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6" r:id="rId4"/>
    <p:sldId id="256" r:id="rId5"/>
    <p:sldId id="257" r:id="rId6"/>
    <p:sldId id="267" r:id="rId7"/>
    <p:sldId id="258" r:id="rId8"/>
    <p:sldId id="261" r:id="rId9"/>
    <p:sldId id="262" r:id="rId10"/>
    <p:sldId id="263" r:id="rId11"/>
    <p:sldId id="264" r:id="rId12"/>
    <p:sldId id="259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sideWall>
      <c:spPr>
        <a:noFill/>
        <a:ln w="6350">
          <a:solidFill>
            <a:schemeClr val="tx1"/>
          </a:solidFill>
        </a:ln>
        <a:scene3d>
          <a:camera prst="orthographicFront"/>
          <a:lightRig rig="threePt" dir="t"/>
        </a:scene3d>
        <a:sp3d>
          <a:bevelT w="635000"/>
        </a:sp3d>
      </c:spPr>
    </c:sideWall>
    <c:backWall>
      <c:spPr>
        <a:noFill/>
        <a:ln w="6350">
          <a:solidFill>
            <a:schemeClr val="tx1"/>
          </a:solidFill>
        </a:ln>
        <a:scene3d>
          <a:camera prst="orthographicFront"/>
          <a:lightRig rig="threePt" dir="t"/>
        </a:scene3d>
        <a:sp3d>
          <a:bevelT w="635000"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</c:v>
                </c:pt>
                <c:pt idx="1">
                  <c:v>30</c:v>
                </c:pt>
                <c:pt idx="2">
                  <c:v>3</c:v>
                </c:pt>
              </c:numCache>
            </c:numRef>
          </c:val>
        </c:ser>
        <c:shape val="box"/>
        <c:axId val="62535168"/>
        <c:axId val="62536320"/>
        <c:axId val="0"/>
      </c:bar3DChart>
      <c:catAx>
        <c:axId val="62535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62536320"/>
        <c:crosses val="autoZero"/>
        <c:auto val="1"/>
        <c:lblAlgn val="ctr"/>
        <c:lblOffset val="100"/>
      </c:catAx>
      <c:valAx>
        <c:axId val="62536320"/>
        <c:scaling>
          <c:orientation val="minMax"/>
          <c:max val="8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 b="1" i="0" baseline="0"/>
            </a:pPr>
            <a:endParaRPr lang="ru-RU"/>
          </a:p>
        </c:txPr>
        <c:crossAx val="62535168"/>
        <c:crosses val="autoZero"/>
        <c:crossBetween val="between"/>
        <c:majorUnit val="10"/>
      </c:valAx>
    </c:plotArea>
    <c:legend>
      <c:legendPos val="r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spPr>
    <a:solidFill>
      <a:srgbClr val="00B0F0"/>
    </a:soli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C38AD-10C1-48F1-8BD3-483854F50186}" type="doc">
      <dgm:prSet loTypeId="urn:microsoft.com/office/officeart/2005/8/layout/cycle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B29DE0-76B4-4AAA-8E42-1DEC7722A712}" type="pres">
      <dgm:prSet presAssocID="{5FAC38AD-10C1-48F1-8BD3-483854F501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DACE7-DB96-4546-8C6C-AEBF4F753A54}" type="presOf" srcId="{5FAC38AD-10C1-48F1-8BD3-483854F50186}" destId="{63B29DE0-76B4-4AAA-8E42-1DEC7722A712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72;\&#1053;&#1072;&#1090;&#1072;&#1096;&#1072;%20&#1050;&#1086;&#1088;&#1086;&#1083;&#1077;&#1074;&#1072;%20-%2009%20-%20&#1052;&#1072;&#1083;&#1077;&#1085;&#1100;&#1082;&#1072;&#1103;%20&#1057;&#1090;&#1088;&#1072;&#1085;&#1072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Белоусова Людмила Юрьевна.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детского сада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компенсирующего вида.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г. Волжский.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Образование высшее.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стаж 22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Квалификационная категория –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  первая. </a:t>
            </a:r>
          </a:p>
          <a:p>
            <a:pPr algn="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Изображение 1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14422"/>
            <a:ext cx="5357818" cy="428625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Упражнения на формирование представлений о величине.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Изображение 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374499" cy="4525963"/>
          </a:xfrm>
        </p:spPr>
      </p:pic>
      <p:pic>
        <p:nvPicPr>
          <p:cNvPr id="5" name="Рисунок 4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928669"/>
            <a:ext cx="4929222" cy="442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85789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«Построй лесенку».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592933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«Помоги зверятам». </a:t>
            </a:r>
            <a:endParaRPr lang="ru-RU" sz="2400" dirty="0"/>
          </a:p>
        </p:txBody>
      </p:sp>
      <p:pic>
        <p:nvPicPr>
          <p:cNvPr id="8" name="Рисунок 7" descr="4cd680689e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286388"/>
            <a:ext cx="1021621" cy="157161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Тесты на формирование представлений о величине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и форме.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Scan10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28926" y="1643050"/>
            <a:ext cx="3459193" cy="4525963"/>
          </a:xfrm>
        </p:spPr>
      </p:pic>
      <p:pic>
        <p:nvPicPr>
          <p:cNvPr id="5" name="Рисунок 4" descr="Scan10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78440" y="1000108"/>
            <a:ext cx="2565560" cy="2515860"/>
          </a:xfrm>
          <a:prstGeom prst="rect">
            <a:avLst/>
          </a:prstGeom>
        </p:spPr>
      </p:pic>
      <p:pic>
        <p:nvPicPr>
          <p:cNvPr id="6" name="Рисунок 5" descr="Копия Scan100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57628"/>
            <a:ext cx="2201608" cy="2235366"/>
          </a:xfrm>
          <a:prstGeom prst="rect">
            <a:avLst/>
          </a:prstGeom>
        </p:spPr>
      </p:pic>
      <p:pic>
        <p:nvPicPr>
          <p:cNvPr id="7" name="Рисунок 6" descr="Scan100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80161" y="3643314"/>
            <a:ext cx="2463839" cy="2571744"/>
          </a:xfrm>
          <a:prstGeom prst="rect">
            <a:avLst/>
          </a:prstGeom>
        </p:spPr>
      </p:pic>
      <p:pic>
        <p:nvPicPr>
          <p:cNvPr id="8" name="Рисунок 7" descr="Scan1000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000108"/>
            <a:ext cx="2707803" cy="268175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Результативность.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57256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Учение с увлечением!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Изображение 0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214422"/>
            <a:ext cx="3429024" cy="3102958"/>
          </a:xfrm>
        </p:spPr>
      </p:pic>
      <p:pic>
        <p:nvPicPr>
          <p:cNvPr id="6" name="Рисунок 5" descr="IMG_03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43372" y="1214422"/>
            <a:ext cx="4572000" cy="2571768"/>
          </a:xfrm>
          <a:prstGeom prst="rect">
            <a:avLst/>
          </a:prstGeom>
        </p:spPr>
      </p:pic>
      <p:pic>
        <p:nvPicPr>
          <p:cNvPr id="7" name="Рисунок 6" descr="Изображение 0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3857628"/>
            <a:ext cx="3809994" cy="2857496"/>
          </a:xfrm>
          <a:prstGeom prst="rect">
            <a:avLst/>
          </a:prstGeom>
        </p:spPr>
      </p:pic>
      <p:pic>
        <p:nvPicPr>
          <p:cNvPr id="9" name="Рисунок 8" descr="Scan100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4000504"/>
            <a:ext cx="4214842" cy="264320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Обучая, учусь сама.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Изображение 0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1214422"/>
            <a:ext cx="3619525" cy="2714644"/>
          </a:xfrm>
          <a:prstGeom prst="rect">
            <a:avLst/>
          </a:prstGeom>
        </p:spPr>
      </p:pic>
      <p:pic>
        <p:nvPicPr>
          <p:cNvPr id="10" name="Рисунок 9" descr="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500570"/>
            <a:ext cx="2105388" cy="2071702"/>
          </a:xfrm>
          <a:prstGeom prst="rect">
            <a:avLst/>
          </a:prstGeom>
        </p:spPr>
      </p:pic>
      <p:pic>
        <p:nvPicPr>
          <p:cNvPr id="13" name="Рисунок 12" descr="Изображение 0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928670"/>
            <a:ext cx="3905245" cy="2928934"/>
          </a:xfrm>
          <a:prstGeom prst="rect">
            <a:avLst/>
          </a:prstGeom>
        </p:spPr>
      </p:pic>
      <p:pic>
        <p:nvPicPr>
          <p:cNvPr id="6" name="Рисунок 5" descr="Scan1001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826667">
            <a:off x="6776846" y="3988188"/>
            <a:ext cx="2049028" cy="2919126"/>
          </a:xfrm>
          <a:prstGeom prst="rect">
            <a:avLst/>
          </a:prstGeom>
        </p:spPr>
      </p:pic>
      <p:pic>
        <p:nvPicPr>
          <p:cNvPr id="4" name="Содержимое 3" descr="Scan10008.JP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 rot="20096775">
            <a:off x="3772753" y="3853207"/>
            <a:ext cx="1923580" cy="2725736"/>
          </a:xfrm>
        </p:spPr>
      </p:pic>
      <p:pic>
        <p:nvPicPr>
          <p:cNvPr id="5" name="Рисунок 4" descr="Scan1000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143504" y="3929066"/>
            <a:ext cx="1928826" cy="2763461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«Формирование элементарных </a:t>
            </a:r>
          </a:p>
          <a:p>
            <a:pPr algn="ctr">
              <a:buNone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математических представлений у детей </a:t>
            </a:r>
          </a:p>
          <a:p>
            <a:pPr algn="ctr">
              <a:buNone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старшего дошкольного возраста с ДЦП </a:t>
            </a:r>
          </a:p>
          <a:p>
            <a:pPr algn="ctr">
              <a:buNone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средствами занимательной математики».</a:t>
            </a:r>
          </a:p>
          <a:p>
            <a:pPr algn="ctr">
              <a:buNone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Тема: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0"/>
            <a:ext cx="1524003" cy="1499619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Задачи, решаемые в опыте: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358246" cy="5214974"/>
          </a:xfrm>
        </p:spPr>
        <p:txBody>
          <a:bodyPr/>
          <a:lstStyle/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endParaRPr lang="ru-RU" sz="2800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Закрепить понятие о величине и форме предметов на основе сопоставления реальных предметов в дидактических играх и упражнениях.</a:t>
            </a:r>
          </a:p>
          <a:p>
            <a:pPr algn="just">
              <a:buClr>
                <a:schemeClr val="bg1"/>
              </a:buClr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 Учить действовать по подражанию, по образцу, по словесной инструкции, выполняя упражнения с математическим содержанием. </a:t>
            </a:r>
          </a:p>
          <a:p>
            <a:pPr algn="just">
              <a:buClr>
                <a:schemeClr val="bg1"/>
              </a:buClr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 Совершенствовать совместные действия детей и взрослых в процессе игр и игровых упражнений с математическим содержанием. </a:t>
            </a:r>
          </a:p>
          <a:p>
            <a:pPr algn="just">
              <a:buClr>
                <a:schemeClr val="bg1"/>
              </a:buClr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 Совершенствовать ручную моторику. </a:t>
            </a:r>
          </a:p>
          <a:p>
            <a:pPr algn="just">
              <a:buClr>
                <a:schemeClr val="bg1"/>
              </a:buClr>
            </a:pP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Занимательный математический материал. 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3" y="1600200"/>
          <a:ext cx="8186766" cy="42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9"/>
                <a:gridCol w="1785950"/>
                <a:gridCol w="1500198"/>
                <a:gridCol w="1214446"/>
                <a:gridCol w="1828783"/>
              </a:tblGrid>
              <a:tr h="1064423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Развлечения</a:t>
                      </a:r>
                      <a:endParaRPr lang="ru-RU" dirty="0"/>
                    </a:p>
                  </a:txBody>
                  <a:tcPr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Математические (логические)</a:t>
                      </a:r>
                      <a:r>
                        <a:rPr lang="ru-RU" baseline="0" dirty="0" smtClean="0"/>
                        <a:t> игры, задачи, упражнения</a:t>
                      </a:r>
                      <a:endParaRPr lang="ru-RU" dirty="0" smtClean="0"/>
                    </a:p>
                  </a:txBody>
                  <a:tcPr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Дидактические игры, упражнения. 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269">
                <a:tc>
                  <a:txBody>
                    <a:bodyPr/>
                    <a:lstStyle/>
                    <a:p>
                      <a:r>
                        <a:rPr lang="ru-RU" dirty="0" smtClean="0"/>
                        <a:t>Загадки, задачи-шутки,</a:t>
                      </a:r>
                      <a:r>
                        <a:rPr lang="ru-RU" baseline="0" dirty="0" smtClean="0"/>
                        <a:t> ребусы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  <a:p>
                      <a:r>
                        <a:rPr lang="ru-RU" dirty="0" smtClean="0"/>
                        <a:t>Кроссворды, головоломки</a:t>
                      </a:r>
                    </a:p>
                    <a:p>
                      <a:endParaRPr lang="ru-RU" dirty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Математические квадраты и фокусы</a:t>
                      </a:r>
                      <a:endParaRPr lang="ru-RU" dirty="0"/>
                    </a:p>
                  </a:txBody>
                  <a:tcPr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«Танграм»,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Стомахион», </a:t>
                      </a:r>
                    </a:p>
                    <a:p>
                      <a:r>
                        <a:rPr lang="ru-RU" dirty="0" smtClean="0"/>
                        <a:t>«Пентамино»,</a:t>
                      </a:r>
                    </a:p>
                    <a:p>
                      <a:r>
                        <a:rPr lang="ru-RU" dirty="0" smtClean="0"/>
                        <a:t>«Гексатрион»</a:t>
                      </a:r>
                    </a:p>
                    <a:p>
                      <a:r>
                        <a:rPr lang="ru-RU" dirty="0" smtClean="0"/>
                        <a:t>«Пифагор»,</a:t>
                      </a:r>
                    </a:p>
                    <a:p>
                      <a:r>
                        <a:rPr lang="ru-RU" dirty="0" smtClean="0"/>
                        <a:t>«Колумбово</a:t>
                      </a:r>
                    </a:p>
                    <a:p>
                      <a:r>
                        <a:rPr lang="ru-RU" dirty="0" smtClean="0"/>
                        <a:t> яйцо»,</a:t>
                      </a:r>
                    </a:p>
                    <a:p>
                      <a:r>
                        <a:rPr lang="ru-RU" dirty="0" smtClean="0"/>
                        <a:t>«Кубики</a:t>
                      </a:r>
                    </a:p>
                    <a:p>
                      <a:r>
                        <a:rPr lang="ru-RU" dirty="0" smtClean="0"/>
                        <a:t> для всех». 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блоками, кубиками на включение, нахождение.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Шашки, шахматы. 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Словесные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 наглядным материалом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Формы и методы представления занимательного материала</a:t>
            </a:r>
            <a:endParaRPr lang="ru-RU" sz="28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14282" y="1428736"/>
            <a:ext cx="2286016" cy="164307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Совместная игра воспитателя с ребенком. </a:t>
            </a:r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143240" y="1428736"/>
            <a:ext cx="2286016" cy="1571636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Самостоятельная деятельность детей. </a:t>
            </a: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000760" y="1428736"/>
            <a:ext cx="2571768" cy="164307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Математические праздники и развлечения. </a:t>
            </a: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85720" y="3714752"/>
            <a:ext cx="2571768" cy="200026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Занятия (в соответствии с учебным расписанием). 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357554" y="3714752"/>
            <a:ext cx="2714644" cy="200026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Отгадывание загадок, занимательных вопросов, шуточных задачек, головоломок. </a:t>
            </a:r>
            <a:endParaRPr lang="ru-RU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429388" y="3714752"/>
            <a:ext cx="2500330" cy="1928826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математических сказок. </a:t>
            </a:r>
            <a:endParaRPr lang="ru-RU" dirty="0"/>
          </a:p>
        </p:txBody>
      </p:sp>
      <p:pic>
        <p:nvPicPr>
          <p:cNvPr id="10" name="Содержимое 9" descr="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803575"/>
            <a:ext cx="1071570" cy="1054425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Занимательный уголок.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Изображение 0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285860"/>
            <a:ext cx="4088878" cy="5000660"/>
          </a:xfrm>
        </p:spPr>
      </p:pic>
      <p:pic>
        <p:nvPicPr>
          <p:cNvPr id="7" name="Рисунок 6" descr="Изображение 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14744" y="1285860"/>
            <a:ext cx="4829256" cy="507209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организации образовательного процесса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данные 4"/>
          <p:cNvSpPr/>
          <p:nvPr/>
        </p:nvSpPr>
        <p:spPr>
          <a:xfrm>
            <a:off x="1285852" y="1357298"/>
            <a:ext cx="6858048" cy="571504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деятельности</a:t>
            </a:r>
            <a:endParaRPr lang="ru-RU" dirty="0"/>
          </a:p>
        </p:txBody>
      </p:sp>
      <p:sp>
        <p:nvSpPr>
          <p:cNvPr id="6" name="Блок-схема: данные 5"/>
          <p:cNvSpPr/>
          <p:nvPr/>
        </p:nvSpPr>
        <p:spPr>
          <a:xfrm>
            <a:off x="1428728" y="2214554"/>
            <a:ext cx="6858048" cy="571504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творчества</a:t>
            </a:r>
            <a:endParaRPr lang="ru-RU" dirty="0"/>
          </a:p>
        </p:txBody>
      </p:sp>
      <p:sp>
        <p:nvSpPr>
          <p:cNvPr id="7" name="Блок-схема: данные 6"/>
          <p:cNvSpPr/>
          <p:nvPr/>
        </p:nvSpPr>
        <p:spPr>
          <a:xfrm>
            <a:off x="1214414" y="3000372"/>
            <a:ext cx="6858048" cy="571504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интеграции</a:t>
            </a:r>
            <a:endParaRPr lang="ru-RU" dirty="0"/>
          </a:p>
        </p:txBody>
      </p:sp>
      <p:sp>
        <p:nvSpPr>
          <p:cNvPr id="8" name="Блок-схема: данные 7"/>
          <p:cNvSpPr/>
          <p:nvPr/>
        </p:nvSpPr>
        <p:spPr>
          <a:xfrm>
            <a:off x="1214414" y="3786190"/>
            <a:ext cx="6858048" cy="571504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дифференцированного подхода</a:t>
            </a:r>
            <a:endParaRPr lang="ru-RU" dirty="0"/>
          </a:p>
        </p:txBody>
      </p:sp>
      <p:sp>
        <p:nvSpPr>
          <p:cNvPr id="9" name="Блок-схема: данные 8"/>
          <p:cNvSpPr/>
          <p:nvPr/>
        </p:nvSpPr>
        <p:spPr>
          <a:xfrm>
            <a:off x="1285852" y="4572008"/>
            <a:ext cx="6858048" cy="571504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доминирования интересов</a:t>
            </a:r>
            <a:endParaRPr lang="ru-RU" dirty="0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1214414" y="5357826"/>
            <a:ext cx="6858048" cy="571504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психофизической комфортности</a:t>
            </a:r>
            <a:endParaRPr lang="ru-RU" dirty="0"/>
          </a:p>
        </p:txBody>
      </p:sp>
      <p:sp>
        <p:nvSpPr>
          <p:cNvPr id="12" name="Блок-схема: данные 11"/>
          <p:cNvSpPr/>
          <p:nvPr/>
        </p:nvSpPr>
        <p:spPr>
          <a:xfrm>
            <a:off x="1071538" y="6143644"/>
            <a:ext cx="6858048" cy="571504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</a:t>
            </a:r>
            <a:r>
              <a:rPr lang="ru-RU" dirty="0" err="1" smtClean="0"/>
              <a:t>природосообразности</a:t>
            </a:r>
            <a:endParaRPr lang="ru-RU" dirty="0"/>
          </a:p>
        </p:txBody>
      </p:sp>
      <p:pic>
        <p:nvPicPr>
          <p:cNvPr id="13" name="Рисунок 12" descr="in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14950"/>
            <a:ext cx="1524003" cy="1499619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Упражнения на формирование геометрических представлений.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Изображение 03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428736"/>
            <a:ext cx="3214710" cy="3714776"/>
          </a:xfrm>
        </p:spPr>
      </p:pic>
      <p:pic>
        <p:nvPicPr>
          <p:cNvPr id="6" name="Рисунок 5" descr="Изображение 0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6248" y="1500174"/>
            <a:ext cx="4572032" cy="342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5429264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«На какую фигуру похоже?».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557214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«Из каких фигур состоит картинка».</a:t>
            </a:r>
            <a:endParaRPr lang="ru-RU" sz="3200" dirty="0"/>
          </a:p>
        </p:txBody>
      </p:sp>
      <p:pic>
        <p:nvPicPr>
          <p:cNvPr id="9" name="Наташа Королева - 09 - Малень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 descr="0004-003-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4857760"/>
            <a:ext cx="1114419" cy="1828241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21431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Упражнения на формирование геометрических представлений.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Изображение 0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142984"/>
            <a:ext cx="3143272" cy="4107037"/>
          </a:xfrm>
        </p:spPr>
      </p:pic>
      <p:pic>
        <p:nvPicPr>
          <p:cNvPr id="5" name="Рисунок 4" descr="Изображение 0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810" y="1214422"/>
            <a:ext cx="4357685" cy="392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71501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 пару».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78645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«Подбери по форме».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5358381"/>
            <a:ext cx="1524003" cy="1499619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316</Words>
  <Application>Microsoft Office PowerPoint</Application>
  <PresentationFormat>Экран (4:3)</PresentationFormat>
  <Paragraphs>75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Белоусова Людмила Юрьевна.</vt:lpstr>
      <vt:lpstr>Тема:</vt:lpstr>
      <vt:lpstr>Задачи, решаемые в опыте:</vt:lpstr>
      <vt:lpstr>Занимательный математический материал. </vt:lpstr>
      <vt:lpstr>Формы и методы представления занимательного материала</vt:lpstr>
      <vt:lpstr>Занимательный уголок.</vt:lpstr>
      <vt:lpstr>Принципы организации образовательного процесса</vt:lpstr>
      <vt:lpstr> Упражнения на формирование геометрических представлений.</vt:lpstr>
      <vt:lpstr>Упражнения на формирование геометрических представлений.</vt:lpstr>
      <vt:lpstr>Упражнения на формирование представлений о величине. </vt:lpstr>
      <vt:lpstr>Тесты на формирование представлений о величине и форме. </vt:lpstr>
      <vt:lpstr>Результативность. </vt:lpstr>
      <vt:lpstr>Учение с увлечением! </vt:lpstr>
      <vt:lpstr>Обучая, учусь сама.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Занимательный математический материал. </dc:title>
  <cp:lastModifiedBy>Paradise</cp:lastModifiedBy>
  <cp:revision>57</cp:revision>
  <dcterms:modified xsi:type="dcterms:W3CDTF">2011-11-19T21:05:49Z</dcterms:modified>
</cp:coreProperties>
</file>