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img_url=http%3A%2F%2Ftoysvill.ru%2Fwww%2Fpublished%2Fpublicdata%2FWEBASYST%2Fattachments%2FSC%2Fproducts_pictures%2F25318_1_l.jpg&amp;uinfo=sw-1054-sh-734-fw-0-fh-528-pd-1&amp;text=%D0%B4%D1%83%D0%B4%D0%BE%D1%87%D0%BA%D0%B0%20%D0%BA%D0%B0%D1%80%D1%82%D0%B8%D0%BD%D0%BA%D0%B8%20%D0%B4%D0%BB%D1%8F%20%D0%B4%D0%B5%D1%82%D0%B5%D0%B9&amp;noreask=1&amp;pos=0&amp;lr=4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628800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Развитие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онематического</a:t>
            </a: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слуха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19872" y="4797152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Учитель-логопед</a:t>
            </a:r>
          </a:p>
          <a:p>
            <a:pPr algn="ctr"/>
            <a:r>
              <a:rPr lang="ru-RU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МБДОУ Д/с № 36 «Росинка» г. Белгород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Емельянова Е.П.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2636912"/>
          <a:ext cx="6480720" cy="3024336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30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</a:t>
                      </a:r>
                      <a:r>
                        <a:rPr lang="ru-RU" sz="100" u="none" strike="noStrike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2" name="Рисунок 29" descr="http://shkolazhizni.ru/img/content/i56/56592_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30" y="2780928"/>
            <a:ext cx="2736304" cy="2736304"/>
          </a:xfrm>
          <a:prstGeom prst="rect">
            <a:avLst/>
          </a:prstGeom>
          <a:noFill/>
        </p:spPr>
      </p:pic>
      <p:pic>
        <p:nvPicPr>
          <p:cNvPr id="25601" name="Рисунок 41" descr="http://img0.liveinternet.ru/images/attach/c/4/78/423/78423682_large_0_506df_98ab5f4a_XL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2063502" cy="308737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Землю роет старый </a:t>
            </a:r>
            <a:r>
              <a:rPr lang="ru-RU" sz="54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землёю он живёт.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403648" y="908720"/>
            <a:ext cx="6480720" cy="48965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Желаем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успехов!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836712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Учимся различать близкие по звучанию слова</a:t>
            </a:r>
            <a:endParaRPr lang="ru-RU" sz="8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80720" cy="518457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Внимательно послушай стихи и неправильное слово замени нужным.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обедал воробей?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зоопарке у </a:t>
            </a:r>
            <a:r>
              <a:rPr lang="ru-RU" sz="60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дверей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2996952"/>
          <a:ext cx="6072336" cy="3312368"/>
        </p:xfrm>
        <a:graphic>
          <a:graphicData uri="http://schemas.openxmlformats.org/drawingml/2006/table">
            <a:tbl>
              <a:tblPr/>
              <a:tblGrid>
                <a:gridCol w="6072336"/>
              </a:tblGrid>
              <a:tr h="3312368">
                <a:tc>
                  <a:txBody>
                    <a:bodyPr/>
                    <a:lstStyle/>
                    <a:p>
                      <a:pPr marL="53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11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100" u="none" strike="noStrike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en-US" sz="1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US" sz="10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ru-RU" sz="100" u="none" strike="noStrike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1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en-US" sz="14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90" marR="60490" marT="0" marB="0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Рисунок 7" descr="http://www.ygansk.ru/published/publicdata/Z115955REMDOM/attachments/SC/images/TD-1%20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7"/>
            <a:ext cx="1728192" cy="3070509"/>
          </a:xfrm>
          <a:prstGeom prst="rect">
            <a:avLst/>
          </a:prstGeom>
          <a:noFill/>
        </p:spPr>
      </p:pic>
      <p:pic>
        <p:nvPicPr>
          <p:cNvPr id="2049" name="Рисунок 10" descr="http://img1.liveinternet.ru/images/attach/c/2/74/225/74225801_5874a9d6e2fb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332422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178621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Хулиганам не до шутки,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Рекс в собачьей </a:t>
            </a:r>
            <a:r>
              <a:rPr lang="ru-RU" sz="48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дудке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53340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 </a:t>
            </a:r>
            <a:r>
              <a:rPr lang="en-US" sz="800" dirty="0" smtClean="0">
                <a:solidFill>
                  <a:srgbClr val="1A3DC1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sz="4800" dirty="0" smtClean="0"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2420888"/>
          <a:ext cx="6096000" cy="30243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024336">
                <a:tc>
                  <a:txBody>
                    <a:bodyPr/>
                    <a:lstStyle/>
                    <a:p>
                      <a:pPr marL="533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" dirty="0">
                        <a:solidFill>
                          <a:srgbClr val="1A3DC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0490" marR="60490" marT="0" marB="0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Рисунок 1" descr="http://im6-tub-ru.yandex.net/i?id=116408317-6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2722244" cy="2049785"/>
          </a:xfrm>
          <a:prstGeom prst="rect">
            <a:avLst/>
          </a:prstGeom>
          <a:noFill/>
        </p:spPr>
      </p:pic>
      <p:pic>
        <p:nvPicPr>
          <p:cNvPr id="1025" name="Рисунок 4" descr="http://www.agaclar.net/forum/attachments/kopekler/140330d1272648920-how-build-dog-hou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920"/>
            <a:ext cx="275628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 снега во дворе,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Едут </a:t>
            </a:r>
            <a:r>
              <a:rPr lang="ru-RU" sz="54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горе.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4822" y="2492375"/>
          <a:ext cx="6474356" cy="3633788"/>
        </p:xfrm>
        <a:graphic>
          <a:graphicData uri="http://schemas.openxmlformats.org/drawingml/2006/table">
            <a:tbl>
              <a:tblPr/>
              <a:tblGrid>
                <a:gridCol w="6474356"/>
              </a:tblGrid>
              <a:tr h="3633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0" marR="64900" marT="0" marB="0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3" name="Рисунок 1" descr="http://img.labirint.ru/images/comments_pic/1111/05labb5tj13002653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5832648" cy="3316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Ехал дядя без </a:t>
            </a:r>
            <a:r>
              <a:rPr lang="ru-RU" sz="48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жилета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Заплатил он штраф за это.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664" y="2636912"/>
          <a:ext cx="6198459" cy="3384376"/>
        </p:xfrm>
        <a:graphic>
          <a:graphicData uri="http://schemas.openxmlformats.org/drawingml/2006/table">
            <a:tbl>
              <a:tblPr/>
              <a:tblGrid>
                <a:gridCol w="6198459"/>
              </a:tblGrid>
              <a:tr h="3384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" dirty="0">
                        <a:solidFill>
                          <a:srgbClr val="1A3DC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64" marR="62964" marT="0" marB="0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9" name="Рисунок 16" descr="http://www.hand-made.ru/datas/pagefiles/att_22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3140968"/>
            <a:ext cx="2944433" cy="2448272"/>
          </a:xfrm>
          <a:prstGeom prst="rect">
            <a:avLst/>
          </a:prstGeom>
          <a:noFill/>
        </p:spPr>
      </p:pic>
      <p:pic>
        <p:nvPicPr>
          <p:cNvPr id="19458" name="Рисунок 19" descr="http://tumen.russiaregionpress.ru/files/2010/08/bd36d67f08740055bbe28b87da92e6b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29237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рада </a:t>
            </a:r>
            <a:r>
              <a:rPr lang="ru-RU" sz="48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бочка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маленьким платочкам.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2348880"/>
          <a:ext cx="6264696" cy="3744416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374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1" name="Рисунок 4" descr="http://ceolte.com/img/333.files/image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4904"/>
            <a:ext cx="5616624" cy="334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поляне лесной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Вырос </a:t>
            </a:r>
            <a:r>
              <a:rPr lang="ru-RU" sz="5400" b="1" u="sng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молодой.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2924944"/>
          <a:ext cx="6805478" cy="3345235"/>
        </p:xfrm>
        <a:graphic>
          <a:graphicData uri="http://schemas.openxmlformats.org/drawingml/2006/table">
            <a:tbl>
              <a:tblPr/>
              <a:tblGrid>
                <a:gridCol w="6805478"/>
              </a:tblGrid>
              <a:tr h="3345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 dirty="0">
                          <a:solidFill>
                            <a:srgbClr val="1A3DC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                                       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16" marR="67816" marT="0" marB="0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Рисунок 22" descr="http://im8.asset.yvimg.kz/userimages/turan_tiger/2pzjDgcE4O7UxnVLOQpAQdoHB4vR5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3857625" cy="2857500"/>
          </a:xfrm>
          <a:prstGeom prst="rect">
            <a:avLst/>
          </a:prstGeom>
          <a:noFill/>
        </p:spPr>
      </p:pic>
      <p:pic>
        <p:nvPicPr>
          <p:cNvPr id="21505" name="Рисунок 25" descr="http://img0.liveinternet.ru/images/attach/c/5/86/465/86465812_1259010111_dental3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223837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72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Внимательно послушай стихи и неправильное слово замени нужным.</vt:lpstr>
      <vt:lpstr>Где обедал воробей? В зоопарке у дверей.</vt:lpstr>
      <vt:lpstr>Хулиганам не до шутки,  Если Рекс в собачьей дудке.</vt:lpstr>
      <vt:lpstr>Много снега во дворе, Едут танки по горе.</vt:lpstr>
      <vt:lpstr>Ехал дядя без жилета, Заплатил он штраф за это.</vt:lpstr>
      <vt:lpstr>Очень рада бочка маленьким платочкам.</vt:lpstr>
      <vt:lpstr>На поляне лесной Вырос зуб молодой.</vt:lpstr>
      <vt:lpstr>Землю роет старый кот, Под землёю он живёт.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Мишаня</cp:lastModifiedBy>
  <cp:revision>19</cp:revision>
  <dcterms:created xsi:type="dcterms:W3CDTF">2012-08-02T12:17:38Z</dcterms:created>
  <dcterms:modified xsi:type="dcterms:W3CDTF">2013-08-15T12:11:48Z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