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59" r:id="rId6"/>
    <p:sldId id="261" r:id="rId7"/>
    <p:sldId id="262" r:id="rId8"/>
    <p:sldId id="263" r:id="rId9"/>
    <p:sldId id="27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</a:t>
            </a:r>
            <a:r>
              <a:rPr lang="ru-RU" baseline="0" dirty="0" smtClean="0"/>
              <a:t> года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4760269575450539E-2"/>
          <c:y val="0.1147167064513524"/>
          <c:w val="0.89645615054674854"/>
          <c:h val="0.79205084551480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Словарь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42.8</c:v>
                </c:pt>
                <c:pt idx="1">
                  <c:v>57.2</c:v>
                </c:pt>
                <c:pt idx="2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 года</a:t>
            </a: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Словарь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78.599999999999994</c:v>
                </c:pt>
                <c:pt idx="2">
                  <c:v>21.4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 года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2694998545906295"/>
          <c:w val="1"/>
          <c:h val="0.473009073913354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Грамматический строй речи</c:v>
                </c:pt>
              </c:strCache>
            </c:strRef>
          </c:tx>
          <c:explosion val="37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71.400000000000006</c:v>
                </c:pt>
                <c:pt idx="2">
                  <c:v>28.6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 smtClean="0"/>
              <a:t>Конец года</a:t>
            </a:r>
            <a:endParaRPr lang="ru-RU" dirty="0"/>
          </a:p>
        </c:rich>
      </c:tx>
      <c:layout>
        <c:manualLayout>
          <c:xMode val="edge"/>
          <c:yMode val="edge"/>
          <c:x val="0.1830663615560648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2129357443336002E-2"/>
          <c:y val="0.31405961389840753"/>
          <c:w val="0.81244912708559558"/>
          <c:h val="0.685940386101593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Грамматический строй речи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64.3</c:v>
                </c:pt>
                <c:pt idx="2">
                  <c:v>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 года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783579877800985E-2"/>
          <c:y val="9.1236786932804112E-2"/>
          <c:w val="0.9209770517188286"/>
          <c:h val="0.815530765033354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Связная речь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64.3</c:v>
                </c:pt>
                <c:pt idx="2">
                  <c:v>35.700000000000003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 года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9144331565189638E-3"/>
          <c:y val="7.7536024504024831E-2"/>
          <c:w val="0.97271489003455924"/>
          <c:h val="0.8660143527721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Связная реч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14.3</c:v>
                </c:pt>
                <c:pt idx="1">
                  <c:v>57.2</c:v>
                </c:pt>
                <c:pt idx="2">
                  <c:v>28.5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360B-5F1D-476D-8406-48BB516AD2CE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BCE7-2977-481C-8BEE-1DA1BFB3A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8BCE7-2977-481C-8BEE-1DA1BFB3A2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D5CB25-5859-4659-AA0C-485FFC43078F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4C0F0-6EB2-48FC-8C05-6F6968926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428596" y="571500"/>
            <a:ext cx="8429684" cy="58578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 	    	 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 </a:t>
            </a:r>
            <a:r>
              <a:rPr lang="ru-RU" sz="1400" dirty="0" smtClean="0">
                <a:latin typeface="Calibri" pitchFamily="34" charset="0"/>
              </a:rPr>
              <a:t>Департамент Образования города Москвы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Северо-Восточное окружное управление образования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Окружной учебно-методический центр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 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 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i="1" dirty="0" smtClean="0">
                <a:latin typeface="Calibri" pitchFamily="34" charset="0"/>
              </a:rPr>
              <a:t>Государственное образовательное учреждение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i="1" dirty="0" smtClean="0">
                <a:latin typeface="Calibri" pitchFamily="34" charset="0"/>
              </a:rPr>
              <a:t> Детский сад комбинированного вида №711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b="1" dirty="0" smtClean="0">
                <a:latin typeface="Calibri" pitchFamily="34" charset="0"/>
              </a:rPr>
              <a:t> 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b="1" dirty="0" smtClean="0">
                <a:latin typeface="Calibri" pitchFamily="34" charset="0"/>
              </a:rPr>
              <a:t> 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b="1" dirty="0" smtClean="0">
                <a:latin typeface="Calibri" pitchFamily="34" charset="0"/>
              </a:rPr>
              <a:t>Использование технологии обучения составлению загадок </a:t>
            </a:r>
            <a:br>
              <a:rPr lang="ru-RU" b="1" dirty="0" smtClean="0">
                <a:latin typeface="Calibri" pitchFamily="34" charset="0"/>
              </a:rPr>
            </a:br>
            <a:r>
              <a:rPr lang="ru-RU" b="1" dirty="0" smtClean="0">
                <a:latin typeface="Calibri" pitchFamily="34" charset="0"/>
              </a:rPr>
              <a:t>детей с общим недоразвитием речи</a:t>
            </a:r>
            <a:br>
              <a:rPr lang="ru-RU" b="1" dirty="0" smtClean="0">
                <a:latin typeface="Calibri" pitchFamily="34" charset="0"/>
              </a:rPr>
            </a:br>
            <a:r>
              <a:rPr lang="ru-RU" sz="1400" b="1" dirty="0" smtClean="0">
                <a:latin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 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Опыт работы учителя-логопеда ГОУ детского сада №711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Денисовой </a:t>
            </a:r>
            <a:r>
              <a:rPr lang="ru-RU" sz="1400" smtClean="0">
                <a:latin typeface="Calibri" pitchFamily="34" charset="0"/>
              </a:rPr>
              <a:t>Тамары </a:t>
            </a:r>
            <a:r>
              <a:rPr lang="ru-RU" sz="1400" smtClean="0">
                <a:latin typeface="Calibri" pitchFamily="34" charset="0"/>
              </a:rPr>
              <a:t>Александровны</a:t>
            </a:r>
            <a:br>
              <a:rPr lang="ru-RU" sz="1400" smtClean="0">
                <a:latin typeface="Calibri" pitchFamily="34" charset="0"/>
              </a:rPr>
            </a:br>
            <a:r>
              <a:rPr lang="ru-RU" sz="1400" smtClean="0">
                <a:latin typeface="Calibri" pitchFamily="34" charset="0"/>
              </a:rPr>
              <a:t>МОСКВА, 2010 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b="1" dirty="0" smtClean="0">
                <a:latin typeface="Calibri" pitchFamily="34" charset="0"/>
              </a:rPr>
              <a:t> </a:t>
            </a: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b="1" dirty="0" smtClean="0">
                <a:latin typeface="Calibri" pitchFamily="34" charset="0"/>
              </a:rPr>
              <a:t> 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b="1" dirty="0" smtClean="0">
                <a:latin typeface="Calibri" pitchFamily="34" charset="0"/>
              </a:rPr>
              <a:t> </a:t>
            </a: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pic>
        <p:nvPicPr>
          <p:cNvPr id="1026" name="Picture 2" descr="I:\Герб Моск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1440000" cy="1663200"/>
          </a:xfrm>
          <a:prstGeom prst="rect">
            <a:avLst/>
          </a:prstGeom>
          <a:noFill/>
        </p:spPr>
      </p:pic>
      <p:pic>
        <p:nvPicPr>
          <p:cNvPr id="1027" name="Picture 3" descr="I:\Герб СВА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642918"/>
            <a:ext cx="14400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 этап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285860"/>
          <a:ext cx="7715304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3737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Цель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62647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Познакомить детей с понятием подсистемы (части объекта), научить выделять части внутри целого.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На этом этапе все загадки загадывают, указывая на их части. </a:t>
                      </a:r>
                    </a:p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Используются игры «Дорисуй неоконченную картину», «Разбери предметы».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G:\Аттестация\Фото\STP605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42900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этап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397000"/>
          <a:ext cx="785818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Цель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Дать детям представление о надсистемах (об окружении объекта, о том, частью чего он является).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Этот этап является противоположным предыдущему. Знакомимся с новым правилом составления 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загадки.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2857497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itchFamily="34" charset="0"/>
              </a:rPr>
              <a:t>Правило №4: У кого есть? (И у одного предмета есть, и у другого предмета есть).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5" name="Рисунок 4" descr="C:\Documents and Settings\Admin\Мои документы\Мои результаты сканирования\2010-11 (ноя)\сканирование0001.jpg"/>
          <p:cNvPicPr/>
          <p:nvPr/>
        </p:nvPicPr>
        <p:blipFill>
          <a:blip r:embed="rId3"/>
          <a:srcRect l="4477" t="3488" r="8230"/>
          <a:stretch>
            <a:fillRect/>
          </a:stretch>
        </p:blipFill>
        <p:spPr bwMode="auto">
          <a:xfrm rot="5400000">
            <a:off x="3083808" y="2988366"/>
            <a:ext cx="2786082" cy="39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357298"/>
          <a:ext cx="7858180" cy="470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214842"/>
              </a:tblGrid>
              <a:tr h="4378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Цель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562689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Calibri" pitchFamily="34" charset="0"/>
                        </a:rPr>
                        <a:t>Научить видеть функции предметов – главные и второстепенные, явные и скрытые.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Calibri" pitchFamily="34" charset="0"/>
                        </a:rPr>
                        <a:t>Названия многих вещей говорят о том, для чего служат эти предметы. 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  <a:p>
                      <a:pPr algn="just"/>
                      <a:r>
                        <a:rPr lang="ru-RU" sz="2000" dirty="0" smtClean="0">
                          <a:latin typeface="Calibri" pitchFamily="34" charset="0"/>
                        </a:rPr>
                        <a:t>Вводятся новые правила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составления загадок.</a:t>
                      </a:r>
                    </a:p>
                    <a:p>
                      <a:pPr algn="just"/>
                      <a:endParaRPr lang="ru-RU" sz="2000" dirty="0">
                        <a:latin typeface="Calibri" pitchFamily="34" charset="0"/>
                      </a:endParaRPr>
                    </a:p>
                    <a:p>
                      <a:pPr algn="just"/>
                      <a:r>
                        <a:rPr lang="ru-RU" sz="2000" b="1" dirty="0">
                          <a:latin typeface="Calibri" pitchFamily="34" charset="0"/>
                        </a:rPr>
                        <a:t>Правило №5:</a:t>
                      </a:r>
                      <a:r>
                        <a:rPr lang="ru-RU" sz="2000" dirty="0">
                          <a:latin typeface="Calibri" pitchFamily="34" charset="0"/>
                        </a:rPr>
                        <a:t> И то свойство предмета есть, и другое свойство есть, но не предмет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.</a:t>
                      </a:r>
                    </a:p>
                    <a:p>
                      <a:pPr algn="just"/>
                      <a:endParaRPr lang="ru-RU" sz="2000" dirty="0">
                        <a:latin typeface="Calibri" pitchFamily="34" charset="0"/>
                      </a:endParaRPr>
                    </a:p>
                    <a:p>
                      <a:pPr algn="just"/>
                      <a:r>
                        <a:rPr lang="ru-RU" sz="2000" b="1" dirty="0">
                          <a:latin typeface="Calibri" pitchFamily="34" charset="0"/>
                        </a:rPr>
                        <a:t>Правило №6:</a:t>
                      </a:r>
                      <a:r>
                        <a:rPr lang="ru-RU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Части предмета есть, а </a:t>
                      </a:r>
                      <a:r>
                        <a:rPr lang="ru-RU" sz="2000" dirty="0">
                          <a:latin typeface="Calibri" pitchFamily="34" charset="0"/>
                        </a:rPr>
                        <a:t>функций объекта нет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.</a:t>
                      </a:r>
                    </a:p>
                    <a:p>
                      <a:pPr algn="just"/>
                      <a:endParaRPr lang="ru-RU" sz="2000" dirty="0" smtClean="0">
                        <a:latin typeface="Calibri" pitchFamily="34" charset="0"/>
                      </a:endParaRPr>
                    </a:p>
                    <a:p>
                      <a:pPr algn="just"/>
                      <a:r>
                        <a:rPr lang="ru-RU" sz="2000" b="1" dirty="0" smtClean="0">
                          <a:latin typeface="Calibri" pitchFamily="34" charset="0"/>
                        </a:rPr>
                        <a:t>Правило </a:t>
                      </a:r>
                      <a:r>
                        <a:rPr lang="ru-RU" sz="2000" b="1" dirty="0">
                          <a:latin typeface="Calibri" pitchFamily="34" charset="0"/>
                        </a:rPr>
                        <a:t>№7: 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Не </a:t>
                      </a:r>
                      <a:r>
                        <a:rPr lang="ru-RU" sz="2000" dirty="0">
                          <a:latin typeface="Calibri" pitchFamily="34" charset="0"/>
                        </a:rPr>
                        <a:t>свойства эти есть. </a:t>
                      </a:r>
                    </a:p>
                    <a:p>
                      <a:pPr algn="just"/>
                      <a:endParaRPr lang="ru-RU" sz="2000" dirty="0">
                        <a:latin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6 этап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7 этап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357298"/>
          <a:ext cx="757242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Цель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Научить детей видеть во всем положительные и отрицательные (полезные и вредные стороны)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Используется игра «Хорошо – плохо». Рассматриваем какой-либо предмет или явление и стараемся дать как можно больше ответов на вопрос, чем это хорошо и чем плохо.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G:\Аттестация\Фото\STP605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Аттестация\Фото\STP60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7" y="642916"/>
          <a:ext cx="7643867" cy="5703983"/>
        </p:xfrm>
        <a:graphic>
          <a:graphicData uri="http://schemas.openxmlformats.org/drawingml/2006/table">
            <a:tbl>
              <a:tblPr/>
              <a:tblGrid>
                <a:gridCol w="2643207"/>
                <a:gridCol w="1357322"/>
                <a:gridCol w="1285884"/>
                <a:gridCol w="2357454"/>
              </a:tblGrid>
              <a:tr h="3653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Чему учимся?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/>
                        </a:rPr>
                        <a:t>Опорное слово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/>
                        </a:rPr>
                        <a:t>Вариант опорного вопроса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Опорный образ </a:t>
                      </a:r>
                      <a:endParaRPr lang="ru-RU" sz="1400" b="1" dirty="0">
                        <a:latin typeface="Calibri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Опорные действия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08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Выделять части «загадочного объекта» (ЗО)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Часть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/>
                        </a:rPr>
                        <a:t>Из</a:t>
                      </a:r>
                      <a:r>
                        <a:rPr lang="ru-RU" sz="1400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</a:rPr>
                        <a:t>чего </a:t>
                      </a:r>
                      <a:r>
                        <a:rPr lang="ru-RU" sz="1400" dirty="0">
                          <a:latin typeface="Times New Roman"/>
                        </a:rPr>
                        <a:t>состоит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Мысленно навести бинокль на загадочный объект, просматривая его по частям.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08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Определять надсистемы – место или другие объекты, частью которых является наш ЗО.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Место, жилище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Где? В чем?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Мысленно отойти от ЗО на такое расстояние, чтобы стала видна его «оболочка2.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08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Определять объекты, окружающие ЗО, сопутствующие ему («обживать надсистему»).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Окружение, «соседи»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Что вокруг? Среди кого (чего)?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Поставить себя на место ЗО и оглядеться кругом.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173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Определять свойства ЗО, его частей, «оболочки», «соседей». Замечать, как проявляются свойства в разных условиях. Выявлять, в какие взаимодействия вступает ЗО и что при этом меняется.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Свойства и взаимодействия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Какой? Что делает? На что способен? Что можно делать с ним? (не путайте с работой).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Взять в руки (на первых порах по-настоящему, потом мысленно), осмотреть, ощупать и т.д.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6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Находить различные применения данному ЗО (полезные в данных условиях)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Работа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/>
                        </a:rPr>
                        <a:t>Для чего служит?</a:t>
                      </a:r>
                      <a:endParaRPr lang="ru-RU" sz="140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/>
                        </a:rPr>
                        <a:t>Действовать с ЗО (реально, потом мысленно).</a:t>
                      </a:r>
                      <a:endParaRPr lang="ru-RU" sz="1400" dirty="0">
                        <a:latin typeface="Calibri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работы </a:t>
            </a:r>
            <a:r>
              <a:rPr lang="ru-RU" sz="2000" dirty="0" smtClean="0"/>
              <a:t>(по А.А.Нестеренко)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7" y="785794"/>
          <a:ext cx="7858181" cy="5085588"/>
        </p:xfrm>
        <a:graphic>
          <a:graphicData uri="http://schemas.openxmlformats.org/drawingml/2006/table">
            <a:tbl>
              <a:tblPr/>
              <a:tblGrid>
                <a:gridCol w="357191"/>
                <a:gridCol w="2643206"/>
                <a:gridCol w="2673658"/>
                <a:gridCol w="2184126"/>
              </a:tblGrid>
              <a:tr h="377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Название способа описания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Примеры из загадок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Пояснения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Прямое название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«С бородой, а не старик, с рогами, а не бык» (козел).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Прямо названы части.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Отрицание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«Ног нет, а хожу, рта нет, а скажу – когда спать, когда вставать» (будильник)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«Без рук, без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топоренка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построена избенка» (гнездо).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Названы отсутствующие части. Названы отсутствующие «соседи».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Неопределенное, указательное описание (с помощью таких слов, как «он», «мы», «часть», «свойство», «работа» и т.д.)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«Кто-то утром не спеша надувает красный шар» (восход).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«Кто-то» - указание на «соседа» (которого на самом деле нет).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Метафора – «маска» для описания.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«За леском, леском кипит гора с песком» (муравейник).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«Гора с песком» - описывается ЗО, «кипит» - образное описание свойства.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9" marR="52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71736" y="428604"/>
            <a:ext cx="48577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Способы описания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42910" y="642919"/>
            <a:ext cx="80010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Проведенная работа показала,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на начальном этапе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при описании и сравнении предметов и объектов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дети испытывают значительные затруднения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, связанные: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	- с самостоятельным определением при рассмотрении предмета, его главных признаков и свойств;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	- с установлением последовательности в изложении выявленных признаков;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847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	- удержанием в памяти ребенка этой последовательности.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8478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" name="Рисунок 4" descr="G:\Аттестация\Фото\STP60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Аттестация\Фото\STP6053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развития речи при использовании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Словарный запас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4786314" y="2857496"/>
          <a:ext cx="41434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1472" y="2857496"/>
          <a:ext cx="435771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развития речи при использовании технологии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Грамматический строй речи</a:t>
            </a:r>
            <a:endParaRPr lang="ru-RU" b="1" i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2786058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86314" y="2928934"/>
          <a:ext cx="385765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развития речи при использовании технологии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Связная речь</a:t>
            </a:r>
            <a:endParaRPr lang="ru-RU" b="1" i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2643182"/>
          <a:ext cx="41434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929190" y="2571744"/>
          <a:ext cx="402908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71480"/>
            <a:ext cx="8501122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Calibri" pitchFamily="34" charset="0"/>
              </a:rPr>
              <a:t>Связная речь представляет собой наиболее сложную форму речевой деятельности и включает в себя: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- диалогическую речь;</a:t>
            </a:r>
          </a:p>
          <a:p>
            <a:pPr lvl="1">
              <a:buFont typeface="Wingdings" pitchFamily="2" charset="2"/>
              <a:buChar char="v"/>
            </a:pPr>
            <a:r>
              <a:rPr lang="ru-RU" b="1" dirty="0" smtClean="0">
                <a:latin typeface="Calibri" pitchFamily="34" charset="0"/>
              </a:rPr>
              <a:t>- монологическую речь (повествование, описание, рассуждение).</a:t>
            </a:r>
          </a:p>
          <a:p>
            <a:pPr lvl="1">
              <a:buNone/>
            </a:pPr>
            <a:endParaRPr lang="ru-RU" b="1" dirty="0">
              <a:latin typeface="Calibri" pitchFamily="34" charset="0"/>
            </a:endParaRPr>
          </a:p>
        </p:txBody>
      </p:sp>
      <p:pic>
        <p:nvPicPr>
          <p:cNvPr id="4" name="Рисунок 3" descr="G:\Аттестация\Фото\STP60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28612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2925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642919"/>
            <a:ext cx="821537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У детей, имеющих ОНР, отмечаются значительные трудности при описании игрушки или другого знакомого предмета по плану, данному логопедом.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Для высказываний детей характерны: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- перечисление признаков предмета в любой последовательности;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- нарушение связности;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- незавершенность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микротем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</a:rPr>
              <a:t>- возвращение к ранее сказанному.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Рисунок 3" descr="I:\Аттестация\Фото\STP60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Создание перспективных планов по развитию речи детей с ОНР с использованием технологии обучения составлению загадок детей с ОНР. 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Формирование умений выделять существенные признаки и основные части (детали) предметов.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Формирование обобщенных представлений о построении рассказа-описания предмета.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Практическое усвоение навыков описания предметов путем тренировочных упражнений.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00098"/>
          </a:xfrm>
        </p:spPr>
        <p:txBody>
          <a:bodyPr/>
          <a:lstStyle/>
          <a:p>
            <a:pPr algn="ctr"/>
            <a:r>
              <a:rPr lang="ru-RU" dirty="0" smtClean="0"/>
              <a:t>1 этап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1"/>
          <a:ext cx="792961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4429156"/>
              </a:tblGrid>
              <a:tr h="3448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Цель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5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Научиться систематизировать предметы по некоторым признакам: форма, цвет, размер, вещество.</a:t>
                      </a:r>
                    </a:p>
                    <a:p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</a:rPr>
                        <a:t>Путешествие начинается с самых простых загадок. Чтобы загадать предмет, надо описать его по форме, цвету, размеру (в сравнении с другими предметами), из чего он сделан. В конце этого периода начинаются игры в загадки. Вводится новая игра «</a:t>
                      </a:r>
                      <a:r>
                        <a:rPr lang="ru-RU" sz="1800" dirty="0" err="1" smtClean="0">
                          <a:latin typeface="Calibri" pitchFamily="34" charset="0"/>
                        </a:rPr>
                        <a:t>Да-нетка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»</a:t>
                      </a:r>
                    </a:p>
                    <a:p>
                      <a:endParaRPr lang="ru-RU" sz="1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I:\Аттестация\Фото\STP60433.JPG"/>
          <p:cNvPicPr/>
          <p:nvPr/>
        </p:nvPicPr>
        <p:blipFill>
          <a:blip r:embed="rId3" cstate="print"/>
          <a:srcRect l="4009" t="12821" r="9241"/>
          <a:stretch>
            <a:fillRect/>
          </a:stretch>
        </p:blipFill>
        <p:spPr bwMode="auto">
          <a:xfrm>
            <a:off x="857224" y="4214818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Аттестация\Фото\STP604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00098"/>
          </a:xfrm>
        </p:spPr>
        <p:txBody>
          <a:bodyPr/>
          <a:lstStyle/>
          <a:p>
            <a:pPr algn="ctr"/>
            <a:r>
              <a:rPr lang="ru-RU" dirty="0" smtClean="0"/>
              <a:t>2 этап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357299"/>
          <a:ext cx="792961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5715040"/>
              </a:tblGrid>
              <a:tr h="343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Цель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84916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Научить детей использовать свои 5 чувств как ресурсы для решения различных задач.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Calibri" pitchFamily="34" charset="0"/>
                        </a:rPr>
                        <a:t>Чтобы попасть в Город, надо пройти через Ворота с 5-ю замками. Каждый замок открывается при помощи одного из 5-ти способов что-либо 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обнаружить: зрения – глаза - увидеть, слуха – уши – услышать, осязания – кожа - пощупать, обоняния – нос - понюхать, вкуса – язык - попробовать.</a:t>
                      </a:r>
                      <a:endParaRPr lang="ru-RU" sz="1800" dirty="0">
                        <a:latin typeface="Calibri" pitchFamily="34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Calibri" pitchFamily="34" charset="0"/>
                        </a:rPr>
                        <a:t>На</a:t>
                      </a:r>
                      <a:r>
                        <a:rPr lang="ru-RU" sz="1800" baseline="0" dirty="0" smtClean="0">
                          <a:latin typeface="Calibri" pitchFamily="34" charset="0"/>
                        </a:rPr>
                        <a:t> эт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ом </a:t>
                      </a:r>
                      <a:r>
                        <a:rPr lang="ru-RU" sz="1800" dirty="0">
                          <a:latin typeface="Calibri" pitchFamily="34" charset="0"/>
                        </a:rPr>
                        <a:t>этапе переходим к загадкам, в которых, кроме известных раньше признаков (форма, цвет…), появляются новые. 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Меньше </a:t>
                      </a:r>
                      <a:r>
                        <a:rPr lang="ru-RU" sz="1800" dirty="0">
                          <a:latin typeface="Calibri" pitchFamily="34" charset="0"/>
                        </a:rPr>
                        <a:t>останавливаемся на описательных загадках, больше – на «</a:t>
                      </a:r>
                      <a:r>
                        <a:rPr lang="ru-RU" sz="1800" dirty="0" err="1">
                          <a:latin typeface="Calibri" pitchFamily="34" charset="0"/>
                        </a:rPr>
                        <a:t>Да-нетках</a:t>
                      </a:r>
                      <a:r>
                        <a:rPr lang="ru-RU" sz="1800" dirty="0">
                          <a:latin typeface="Calibri" pitchFamily="34" charset="0"/>
                        </a:rPr>
                        <a:t>».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I:\Аттестация\Фото\STP6054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2701925" cy="2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Аттестация\Фото\STP605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643446"/>
            <a:ext cx="2701925" cy="20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00098"/>
          </a:xfrm>
        </p:spPr>
        <p:txBody>
          <a:bodyPr/>
          <a:lstStyle/>
          <a:p>
            <a:pPr algn="ctr"/>
            <a:r>
              <a:rPr lang="ru-RU" dirty="0" smtClean="0"/>
              <a:t>3 этап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714488"/>
          <a:ext cx="7929618" cy="358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5572164"/>
              </a:tblGrid>
              <a:tr h="3549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Цель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Методические рекомендации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16904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itchFamily="34" charset="0"/>
                        </a:rPr>
                        <a:t>Развитие у детей ассоциативного, образного мышления, научить сравнивать предметы и явления.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</a:rPr>
                        <a:t>В доме 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Похожестей</a:t>
                      </a:r>
                      <a:r>
                        <a:rPr lang="ru-RU" sz="1800" dirty="0">
                          <a:latin typeface="Calibri" pitchFamily="34" charset="0"/>
                        </a:rPr>
                        <a:t> и </a:t>
                      </a:r>
                      <a:r>
                        <a:rPr lang="ru-RU" sz="1800" b="1" dirty="0">
                          <a:latin typeface="Calibri" pitchFamily="34" charset="0"/>
                        </a:rPr>
                        <a:t>Непохожестей 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можно </a:t>
                      </a:r>
                      <a:r>
                        <a:rPr lang="ru-RU" sz="1800" dirty="0">
                          <a:latin typeface="Calibri" pitchFamily="34" charset="0"/>
                        </a:rPr>
                        <a:t>поселить любой предмет – каждому найдется место. </a:t>
                      </a:r>
                      <a:endParaRPr lang="ru-RU" sz="1800" dirty="0" smtClean="0"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</a:rPr>
                        <a:t>Форма </a:t>
                      </a:r>
                      <a:r>
                        <a:rPr lang="ru-RU" sz="1800" dirty="0">
                          <a:latin typeface="Calibri" pitchFamily="34" charset="0"/>
                        </a:rPr>
                        <a:t>работы: составляем загадки коллективно для одного отгадывающего (можно и для группы). Здесь не используется составление загадок в уме, т.к. эти загадки предполагают кропотливую работу над словом. </a:t>
                      </a:r>
                      <a:r>
                        <a:rPr lang="ru-RU" sz="1800" dirty="0" smtClean="0">
                          <a:latin typeface="Calibri" pitchFamily="34" charset="0"/>
                        </a:rPr>
                        <a:t> </a:t>
                      </a:r>
                      <a:endParaRPr lang="ru-RU" sz="1800" dirty="0">
                        <a:latin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Сравнивать можно все: объекты, их части, окружение, свойства, работу, время, количество</a:t>
                      </a:r>
                      <a:r>
                        <a:rPr lang="ru-RU" sz="1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На этом этапе изучаются первые правила составления загадок с использованием схем-символов.</a:t>
                      </a:r>
                      <a:endParaRPr lang="ru-RU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8143932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 pitchFamily="34" charset="0"/>
                <a:ea typeface="Calibri"/>
                <a:cs typeface="Times New Roman"/>
              </a:rPr>
              <a:t>Правило №1: На что похоже и чем отличается?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 pitchFamily="34" charset="0"/>
                <a:ea typeface="Calibri"/>
                <a:cs typeface="Times New Roman"/>
              </a:rPr>
              <a:t>Правило №2: Какой? Что бывает таким же?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Documents and Settings\Admin\Мои документы\Мои результаты сканирования\2010-11 (ноя)\сканирование0006.jpg"/>
          <p:cNvPicPr/>
          <p:nvPr/>
        </p:nvPicPr>
        <p:blipFill>
          <a:blip r:embed="rId3"/>
          <a:srcRect l="16146" r="12706"/>
          <a:stretch>
            <a:fillRect/>
          </a:stretch>
        </p:blipFill>
        <p:spPr bwMode="auto">
          <a:xfrm rot="5400000">
            <a:off x="3500431" y="500041"/>
            <a:ext cx="1928825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Мои результаты сканирования\2010-11 (ноя)\сканирование0009.jpg"/>
          <p:cNvPicPr/>
          <p:nvPr/>
        </p:nvPicPr>
        <p:blipFill>
          <a:blip r:embed="rId4"/>
          <a:srcRect l="9252" t="2083" r="9465"/>
          <a:stretch>
            <a:fillRect/>
          </a:stretch>
        </p:blipFill>
        <p:spPr bwMode="auto">
          <a:xfrm rot="5400000">
            <a:off x="3679026" y="3393280"/>
            <a:ext cx="2000265" cy="335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78674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Calibri" pitchFamily="34" charset="0"/>
                <a:ea typeface="Calibri"/>
                <a:cs typeface="Times New Roman"/>
              </a:rPr>
              <a:t>Правило №3: Что делает? Кто (что) делает также?</a:t>
            </a:r>
          </a:p>
        </p:txBody>
      </p:sp>
      <p:pic>
        <p:nvPicPr>
          <p:cNvPr id="3" name="Рисунок 2" descr="C:\Documents and Settings\Admin\Мои документы\Мои результаты сканирования\2010-11 (ноя)\сканирование0003.jpg"/>
          <p:cNvPicPr/>
          <p:nvPr/>
        </p:nvPicPr>
        <p:blipFill>
          <a:blip r:embed="rId3"/>
          <a:srcRect r="5291"/>
          <a:stretch>
            <a:fillRect/>
          </a:stretch>
        </p:blipFill>
        <p:spPr bwMode="auto">
          <a:xfrm rot="5400000">
            <a:off x="2952000" y="1216206"/>
            <a:ext cx="3240000" cy="44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1136</Words>
  <Application>Microsoft Office PowerPoint</Application>
  <PresentationFormat>Экран (4:3)</PresentationFormat>
  <Paragraphs>160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          Департамент Образования города Москвы Северо-Восточное окружное управление образования  Окружной учебно-методический центр     Государственное образовательное учреждение  Детский сад комбинированного вида №711     Использование технологии обучения составлению загадок  детей с общим недоразвитием речи     Опыт работы учителя-логопеда ГОУ детского сада №711 Денисовой Тамары Александровны МОСКВА, 2010        </vt:lpstr>
      <vt:lpstr>Слайд 2</vt:lpstr>
      <vt:lpstr>Слайд 3</vt:lpstr>
      <vt:lpstr>Задачи</vt:lpstr>
      <vt:lpstr>1 этап</vt:lpstr>
      <vt:lpstr>2 этап</vt:lpstr>
      <vt:lpstr>3 этап</vt:lpstr>
      <vt:lpstr>Слайд 8</vt:lpstr>
      <vt:lpstr>Слайд 9</vt:lpstr>
      <vt:lpstr>4 этап</vt:lpstr>
      <vt:lpstr>5 этап</vt:lpstr>
      <vt:lpstr>6 этап</vt:lpstr>
      <vt:lpstr>7 этап</vt:lpstr>
      <vt:lpstr>Алгоритм работы (по А.А.Нестеренко)</vt:lpstr>
      <vt:lpstr>Слайд 15</vt:lpstr>
      <vt:lpstr>Слайд 16</vt:lpstr>
      <vt:lpstr>Динамика развития речи при использовании технологии</vt:lpstr>
      <vt:lpstr>Динамика развития речи при использовании технологии</vt:lpstr>
      <vt:lpstr>Динамика развития речи при использовании технологии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обучения составлению загадок детей с общим недоразвитием речи</dc:title>
  <dc:creator>Admin</dc:creator>
  <cp:lastModifiedBy>1</cp:lastModifiedBy>
  <cp:revision>51</cp:revision>
  <dcterms:created xsi:type="dcterms:W3CDTF">2010-10-31T07:39:35Z</dcterms:created>
  <dcterms:modified xsi:type="dcterms:W3CDTF">2013-06-13T12:08:58Z</dcterms:modified>
</cp:coreProperties>
</file>