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3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B2896-1EC9-4C67-9AF1-0A9B96492303}" type="datetimeFigureOut">
              <a:rPr lang="ru-RU" smtClean="0"/>
              <a:t>18.04.2013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C378-048F-44D8-8C93-69DA937A480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B2896-1EC9-4C67-9AF1-0A9B96492303}" type="datetimeFigureOut">
              <a:rPr lang="ru-RU" smtClean="0"/>
              <a:t>18.04.2013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C378-048F-44D8-8C93-69DA937A480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B2896-1EC9-4C67-9AF1-0A9B96492303}" type="datetimeFigureOut">
              <a:rPr lang="ru-RU" smtClean="0"/>
              <a:t>18.04.2013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C378-048F-44D8-8C93-69DA937A480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B2896-1EC9-4C67-9AF1-0A9B96492303}" type="datetimeFigureOut">
              <a:rPr lang="ru-RU" smtClean="0"/>
              <a:t>18.04.2013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C378-048F-44D8-8C93-69DA937A480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B2896-1EC9-4C67-9AF1-0A9B96492303}" type="datetimeFigureOut">
              <a:rPr lang="ru-RU" smtClean="0"/>
              <a:t>18.04.2013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C378-048F-44D8-8C93-69DA937A480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B2896-1EC9-4C67-9AF1-0A9B96492303}" type="datetimeFigureOut">
              <a:rPr lang="ru-RU" smtClean="0"/>
              <a:t>18.04.2013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C378-048F-44D8-8C93-69DA937A480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B2896-1EC9-4C67-9AF1-0A9B96492303}" type="datetimeFigureOut">
              <a:rPr lang="ru-RU" smtClean="0"/>
              <a:t>18.04.2013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C378-048F-44D8-8C93-69DA937A480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B2896-1EC9-4C67-9AF1-0A9B96492303}" type="datetimeFigureOut">
              <a:rPr lang="ru-RU" smtClean="0"/>
              <a:t>18.04.2013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C378-048F-44D8-8C93-69DA937A480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B2896-1EC9-4C67-9AF1-0A9B96492303}" type="datetimeFigureOut">
              <a:rPr lang="ru-RU" smtClean="0"/>
              <a:t>18.04.2013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C378-048F-44D8-8C93-69DA937A480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B2896-1EC9-4C67-9AF1-0A9B96492303}" type="datetimeFigureOut">
              <a:rPr lang="ru-RU" smtClean="0"/>
              <a:t>18.04.2013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C378-048F-44D8-8C93-69DA937A480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B2896-1EC9-4C67-9AF1-0A9B96492303}" type="datetimeFigureOut">
              <a:rPr lang="ru-RU" smtClean="0"/>
              <a:t>18.04.2013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C378-048F-44D8-8C93-69DA937A480D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72B2896-1EC9-4C67-9AF1-0A9B96492303}" type="datetimeFigureOut">
              <a:rPr lang="ru-RU" smtClean="0"/>
              <a:t>18.04.2013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A1EC378-048F-44D8-8C93-69DA937A480D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9442" y="332657"/>
            <a:ext cx="7117180" cy="1152127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Кризис 3-х лет. Как договориться с ребенком?</a:t>
            </a:r>
            <a:endParaRPr lang="ru-RU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9442" y="2060848"/>
            <a:ext cx="7117180" cy="357795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G:\кризис трех лет\фотки с занятия\DSC0057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7920879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4678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397741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 период кризиса 3-х лет у ребенка проявляется: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-стремление к самостоятельности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- ребенок действует наоборот  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- стремление подражать взрослым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-у детей формируется воля, которую называют «независимостью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»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6959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3789040"/>
            <a:ext cx="7125113" cy="2808312"/>
          </a:xfrm>
        </p:spPr>
        <p:txBody>
          <a:bodyPr/>
          <a:lstStyle/>
          <a:p>
            <a:pPr algn="ctr"/>
            <a:r>
              <a:rPr lang="ru-RU" sz="2000" dirty="0" smtClean="0"/>
              <a:t>Кризис 3-х лет должен состояться в жизни каждого ребенка обязательно. Если нет, с малышом что-то не так. </a:t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Кризис – это хорошо! Родителей ждет трудный период, но он определяет новую, очень важную ступень в развитии ребенка.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075" name="Picture 3" descr="G:\кризис трех лет\motivator-26043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7" y="332656"/>
            <a:ext cx="4824536" cy="3456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637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675724"/>
            <a:ext cx="3888432" cy="5273556"/>
          </a:xfrm>
        </p:spPr>
        <p:txBody>
          <a:bodyPr/>
          <a:lstStyle/>
          <a:p>
            <a:pPr algn="ctr"/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 признаков кризиса 3-х лет:</a:t>
            </a:r>
            <a:b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*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Негативизм</a:t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*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Упрямство</a:t>
            </a:r>
            <a:b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*</a:t>
            </a:r>
            <a:r>
              <a:rPr lang="ru-RU" sz="2400" dirty="0" smtClean="0">
                <a:solidFill>
                  <a:srgbClr val="00B0F0"/>
                </a:solidFill>
              </a:rPr>
              <a:t>Строптивость</a:t>
            </a:r>
            <a:br>
              <a:rPr lang="ru-RU" sz="2400" dirty="0" smtClean="0">
                <a:solidFill>
                  <a:srgbClr val="00B0F0"/>
                </a:solidFill>
              </a:rPr>
            </a:br>
            <a:r>
              <a:rPr lang="ru-RU" sz="2400" dirty="0" smtClean="0">
                <a:solidFill>
                  <a:srgbClr val="00B0F0"/>
                </a:solidFill>
              </a:rPr>
              <a:t/>
            </a:r>
            <a:br>
              <a:rPr lang="ru-RU" sz="2400" dirty="0" smtClean="0">
                <a:solidFill>
                  <a:srgbClr val="00B0F0"/>
                </a:solidFill>
              </a:rPr>
            </a:br>
            <a:r>
              <a:rPr lang="ru-RU" sz="2400" dirty="0" smtClean="0">
                <a:solidFill>
                  <a:srgbClr val="00B0F0"/>
                </a:solidFill>
              </a:rPr>
              <a:t>*</a:t>
            </a:r>
            <a:r>
              <a:rPr lang="ru-RU" sz="2400" dirty="0" smtClean="0">
                <a:solidFill>
                  <a:srgbClr val="FF0000"/>
                </a:solidFill>
              </a:rPr>
              <a:t>Своеволие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*</a:t>
            </a:r>
            <a:r>
              <a:rPr lang="ru-RU" sz="2400" dirty="0" smtClean="0">
                <a:solidFill>
                  <a:schemeClr val="tx1"/>
                </a:solidFill>
              </a:rPr>
              <a:t>Протест, бунт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*</a:t>
            </a:r>
            <a:r>
              <a:rPr lang="ru-RU" sz="2400" dirty="0" smtClean="0">
                <a:solidFill>
                  <a:srgbClr val="0070C0"/>
                </a:solidFill>
              </a:rPr>
              <a:t>Обесценивание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>*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Деспотизм и ревность</a:t>
            </a:r>
          </a:p>
        </p:txBody>
      </p:sp>
      <p:pic>
        <p:nvPicPr>
          <p:cNvPr id="4098" name="Picture 2" descr="G:\кризис трех лет\78854353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052736"/>
            <a:ext cx="468052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1165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5"/>
            <a:ext cx="7125113" cy="449020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</a:rPr>
              <a:t>Пик кризиса – это истерики.</a:t>
            </a:r>
            <a:endParaRPr lang="ru-RU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122" name="Picture 2" descr="G:\кризис трех лет\naveshhaem-ginekologa-pervyj-raz_1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28800"/>
            <a:ext cx="5688632" cy="4752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176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39952" y="675724"/>
            <a:ext cx="4608512" cy="5705604"/>
          </a:xfrm>
        </p:spPr>
        <p:txBody>
          <a:bodyPr/>
          <a:lstStyle/>
          <a:p>
            <a:pPr algn="r"/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Как победить истерики ребенка?</a:t>
            </a:r>
            <a:b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000" i="1" dirty="0" smtClean="0">
                <a:solidFill>
                  <a:schemeClr val="tx1"/>
                </a:solidFill>
              </a:rPr>
              <a:t>1. На ультимативное требование ребенка говорим твердое и жесткое «нет!»</a:t>
            </a:r>
            <a:br>
              <a:rPr lang="ru-RU" sz="2000" i="1" dirty="0" smtClean="0">
                <a:solidFill>
                  <a:schemeClr val="tx1"/>
                </a:solidFill>
              </a:rPr>
            </a:br>
            <a:r>
              <a:rPr lang="ru-RU" sz="2000" i="1" dirty="0" smtClean="0">
                <a:solidFill>
                  <a:schemeClr val="tx1"/>
                </a:solidFill>
              </a:rPr>
              <a:t/>
            </a:r>
            <a:br>
              <a:rPr lang="ru-RU" sz="2000" i="1" dirty="0" smtClean="0">
                <a:solidFill>
                  <a:schemeClr val="tx1"/>
                </a:solidFill>
              </a:rPr>
            </a:br>
            <a:r>
              <a:rPr lang="ru-RU" sz="2000" i="1" dirty="0" smtClean="0">
                <a:solidFill>
                  <a:schemeClr val="tx1"/>
                </a:solidFill>
              </a:rPr>
              <a:t>2. Ждать когда «минует буря»</a:t>
            </a:r>
            <a:br>
              <a:rPr lang="ru-RU" sz="2000" i="1" dirty="0" smtClean="0">
                <a:solidFill>
                  <a:schemeClr val="tx1"/>
                </a:solidFill>
              </a:rPr>
            </a:br>
            <a:r>
              <a:rPr lang="ru-RU" sz="2000" i="1" dirty="0" smtClean="0">
                <a:solidFill>
                  <a:schemeClr val="tx1"/>
                </a:solidFill>
              </a:rPr>
              <a:t/>
            </a:r>
            <a:br>
              <a:rPr lang="ru-RU" sz="2000" i="1" dirty="0" smtClean="0">
                <a:solidFill>
                  <a:schemeClr val="tx1"/>
                </a:solidFill>
              </a:rPr>
            </a:br>
            <a:r>
              <a:rPr lang="ru-RU" sz="2000" i="1" dirty="0" smtClean="0">
                <a:solidFill>
                  <a:schemeClr val="tx1"/>
                </a:solidFill>
              </a:rPr>
              <a:t>3. Создать приятные перспективы</a:t>
            </a:r>
            <a:br>
              <a:rPr lang="ru-RU" sz="2000" i="1" dirty="0" smtClean="0">
                <a:solidFill>
                  <a:schemeClr val="tx1"/>
                </a:solidFill>
              </a:rPr>
            </a:br>
            <a:r>
              <a:rPr lang="ru-RU" sz="2000" i="1" dirty="0" smtClean="0">
                <a:solidFill>
                  <a:schemeClr val="tx1"/>
                </a:solidFill>
              </a:rPr>
              <a:t/>
            </a:r>
            <a:br>
              <a:rPr lang="ru-RU" sz="2000" i="1" dirty="0" smtClean="0">
                <a:solidFill>
                  <a:schemeClr val="tx1"/>
                </a:solidFill>
              </a:rPr>
            </a:br>
            <a:r>
              <a:rPr lang="ru-RU" sz="2000" i="1" dirty="0" smtClean="0">
                <a:solidFill>
                  <a:schemeClr val="tx1"/>
                </a:solidFill>
              </a:rPr>
              <a:t>4. Не критикуйте ребенка</a:t>
            </a:r>
            <a:endParaRPr lang="ru-RU" sz="2000" i="1" dirty="0">
              <a:solidFill>
                <a:schemeClr val="tx1"/>
              </a:solidFill>
            </a:endParaRPr>
          </a:p>
        </p:txBody>
      </p:sp>
      <p:pic>
        <p:nvPicPr>
          <p:cNvPr id="6146" name="Picture 2" descr="G:\кризис трех лет\main_big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3744416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228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125113" cy="792088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Этот период заканчивается естественным путем в течение года-полутора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170" name="Picture 2" descr="G:\кризис трех лет\6609a3681d0c96ddfffed26abae58a27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3928881" cy="430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G:\кризис трех лет\4674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700808"/>
            <a:ext cx="4746104" cy="426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633437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52</TotalTime>
  <Words>63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Spring</vt:lpstr>
      <vt:lpstr>Кризис 3-х лет. Как договориться с ребенком?</vt:lpstr>
      <vt:lpstr>В период кризиса 3-х лет у ребенка проявляется:  -стремление к самостоятельности  - ребенок действует наоборот    - стремление подражать взрослым  -у детей формируется воля, которую называют «независимостью»</vt:lpstr>
      <vt:lpstr>Кризис 3-х лет должен состояться в жизни каждого ребенка обязательно. Если нет, с малышом что-то не так.   Кризис – это хорошо! Родителей ждет трудный период, но он определяет новую, очень важную ступень в развитии ребенка.</vt:lpstr>
      <vt:lpstr>7 признаков кризиса 3-х лет:   *Негативизм  *Упрямство *Строптивость  *Своеволие *Протест, бунт  *Обесценивание *Деспотизм и ревность</vt:lpstr>
      <vt:lpstr>Пик кризиса – это истерики.</vt:lpstr>
      <vt:lpstr>Как победить истерики ребенка?  1. На ультимативное требование ребенка говорим твердое и жесткое «нет!»  2. Ждать когда «минует буря»  3. Создать приятные перспективы  4. Не критикуйте ребенка</vt:lpstr>
      <vt:lpstr>Этот период заканчивается естественным путем в течение года-полутора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Кризис 3-х лет. Как договориться с ребенком?</dc:title>
  <dc:creator>1</dc:creator>
  <cp:lastModifiedBy>1</cp:lastModifiedBy>
  <cp:revision>6</cp:revision>
  <dcterms:created xsi:type="dcterms:W3CDTF">2013-04-17T14:47:22Z</dcterms:created>
  <dcterms:modified xsi:type="dcterms:W3CDTF">2013-04-18T14:07:32Z</dcterms:modified>
</cp:coreProperties>
</file>