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EAB419-AD13-47CD-9771-F14F3970D2B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118332-A90C-4EB9-A2E1-7AC9C5D0F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Пресноводные рыбы.</a:t>
            </a:r>
            <a:br>
              <a:rPr lang="ru-RU" dirty="0" smtClean="0"/>
            </a:br>
            <a:r>
              <a:rPr lang="ru-RU" dirty="0" smtClean="0"/>
              <a:t>Игры и упражнения.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Составитель: </a:t>
            </a:r>
            <a:r>
              <a:rPr lang="ru-RU" sz="2800" smtClean="0"/>
              <a:t>логопед </a:t>
            </a:r>
            <a:r>
              <a:rPr lang="ru-RU" sz="2800" smtClean="0"/>
              <a:t>Контемирова С.О.</a:t>
            </a:r>
            <a:endParaRPr lang="ru-RU" sz="2800" dirty="0"/>
          </a:p>
        </p:txBody>
      </p:sp>
      <p:pic>
        <p:nvPicPr>
          <p:cNvPr id="4" name="Рисунок 3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515857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600"/>
            <a:ext cx="7643866" cy="990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Упражнение «Отгадай загадки рыбаков»</a:t>
            </a:r>
            <a:endParaRPr lang="ru-RU" sz="3200" dirty="0"/>
          </a:p>
        </p:txBody>
      </p:sp>
      <p:pic>
        <p:nvPicPr>
          <p:cNvPr id="5" name="Содержимое 4" descr="images (6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4643446"/>
            <a:ext cx="2438400" cy="1828800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User\AppData\Local\Microsoft\Windows\Temporary Internet Files\Content.IE5\KUTNF66H\MC90008945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808246" cy="2500330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572008"/>
            <a:ext cx="2695834" cy="1833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643446"/>
            <a:ext cx="2562225" cy="1781175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1714488"/>
            <a:ext cx="3857652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214554"/>
            <a:ext cx="1759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 ее велению</a:t>
            </a:r>
          </a:p>
          <a:p>
            <a:r>
              <a:rPr lang="ru-RU" sz="1400" dirty="0" smtClean="0"/>
              <a:t>Чудеса случаются,</a:t>
            </a:r>
          </a:p>
          <a:p>
            <a:r>
              <a:rPr lang="ru-RU" sz="1400" dirty="0" smtClean="0"/>
              <a:t>По ее хотению</a:t>
            </a:r>
          </a:p>
          <a:p>
            <a:r>
              <a:rPr lang="ru-RU" sz="1400" dirty="0" smtClean="0"/>
              <a:t>Желания сбываются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357562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Он в самом омуте живёт, </a:t>
            </a:r>
          </a:p>
          <a:p>
            <a:r>
              <a:rPr lang="ru-RU" sz="1400" dirty="0" smtClean="0"/>
              <a:t>Хозяин глубины.</a:t>
            </a:r>
          </a:p>
          <a:p>
            <a:r>
              <a:rPr lang="ru-RU" sz="1400" dirty="0" smtClean="0"/>
              <a:t>Имеет он огромный рот,</a:t>
            </a:r>
          </a:p>
          <a:p>
            <a:r>
              <a:rPr lang="ru-RU" sz="1400" dirty="0" smtClean="0"/>
              <a:t>А глазки чуть видны.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Упражнение «Посчитай рыбок»</a:t>
            </a:r>
            <a:br>
              <a:rPr lang="ru-RU" sz="3200" dirty="0" smtClean="0"/>
            </a:br>
            <a:r>
              <a:rPr lang="ru-RU" sz="3200" dirty="0" smtClean="0"/>
              <a:t>(карасей, окуней)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143512"/>
            <a:ext cx="1576382" cy="1086941"/>
          </a:xfrm>
          <a:prstGeom prst="rect">
            <a:avLst/>
          </a:prstGeom>
        </p:spPr>
      </p:pic>
      <p:pic>
        <p:nvPicPr>
          <p:cNvPr id="5" name="Рисунок 4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5357826"/>
            <a:ext cx="1858454" cy="1000132"/>
          </a:xfrm>
          <a:prstGeom prst="rect">
            <a:avLst/>
          </a:prstGeom>
        </p:spPr>
      </p:pic>
      <p:pic>
        <p:nvPicPr>
          <p:cNvPr id="7" name="Рисунок 6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1335">
            <a:off x="4697182" y="3208568"/>
            <a:ext cx="1576382" cy="1086941"/>
          </a:xfrm>
          <a:prstGeom prst="rect">
            <a:avLst/>
          </a:prstGeom>
        </p:spPr>
      </p:pic>
      <p:pic>
        <p:nvPicPr>
          <p:cNvPr id="8" name="Рисунок 7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929198"/>
            <a:ext cx="1576382" cy="1086941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1069">
            <a:off x="6594311" y="1947884"/>
            <a:ext cx="1624588" cy="1120180"/>
          </a:xfrm>
          <a:prstGeom prst="rect">
            <a:avLst/>
          </a:prstGeom>
        </p:spPr>
      </p:pic>
      <p:pic>
        <p:nvPicPr>
          <p:cNvPr id="10" name="Рисунок 9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1576382" cy="1086941"/>
          </a:xfrm>
          <a:prstGeom prst="rect">
            <a:avLst/>
          </a:prstGeom>
        </p:spPr>
      </p:pic>
      <p:pic>
        <p:nvPicPr>
          <p:cNvPr id="11" name="Рисунок 10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857628"/>
            <a:ext cx="1858454" cy="1000132"/>
          </a:xfrm>
          <a:prstGeom prst="rect">
            <a:avLst/>
          </a:prstGeom>
        </p:spPr>
      </p:pic>
      <p:pic>
        <p:nvPicPr>
          <p:cNvPr id="12" name="Рисунок 11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857364"/>
            <a:ext cx="1858454" cy="1000132"/>
          </a:xfrm>
          <a:prstGeom prst="rect">
            <a:avLst/>
          </a:prstGeom>
        </p:spPr>
      </p:pic>
      <p:pic>
        <p:nvPicPr>
          <p:cNvPr id="13" name="Рисунок 12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928802"/>
            <a:ext cx="1858454" cy="1000132"/>
          </a:xfrm>
          <a:prstGeom prst="rect">
            <a:avLst/>
          </a:prstGeom>
        </p:spPr>
      </p:pic>
      <p:pic>
        <p:nvPicPr>
          <p:cNvPr id="14" name="Рисунок 13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571876"/>
            <a:ext cx="1858454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Упражнение «О чём мечтает рыбак?»</a:t>
            </a:r>
            <a:endParaRPr lang="ru-RU" sz="3200" dirty="0"/>
          </a:p>
        </p:txBody>
      </p:sp>
      <p:pic>
        <p:nvPicPr>
          <p:cNvPr id="1030" name="Picture 6" descr="C:\Users\User\AppData\Local\Microsoft\Windows\Temporary Internet Files\Content.IE5\K14XJBZR\MC90034909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2286016" cy="2375035"/>
          </a:xfrm>
          <a:prstGeom prst="rect">
            <a:avLst/>
          </a:prstGeom>
          <a:noFill/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72074"/>
            <a:ext cx="2752725" cy="1171575"/>
          </a:xfrm>
          <a:prstGeom prst="rect">
            <a:avLst/>
          </a:prstGeom>
        </p:spPr>
      </p:pic>
      <p:pic>
        <p:nvPicPr>
          <p:cNvPr id="12" name="Рисунок 11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71612"/>
            <a:ext cx="3857625" cy="1181100"/>
          </a:xfrm>
          <a:prstGeom prst="rect">
            <a:avLst/>
          </a:prstGeom>
        </p:spPr>
      </p:pic>
      <p:pic>
        <p:nvPicPr>
          <p:cNvPr id="13" name="Рисунок 12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714488"/>
            <a:ext cx="2990850" cy="1524000"/>
          </a:xfrm>
          <a:prstGeom prst="rect">
            <a:avLst/>
          </a:prstGeom>
        </p:spPr>
      </p:pic>
      <p:pic>
        <p:nvPicPr>
          <p:cNvPr id="15" name="Рисунок 14" descr="images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3357562"/>
            <a:ext cx="2581275" cy="1771650"/>
          </a:xfrm>
          <a:prstGeom prst="rect">
            <a:avLst/>
          </a:prstGeom>
        </p:spPr>
      </p:pic>
      <p:pic>
        <p:nvPicPr>
          <p:cNvPr id="16" name="Рисунок 15" descr="images (2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5286388"/>
            <a:ext cx="2286000" cy="1371600"/>
          </a:xfrm>
          <a:prstGeom prst="rect">
            <a:avLst/>
          </a:prstGeom>
        </p:spPr>
      </p:pic>
      <p:pic>
        <p:nvPicPr>
          <p:cNvPr id="18" name="Рисунок 17" descr="загруженное (1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928934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Упражнение «Слова – родственники»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3071834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Кто это?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Как называется человек, который ловит рыбу?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Чья это голова?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Чей это хвост?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Как называется пирог из рыбы?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golden-fish-cartoon-illustration-30939242.jpg"/>
          <p:cNvPicPr>
            <a:picLocks noChangeAspect="1"/>
          </p:cNvPicPr>
          <p:nvPr/>
        </p:nvPicPr>
        <p:blipFill>
          <a:blip r:embed="rId2" cstate="print"/>
          <a:srcRect r="841" b="6576"/>
          <a:stretch>
            <a:fillRect/>
          </a:stretch>
        </p:blipFill>
        <p:spPr>
          <a:xfrm>
            <a:off x="5786446" y="1857364"/>
            <a:ext cx="2357454" cy="2286016"/>
          </a:xfrm>
          <a:prstGeom prst="rect">
            <a:avLst/>
          </a:prstGeom>
        </p:spPr>
      </p:pic>
      <p:pic>
        <p:nvPicPr>
          <p:cNvPr id="2050" name="Picture 2" descr="C:\Users\User\AppData\Local\Microsoft\Windows\Temporary Internet Files\Content.IE5\60BMW7AD\MC9002408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405" y="4286256"/>
            <a:ext cx="2260143" cy="2071702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60BMW7AD\MC900237926[1].wmf"/>
          <p:cNvPicPr>
            <a:picLocks noChangeAspect="1" noChangeArrowheads="1"/>
          </p:cNvPicPr>
          <p:nvPr/>
        </p:nvPicPr>
        <p:blipFill>
          <a:blip r:embed="rId4"/>
          <a:srcRect r="44394" b="-4762"/>
          <a:stretch>
            <a:fillRect/>
          </a:stretch>
        </p:blipFill>
        <p:spPr bwMode="auto">
          <a:xfrm>
            <a:off x="3500430" y="2643182"/>
            <a:ext cx="1616253" cy="1714512"/>
          </a:xfrm>
          <a:prstGeom prst="rect">
            <a:avLst/>
          </a:prstGeom>
          <a:noFill/>
        </p:spPr>
      </p:pic>
      <p:pic>
        <p:nvPicPr>
          <p:cNvPr id="2068" name="Picture 20" descr="C:\Users\User\AppData\Local\Microsoft\Windows\Temporary Internet Files\Content.IE5\K14XJBZR\dglxasset[3].as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786322"/>
            <a:ext cx="2558536" cy="1428760"/>
          </a:xfrm>
          <a:prstGeom prst="rect">
            <a:avLst/>
          </a:prstGeom>
          <a:noFill/>
        </p:spPr>
      </p:pic>
      <p:pic>
        <p:nvPicPr>
          <p:cNvPr id="31" name="Рисунок 30" descr="images (13).jpg"/>
          <p:cNvPicPr>
            <a:picLocks noChangeAspect="1"/>
          </p:cNvPicPr>
          <p:nvPr/>
        </p:nvPicPr>
        <p:blipFill>
          <a:blip r:embed="rId6"/>
          <a:srcRect l="63654" b="-8872"/>
          <a:stretch>
            <a:fillRect/>
          </a:stretch>
        </p:blipFill>
        <p:spPr>
          <a:xfrm>
            <a:off x="714348" y="3714752"/>
            <a:ext cx="1214446" cy="24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65722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Упражнение «Какую рыбу я загадала?»</a:t>
            </a:r>
            <a:br>
              <a:rPr lang="ru-RU" sz="3200" dirty="0" smtClean="0"/>
            </a:br>
            <a:r>
              <a:rPr lang="ru-RU" sz="2200" dirty="0" smtClean="0"/>
              <a:t>(предлоги: над, под, между )</a:t>
            </a: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643050"/>
          <a:ext cx="8143932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2500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03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6" y="2000240"/>
            <a:ext cx="2730862" cy="1857388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429132"/>
            <a:ext cx="2619375" cy="2071702"/>
          </a:xfrm>
          <a:prstGeom prst="rect">
            <a:avLst/>
          </a:prstGeom>
        </p:spPr>
      </p:pic>
      <p:pic>
        <p:nvPicPr>
          <p:cNvPr id="6" name="Рисунок 5" descr="images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000240"/>
            <a:ext cx="2581275" cy="1857388"/>
          </a:xfrm>
          <a:prstGeom prst="rect">
            <a:avLst/>
          </a:prstGeom>
        </p:spPr>
      </p:pic>
      <p:pic>
        <p:nvPicPr>
          <p:cNvPr id="7" name="Рисунок 6" descr="images (3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357694"/>
            <a:ext cx="2562225" cy="2143140"/>
          </a:xfrm>
          <a:prstGeom prst="rect">
            <a:avLst/>
          </a:prstGeom>
        </p:spPr>
      </p:pic>
      <p:pic>
        <p:nvPicPr>
          <p:cNvPr id="8" name="Рисунок 7" descr="images (4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357694"/>
            <a:ext cx="2638425" cy="2071702"/>
          </a:xfrm>
          <a:prstGeom prst="rect">
            <a:avLst/>
          </a:prstGeom>
        </p:spPr>
      </p:pic>
      <p:pic>
        <p:nvPicPr>
          <p:cNvPr id="9" name="Рисунок 8" descr="загруженное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000240"/>
            <a:ext cx="2571769" cy="1785950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60BMW7AD\MC90042447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142852"/>
            <a:ext cx="1316022" cy="123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Упражнение «Узнай рыбу».</a:t>
            </a:r>
            <a:endParaRPr lang="ru-RU" sz="3200" dirty="0"/>
          </a:p>
        </p:txBody>
      </p:sp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643446"/>
            <a:ext cx="3071834" cy="1463779"/>
          </a:xfrm>
          <a:prstGeom prst="rect">
            <a:avLst/>
          </a:prstGeom>
        </p:spPr>
      </p:pic>
      <p:pic>
        <p:nvPicPr>
          <p:cNvPr id="12" name="Рисунок 11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857760"/>
            <a:ext cx="3266560" cy="1000132"/>
          </a:xfrm>
          <a:prstGeom prst="rect">
            <a:avLst/>
          </a:prstGeom>
        </p:spPr>
      </p:pic>
      <p:pic>
        <p:nvPicPr>
          <p:cNvPr id="13" name="Рисунок 12" descr="images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14620"/>
            <a:ext cx="2371725" cy="1276350"/>
          </a:xfrm>
          <a:prstGeom prst="rect">
            <a:avLst/>
          </a:prstGeom>
        </p:spPr>
      </p:pic>
      <p:pic>
        <p:nvPicPr>
          <p:cNvPr id="14" name="Рисунок 13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5205">
            <a:off x="4426112" y="2869144"/>
            <a:ext cx="2380596" cy="16287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857364"/>
            <a:ext cx="164307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- О 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857364"/>
            <a:ext cx="164307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- А – А 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857364"/>
            <a:ext cx="164307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- У – А -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1785926"/>
            <a:ext cx="164307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 – У -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54569E-6 L 0.18108 0.6398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8922E-6 L 0.19688 0.3881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922E-6 L 0.11024 0.6400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3009E-6 L -0.70087 0.29378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9069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66"/>
            <a:ext cx="4572032" cy="3429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4857760"/>
            <a:ext cx="7715304" cy="923330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Беседа «Давайте познакомимся»</a:t>
            </a:r>
            <a:endParaRPr lang="ru-RU" sz="3200" dirty="0"/>
          </a:p>
        </p:txBody>
      </p:sp>
      <p:pic>
        <p:nvPicPr>
          <p:cNvPr id="5" name="Содержимое 4" descr="1246305269_1201462939_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0860" y="1714487"/>
            <a:ext cx="5355718" cy="3588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5" y="5429264"/>
            <a:ext cx="8231066" cy="1143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/>
              <a:t>Это сом – крупная рыба. Он обитает в реках и озерах. Тело сома не покрыто чешуёй. Длина тела до 5 метров, вес до 300 кг. Он десятки лет, до глубокой старости (а живет сом до 40 лет) , почти круглый год живет в одной и той же яме, изредка выходя из неё на поиск пищи. Сом – хищник, питается крупной рыбой, иногда водоплавающей птицей. У сома вытянутое тело, большой рот с острыми зубами, два длинных усика на верхней челюсти и два коротких на нижней. Спина у него темная, почти черная, а брюшко белое. Тело покрыто густым слоем слизи.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Это щука – хищная рыба. Длина тела щуки может достигать почти 2 метров и вес щуки около 50 кг. Щуки могут жить до 30 лет. Тело рыбы имеет вытянутую форму. Окраска серо – зеленая в крапинку. Щуки – прожорливые хищники. Питаются они рыбой (плотвой, окунями, красноперками), лягушками, насекомыми, охотятся на птенцов водоплавающих птиц. Щуки не любят плавать в воде, чаще они неподвижно затаившись , ждут добычу, а потом бросаются на неё.</a:t>
            </a:r>
            <a:endParaRPr lang="ru-RU" sz="1400" dirty="0"/>
          </a:p>
        </p:txBody>
      </p:sp>
      <p:pic>
        <p:nvPicPr>
          <p:cNvPr id="8" name="Содержимое 3" descr="schu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579205" cy="464347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7157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А эта маленькая колючая рыбка называется ёрш. Он обитает в озёрах. Длина взрослой рыбки приблизительно 10 см. Питаются ерши личинками насекомых, червяками, икрой и мальками других рыб. У ерша высокая спинка с острым крупным плавником. Спина и бока окрашены в темно – серый цвет или серо  - зеленый, кое – где выделяются темные пятнышки. Ерши защищают свою территорию, с которой они прогоняют других рыб. В этом ершам помогают острые колючки на плавниках.</a:t>
            </a:r>
            <a:endParaRPr lang="ru-RU" sz="1600" dirty="0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286543" cy="418340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Это карась. Обитает в болотистых озерах и реках. Чешуя у карася крупная, гладкая, блестит словно золотая, а может быть и серебряная. У него высокая спинка, тело плотно сжато с боков. Караси любят жить в тихих, неглубоких заводях, где густо переплетаются травы. Зимой караси впадают в спячку. Питаются караси растениями, жуками и их личинками.</a:t>
            </a:r>
            <a:endParaRPr lang="ru-RU" sz="1600" dirty="0"/>
          </a:p>
        </p:txBody>
      </p:sp>
      <p:pic>
        <p:nvPicPr>
          <p:cNvPr id="6" name="Содержимое 5" descr="images (1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465919" cy="409416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Это окунь. Эти рыбы живут в речках, озерах, прудах. Любят чистую, прозрачную воду. У окуня высокая спинка темно – серого цвета и светлые бока, украшенные поперечными полосками. Брюшко окуня </a:t>
            </a:r>
            <a:r>
              <a:rPr lang="ru-RU" sz="1600" dirty="0" err="1" smtClean="0"/>
              <a:t>розовое</a:t>
            </a:r>
            <a:r>
              <a:rPr lang="ru-RU" sz="1600" dirty="0" smtClean="0"/>
              <a:t>, а плавники красноватые. Обычно окуни держаться небольшими стайками. Они хищники, поедают мелких рыбок, насекомых, червей.</a:t>
            </a:r>
            <a:endParaRPr lang="ru-RU" sz="1600" dirty="0"/>
          </a:p>
        </p:txBody>
      </p:sp>
      <p:pic>
        <p:nvPicPr>
          <p:cNvPr id="4" name="Содержимое 3" descr="images (2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2004221"/>
            <a:ext cx="5857916" cy="42765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Это лещ. Лещи водятся в больших чистых озерах или реках с медленным, плавным течением. Молодые лещи держаться стайками. Взрослые лещи любят прятаться в темной подводной глубине. Лещ крупная рыба с высокой спинкой, окрашенной в темный цвет, и зеленоватыми боками со светлым жемчужным блеском. Питаются лещи личинками жуков, червяками, моллюскам или икринками рыб.</a:t>
            </a:r>
            <a:endParaRPr lang="ru-RU" sz="1600" dirty="0"/>
          </a:p>
        </p:txBody>
      </p:sp>
      <p:pic>
        <p:nvPicPr>
          <p:cNvPr id="12" name="Содержимое 11" descr="images (3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1874761"/>
            <a:ext cx="5500726" cy="406758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Сом, щука, ёрш, карась, окунь и лещ – рыбы. Они обитают в реках или озерах. У всех рыб есть тело, голова, плавники, хвост, жабры. Тело рыб покрыто чешуёй. Только у сома нет чешуи.</a:t>
            </a:r>
            <a:endParaRPr lang="ru-RU" sz="2000" dirty="0"/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3390567" cy="1443044"/>
          </a:xfrm>
          <a:prstGeom prst="rect">
            <a:avLst/>
          </a:prstGeom>
        </p:spPr>
      </p:pic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6" y="1714488"/>
            <a:ext cx="4433189" cy="1357322"/>
          </a:xfrm>
          <a:prstGeom prst="rect">
            <a:avLst/>
          </a:prstGeom>
        </p:spPr>
      </p:pic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51" y="3357562"/>
            <a:ext cx="3224533" cy="1643074"/>
          </a:xfrm>
          <a:prstGeom prst="rect">
            <a:avLst/>
          </a:prstGeom>
        </p:spPr>
      </p:pic>
      <p:pic>
        <p:nvPicPr>
          <p:cNvPr id="6" name="Рисунок 5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000372"/>
            <a:ext cx="3224217" cy="2212931"/>
          </a:xfrm>
          <a:prstGeom prst="rect">
            <a:avLst/>
          </a:prstGeom>
        </p:spPr>
      </p:pic>
      <p:pic>
        <p:nvPicPr>
          <p:cNvPr id="7" name="Рисунок 6" descr="images (2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933942"/>
            <a:ext cx="3031198" cy="1924058"/>
          </a:xfrm>
          <a:prstGeom prst="rect">
            <a:avLst/>
          </a:prstGeom>
        </p:spPr>
      </p:pic>
      <p:pic>
        <p:nvPicPr>
          <p:cNvPr id="8" name="Рисунок 7" descr="загруженное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5000636"/>
            <a:ext cx="3112636" cy="174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000924" cy="7000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Упражнение «Какая рыбка уплыла?»</a:t>
            </a:r>
            <a:br>
              <a:rPr lang="ru-RU" sz="3200" dirty="0" smtClean="0"/>
            </a:br>
            <a:r>
              <a:rPr lang="ru-RU" sz="3200" dirty="0" smtClean="0"/>
              <a:t>(Кого нет?)</a:t>
            </a:r>
            <a:endParaRPr lang="ru-RU" sz="3200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2752725" cy="1171575"/>
          </a:xfr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3857625" cy="1181100"/>
          </a:xfrm>
          <a:prstGeom prst="rect">
            <a:avLst/>
          </a:prstGeom>
        </p:spPr>
      </p:pic>
      <p:pic>
        <p:nvPicPr>
          <p:cNvPr id="6" name="Рисунок 5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643050"/>
            <a:ext cx="2581275" cy="1771650"/>
          </a:xfrm>
          <a:prstGeom prst="rect">
            <a:avLst/>
          </a:prstGeom>
        </p:spPr>
      </p:pic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500438"/>
            <a:ext cx="2990850" cy="1524000"/>
          </a:xfrm>
          <a:prstGeom prst="rect">
            <a:avLst/>
          </a:prstGeom>
        </p:spPr>
      </p:pic>
      <p:pic>
        <p:nvPicPr>
          <p:cNvPr id="8" name="Рисунок 7" descr="images (2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143512"/>
            <a:ext cx="2286000" cy="1371600"/>
          </a:xfrm>
          <a:prstGeom prst="rect">
            <a:avLst/>
          </a:prstGeom>
        </p:spPr>
      </p:pic>
      <p:pic>
        <p:nvPicPr>
          <p:cNvPr id="10" name="Рисунок 9" descr="загруженное (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5000636"/>
            <a:ext cx="275272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662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Wingdings</vt:lpstr>
      <vt:lpstr>Wingdings 2</vt:lpstr>
      <vt:lpstr>Обычная</vt:lpstr>
      <vt:lpstr>Пресноводные рыбы. Игры и упражнения.</vt:lpstr>
      <vt:lpstr>Беседа «Давайте познакомимся»</vt:lpstr>
      <vt:lpstr>Это щука – хищная рыба. Длина тела щуки может достигать почти 2 метров и вес щуки около 50 кг. Щуки могут жить до 30 лет. Тело рыбы имеет вытянутую форму. Окраска серо – зеленая в крапинку. Щуки – прожорливые хищники. Питаются они рыбой (плотвой, окунями, красноперками), лягушками, насекомыми, охотятся на птенцов водоплавающих птиц. Щуки не любят плавать в воде, чаще они неподвижно затаившись , ждут добычу, а потом бросаются на неё.</vt:lpstr>
      <vt:lpstr>А эта маленькая колючая рыбка называется ёрш. Он обитает в озёрах. Длина взрослой рыбки приблизительно 10 см. Питаются ерши личинками насекомых, червяками, икрой и мальками других рыб. У ерша высокая спинка с острым крупным плавником. Спина и бока окрашены в темно – серый цвет или серо  - зеленый, кое – где выделяются темные пятнышки. Ерши защищают свою территорию, с которой они прогоняют других рыб. В этом ершам помогают острые колючки на плавниках.</vt:lpstr>
      <vt:lpstr>Это карась. Обитает в болотистых озерах и реках. Чешуя у карася крупная, гладкая, блестит словно золотая, а может быть и серебряная. У него высокая спинка, тело плотно сжато с боков. Караси любят жить в тихих, неглубоких заводях, где густо переплетаются травы. Зимой караси впадают в спячку. Питаются караси растениями, жуками и их личинками.</vt:lpstr>
      <vt:lpstr>Это окунь. Эти рыбы живут в речках, озерах, прудах. Любят чистую, прозрачную воду. У окуня высокая спинка темно – серого цвета и светлые бока, украшенные поперечными полосками. Брюшко окуня розовое, а плавники красноватые. Обычно окуни держаться небольшими стайками. Они хищники, поедают мелких рыбок, насекомых, червей.</vt:lpstr>
      <vt:lpstr>Это лещ. Лещи водятся в больших чистых озерах или реках с медленным, плавным течением. Молодые лещи держаться стайками. Взрослые лещи любят прятаться в темной подводной глубине. Лещ крупная рыба с высокой спинкой, окрашенной в темный цвет, и зеленоватыми боками со светлым жемчужным блеском. Питаются лещи личинками жуков, червяками, моллюскам или икринками рыб.</vt:lpstr>
      <vt:lpstr>Сом, щука, ёрш, карась, окунь и лещ – рыбы. Они обитают в реках или озерах. У всех рыб есть тело, голова, плавники, хвост, жабры. Тело рыб покрыто чешуёй. Только у сома нет чешуи.</vt:lpstr>
      <vt:lpstr>Упражнение «Какая рыбка уплыла?» (Кого нет?)</vt:lpstr>
      <vt:lpstr>Упражнение «Отгадай загадки рыбаков»</vt:lpstr>
      <vt:lpstr>Упражнение «Посчитай рыбок» (карасей, окуней)</vt:lpstr>
      <vt:lpstr>Упражнение «О чём мечтает рыбак?»</vt:lpstr>
      <vt:lpstr>Упражнение «Слова – родственники»</vt:lpstr>
      <vt:lpstr>Упражнение «Какую рыбу я загадала?» (предлоги: над, под, между )</vt:lpstr>
      <vt:lpstr>Упражнение «Узнай рыбу».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Пресноводные рыбы. Игры и упражнения.</dc:title>
  <dc:creator>User</dc:creator>
  <cp:lastModifiedBy>Светлана контемирова</cp:lastModifiedBy>
  <cp:revision>46</cp:revision>
  <dcterms:created xsi:type="dcterms:W3CDTF">2014-03-17T18:12:17Z</dcterms:created>
  <dcterms:modified xsi:type="dcterms:W3CDTF">2014-06-20T06:33:47Z</dcterms:modified>
</cp:coreProperties>
</file>