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67" r:id="rId4"/>
    <p:sldId id="265" r:id="rId5"/>
    <p:sldId id="256" r:id="rId6"/>
    <p:sldId id="257" r:id="rId7"/>
    <p:sldId id="258" r:id="rId8"/>
    <p:sldId id="259" r:id="rId9"/>
    <p:sldId id="260" r:id="rId10"/>
    <p:sldId id="261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 autoAdjust="0"/>
    <p:restoredTop sz="94710" autoAdjust="0"/>
  </p:normalViewPr>
  <p:slideViewPr>
    <p:cSldViewPr>
      <p:cViewPr>
        <p:scale>
          <a:sx n="50" d="100"/>
          <a:sy n="50" d="100"/>
        </p:scale>
        <p:origin x="-194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B6FD-2FFD-4D72-9B9B-11A55731C948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F35-A128-49D7-BD35-E9B26D3DD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B6FD-2FFD-4D72-9B9B-11A55731C948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F35-A128-49D7-BD35-E9B26D3DD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B6FD-2FFD-4D72-9B9B-11A55731C948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F35-A128-49D7-BD35-E9B26D3DD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B6FD-2FFD-4D72-9B9B-11A55731C948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F35-A128-49D7-BD35-E9B26D3DD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B6FD-2FFD-4D72-9B9B-11A55731C948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F35-A128-49D7-BD35-E9B26D3DD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B6FD-2FFD-4D72-9B9B-11A55731C948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F35-A128-49D7-BD35-E9B26D3DD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B6FD-2FFD-4D72-9B9B-11A55731C948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F35-A128-49D7-BD35-E9B26D3DD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B6FD-2FFD-4D72-9B9B-11A55731C948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F35-A128-49D7-BD35-E9B26D3DD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B6FD-2FFD-4D72-9B9B-11A55731C948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F35-A128-49D7-BD35-E9B26D3DD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B6FD-2FFD-4D72-9B9B-11A55731C948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F35-A128-49D7-BD35-E9B26D3DD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B6FD-2FFD-4D72-9B9B-11A55731C948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F35-A128-49D7-BD35-E9B26D3DD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B6FD-2FFD-4D72-9B9B-11A55731C948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65F35-A128-49D7-BD35-E9B26D3DD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вета\Desktop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714752"/>
            <a:ext cx="7772400" cy="25003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“Я знаю как – я вас научу” – таков девиз образовательного мастер-класса.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20871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Руководство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1600200"/>
            <a:ext cx="3971924" cy="4525963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:</a:t>
            </a:r>
            <a:r>
              <a:rPr lang="ru-RU" dirty="0"/>
              <a:t> В ходе </a:t>
            </a:r>
            <a:r>
              <a:rPr lang="ru-RU" dirty="0" smtClean="0"/>
              <a:t>приобщения </a:t>
            </a:r>
            <a:r>
              <a:rPr lang="ru-RU" dirty="0"/>
              <a:t>детей к </a:t>
            </a:r>
            <a:r>
              <a:rPr lang="ru-RU" dirty="0" smtClean="0"/>
              <a:t>игр</a:t>
            </a:r>
            <a:r>
              <a:rPr lang="en-US" dirty="0" smtClean="0"/>
              <a:t>e </a:t>
            </a:r>
            <a:r>
              <a:rPr lang="ru-RU" dirty="0" smtClean="0"/>
              <a:t>«</a:t>
            </a:r>
            <a:r>
              <a:rPr lang="ru-RU" dirty="0" err="1" smtClean="0"/>
              <a:t>Колумбово</a:t>
            </a:r>
            <a:r>
              <a:rPr lang="ru-RU" dirty="0" smtClean="0"/>
              <a:t> яйцо»необходимо </a:t>
            </a:r>
            <a:r>
              <a:rPr lang="ru-RU" dirty="0"/>
              <a:t>соблюдать последовательность в усложнении, учитывая </a:t>
            </a:r>
            <a:r>
              <a:rPr lang="ru-RU" dirty="0" smtClean="0"/>
              <a:t>индивидуальные </a:t>
            </a:r>
            <a:r>
              <a:rPr lang="ru-RU" dirty="0"/>
              <a:t>возможности ребят.</a:t>
            </a:r>
          </a:p>
          <a:p>
            <a:r>
              <a:rPr lang="ru-RU" dirty="0"/>
              <a:t>Приемы руководства направлены на воспитание у детей интереса к </a:t>
            </a:r>
            <a:r>
              <a:rPr lang="ru-RU" dirty="0" smtClean="0"/>
              <a:t>играм </a:t>
            </a:r>
            <a:r>
              <a:rPr lang="ru-RU" dirty="0"/>
              <a:t>и обучение их соответствующим практическим умениям. В случае </a:t>
            </a:r>
            <a:r>
              <a:rPr lang="ru-RU" dirty="0" smtClean="0"/>
              <a:t>затруднения </a:t>
            </a:r>
            <a:r>
              <a:rPr lang="ru-RU" dirty="0"/>
              <a:t>воспитатель предлагает образец, выполненный в том же </a:t>
            </a:r>
            <a:r>
              <a:rPr lang="ru-RU" dirty="0" smtClean="0"/>
              <a:t>масштабе</a:t>
            </a:r>
            <a:r>
              <a:rPr lang="ru-RU" dirty="0"/>
              <a:t>, что и части игры, с </a:t>
            </a:r>
            <a:r>
              <a:rPr lang="ru-RU" dirty="0" smtClean="0"/>
              <a:t>указанием </a:t>
            </a:r>
            <a:r>
              <a:rPr lang="ru-RU" dirty="0"/>
              <a:t>места расположения 1-й и 2-й частей. В этом случае, подбирая </a:t>
            </a:r>
            <a:r>
              <a:rPr lang="ru-RU" dirty="0" smtClean="0"/>
              <a:t>фигуры</a:t>
            </a:r>
            <a:r>
              <a:rPr lang="ru-RU" dirty="0"/>
              <a:t>, дети накладывают их на </a:t>
            </a:r>
            <a:r>
              <a:rPr lang="ru-RU" dirty="0" smtClean="0"/>
              <a:t>образец</a:t>
            </a:r>
            <a:r>
              <a:rPr lang="ru-RU" dirty="0"/>
              <a:t>. В ходе работы воспитатель </a:t>
            </a:r>
            <a:r>
              <a:rPr lang="ru-RU" dirty="0" smtClean="0"/>
              <a:t>указывает </a:t>
            </a:r>
            <a:r>
              <a:rPr lang="ru-RU" dirty="0"/>
              <a:t>на необходимость сначала мысленно представить </a:t>
            </a:r>
            <a:r>
              <a:rPr lang="ru-RU" dirty="0" smtClean="0"/>
              <a:t>составляемую </a:t>
            </a:r>
            <a:r>
              <a:rPr lang="ru-RU" dirty="0"/>
              <a:t>фигуру, расчленить ее форму и строение на части, а затем </a:t>
            </a:r>
            <a:r>
              <a:rPr lang="ru-RU" dirty="0" smtClean="0"/>
              <a:t>воссоздавать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122" name="Picture 2" descr="krokodil_tangram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85846"/>
            <a:ext cx="4714876" cy="510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857232"/>
            <a:ext cx="4471990" cy="6000768"/>
          </a:xfrm>
        </p:spPr>
        <p:txBody>
          <a:bodyPr>
            <a:noAutofit/>
          </a:bodyPr>
          <a:lstStyle/>
          <a:p>
            <a:r>
              <a:rPr lang="ru-RU" sz="1800" dirty="0" smtClean="0"/>
              <a:t>     Воспитатель </a:t>
            </a:r>
            <a:r>
              <a:rPr lang="ru-RU" sz="1800" dirty="0"/>
              <a:t>стимулирует </a:t>
            </a:r>
            <a:r>
              <a:rPr lang="ru-RU" sz="1800" dirty="0" smtClean="0"/>
              <a:t>проявление </a:t>
            </a:r>
            <a:r>
              <a:rPr lang="ru-RU" sz="1800" dirty="0"/>
              <a:t>детьми творчества. Фигуры-силуэты, придуманные ребятами, зарисовываются ими в альбом, </a:t>
            </a:r>
            <a:r>
              <a:rPr lang="ru-RU" sz="1800" dirty="0" smtClean="0"/>
              <a:t>рассматриваются </a:t>
            </a:r>
            <a:r>
              <a:rPr lang="ru-RU" sz="1800" dirty="0"/>
              <a:t>и оцениваются </a:t>
            </a:r>
            <a:r>
              <a:rPr lang="ru-RU" sz="1800" dirty="0" smtClean="0"/>
              <a:t>коллективно</a:t>
            </a:r>
            <a:r>
              <a:rPr lang="ru-RU" sz="1800" dirty="0"/>
              <a:t>. Наиболее выразительные фигуры получают поощрительный значок: флажок, звездочку, которая наклеивается рядом с фигурой-си­луэтом. </a:t>
            </a:r>
          </a:p>
          <a:p>
            <a:pPr>
              <a:buNone/>
            </a:pPr>
            <a:r>
              <a:rPr lang="ru-RU" sz="1800" b="1" dirty="0" smtClean="0"/>
              <a:t>				</a:t>
            </a:r>
            <a:endParaRPr lang="ru-RU" sz="1800" dirty="0" smtClean="0"/>
          </a:p>
          <a:p>
            <a:r>
              <a:rPr lang="ru-RU" sz="1800" dirty="0" smtClean="0"/>
              <a:t>         Таким образом, игра «</a:t>
            </a:r>
            <a:r>
              <a:rPr lang="ru-RU" sz="1800" dirty="0" err="1" smtClean="0"/>
              <a:t>Колумбово</a:t>
            </a:r>
            <a:r>
              <a:rPr lang="ru-RU" sz="1800" dirty="0" smtClean="0"/>
              <a:t> яйцо» поможет развить в ребенке сенсорные способности, пространственное представление, образное и логическое мышление, сообразительность и смекалку. У детей формируется усидчивость и привычка к умственному труду, стимулируется проявление творчества.</a:t>
            </a:r>
          </a:p>
          <a:p>
            <a:pPr>
              <a:buNone/>
            </a:pPr>
            <a:r>
              <a:rPr lang="ru-RU" sz="1800" b="1" dirty="0"/>
              <a:t> 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 </a:t>
            </a:r>
          </a:p>
          <a:p>
            <a:pPr>
              <a:buNone/>
            </a:pPr>
            <a:r>
              <a:rPr lang="ru-RU" sz="1800" dirty="0"/>
              <a:t> </a:t>
            </a:r>
          </a:p>
          <a:p>
            <a:endParaRPr lang="ru-RU" sz="1800" dirty="0"/>
          </a:p>
        </p:txBody>
      </p:sp>
      <p:pic>
        <p:nvPicPr>
          <p:cNvPr id="7170" name="Picture 2" descr="http://zaitsev.com.ua/files/store1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28"/>
            <a:ext cx="2214578" cy="1714502"/>
          </a:xfrm>
          <a:prstGeom prst="rect">
            <a:avLst/>
          </a:prstGeom>
          <a:noFill/>
        </p:spPr>
      </p:pic>
      <p:pic>
        <p:nvPicPr>
          <p:cNvPr id="7172" name="Picture 4" descr="http://igrushki.eu/images/kolumbovo_yayco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71678"/>
            <a:ext cx="3857620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Света\Desktop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50122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Мастер–класс</a:t>
            </a:r>
            <a:r>
              <a:rPr lang="ru-RU" dirty="0" smtClean="0"/>
              <a:t> – это особая форма учебного занятия, которая </a:t>
            </a:r>
            <a:r>
              <a:rPr lang="ru-RU" b="1" dirty="0" smtClean="0"/>
              <a:t>основана на «практических» действиях показа и демонстрации творческого решения определенной познавательной и проблемной педагогической задачи</a:t>
            </a:r>
            <a:r>
              <a:rPr lang="ru-RU" dirty="0" smtClean="0"/>
              <a:t>. 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C:\Users\Света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-152029"/>
            <a:ext cx="9501222" cy="7125917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Основные преимущества мастер-класса — это уникальное сочетание: короткой теоретической части, индивидуальной работы, направленной на приобретение и закрепление практических знаний и навыков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Света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00230" y="-857280"/>
            <a:ext cx="11811000" cy="885825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 fontAlgn="base"/>
            <a:r>
              <a:rPr lang="ru-RU" b="1" dirty="0" smtClean="0"/>
              <a:t>Алгоритм технологии мастер – класса</a:t>
            </a:r>
            <a:endParaRPr lang="ru-RU" dirty="0" smtClean="0"/>
          </a:p>
          <a:p>
            <a:pPr lvl="0" fontAlgn="base"/>
            <a:r>
              <a:rPr lang="ru-RU" dirty="0" smtClean="0"/>
              <a:t> кратко характеризуются основные идеи технологии;</a:t>
            </a:r>
          </a:p>
          <a:p>
            <a:pPr lvl="0" fontAlgn="base"/>
            <a:r>
              <a:rPr lang="ru-RU" dirty="0" smtClean="0"/>
              <a:t> описываются достижения в работе;</a:t>
            </a:r>
          </a:p>
          <a:p>
            <a:pPr lvl="0" fontAlgn="base"/>
            <a:r>
              <a:rPr lang="ru-RU" dirty="0" smtClean="0"/>
              <a:t> доказывается результативность деятельности учащихся, свидетельствующая об эффективности технологии;</a:t>
            </a:r>
          </a:p>
          <a:p>
            <a:pPr lvl="0" fontAlgn="base"/>
            <a:r>
              <a:rPr lang="ru-RU" dirty="0" smtClean="0"/>
              <a:t> определяются проблемы и перспективы в работе учителя-мастера.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3428999"/>
          </a:xfrm>
        </p:spPr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chemeClr val="accent4">
                    <a:lumMod val="50000"/>
                  </a:schemeClr>
                </a:solidFill>
              </a:rPr>
              <a:t>Логические игры</a:t>
            </a:r>
            <a:r>
              <a:rPr lang="ru-RU" sz="60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они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же головоломки, они же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пазлы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, они же задачи на мышление, очень полезны для собственного развития человека</a:t>
            </a:r>
            <a:r>
              <a:rPr lang="ru-RU" dirty="0"/>
              <a:t>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Когда мы решаем логические игры, развивается логическое мышление, скорость мышления, мы начинаем быстрее находить решения поставленных задач, что так полезно в современном быстро меняющемся мире. Логические игры незаменимы для развития детей дошкольного возрастов. Все логические игры имеют ярко выраженную математическую направленность, это математика, геометрия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311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Детская логическая игра</a:t>
            </a:r>
            <a:r>
              <a:rPr lang="ru-RU" dirty="0"/>
              <a:t> </a:t>
            </a:r>
            <a:r>
              <a:rPr lang="ru-RU" b="1" dirty="0"/>
              <a:t>“</a:t>
            </a:r>
            <a:r>
              <a:rPr lang="ru-RU" b="1" dirty="0" err="1"/>
              <a:t>Колумбово</a:t>
            </a:r>
            <a:r>
              <a:rPr lang="ru-RU" b="1" dirty="0"/>
              <a:t> яйцо”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(доступна для детей 4-7 лет)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0" y="2000240"/>
            <a:ext cx="3400420" cy="4857760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/>
              <a:t>«</a:t>
            </a:r>
            <a:r>
              <a:rPr lang="ru-RU" sz="5600" b="1" dirty="0" err="1"/>
              <a:t>Колумбово</a:t>
            </a:r>
            <a:r>
              <a:rPr lang="ru-RU" sz="5600" b="1" dirty="0"/>
              <a:t> яйцо»:</a:t>
            </a:r>
            <a:r>
              <a:rPr lang="ru-RU" sz="5600" dirty="0"/>
              <a:t> Выражение вошло во многие европейские языки из сочинения «История Нового Света» (1565), написанного итальянским путешественником Джироламо </a:t>
            </a:r>
            <a:r>
              <a:rPr lang="ru-RU" sz="5600" dirty="0" err="1"/>
              <a:t>Бенцони</a:t>
            </a:r>
            <a:r>
              <a:rPr lang="ru-RU" sz="5600" dirty="0"/>
              <a:t> (1519—?). Там говорится, что, когда Христофор Колумб рассказывал, будучи на обеде у кардинала </a:t>
            </a:r>
            <a:r>
              <a:rPr lang="ru-RU" sz="5600" dirty="0" err="1"/>
              <a:t>Мендосы</a:t>
            </a:r>
            <a:r>
              <a:rPr lang="ru-RU" sz="5600" dirty="0"/>
              <a:t>, о своем открытии Америки, один из гостей кардинала воскликнул: «Да ведь это так просто!» Тогда Колумб предложил ему решить вроде бы тоже простую задачу — поставить яйцо вертикально. Когда тот, как ни старался, не смог этого сделать, Колумб, стукнув тупым концом яйца о стол, приплюснул скорлупу у основания и поставил яйцо на стол. И сказал: «Да, это действительно очень просто». </a:t>
            </a:r>
          </a:p>
          <a:p>
            <a:r>
              <a:rPr lang="ru-RU" sz="5600" b="1" i="1" dirty="0"/>
              <a:t>Иносказательно:</a:t>
            </a:r>
            <a:r>
              <a:rPr lang="ru-RU" sz="5600" dirty="0"/>
              <a:t> неожиданный, смелый выход из затруднительного положения или неординарное, остроумное решение сложной задачи.</a:t>
            </a:r>
          </a:p>
          <a:p>
            <a:endParaRPr lang="ru-RU" dirty="0"/>
          </a:p>
        </p:txBody>
      </p:sp>
      <p:pic>
        <p:nvPicPr>
          <p:cNvPr id="1026" name="Picture 2" descr="krokodil_tangram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633" y="2214554"/>
            <a:ext cx="5045309" cy="4086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/>
            </a:r>
            <a:br>
              <a:rPr lang="ru-RU" sz="3100" dirty="0"/>
            </a:br>
            <a:r>
              <a:rPr lang="ru-RU" dirty="0"/>
              <a:t> </a:t>
            </a:r>
            <a:r>
              <a:rPr lang="ru-RU" b="1" dirty="0" smtClean="0"/>
              <a:t> </a:t>
            </a:r>
            <a:r>
              <a:rPr lang="ru-RU" sz="3600" b="1" dirty="0" smtClean="0"/>
              <a:t>Детская логическая игра</a:t>
            </a:r>
            <a:r>
              <a:rPr lang="ru-RU" sz="3600" dirty="0" smtClean="0"/>
              <a:t> </a:t>
            </a:r>
            <a:r>
              <a:rPr lang="ru-RU" sz="3600" b="1" dirty="0" smtClean="0"/>
              <a:t>“</a:t>
            </a:r>
            <a:r>
              <a:rPr lang="ru-RU" sz="3600" b="1" dirty="0" err="1" smtClean="0"/>
              <a:t>Колумбово</a:t>
            </a:r>
            <a:r>
              <a:rPr lang="ru-RU" sz="3600" b="1" dirty="0" smtClean="0"/>
              <a:t> яйцо”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(доступна для детей 4-7 лет)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57818" y="1428736"/>
            <a:ext cx="3643338" cy="5214974"/>
          </a:xfrm>
        </p:spPr>
        <p:txBody>
          <a:bodyPr>
            <a:normAutofit fontScale="40000" lnSpcReduction="20000"/>
          </a:bodyPr>
          <a:lstStyle/>
          <a:p>
            <a:r>
              <a:rPr lang="ru-RU" sz="4200" b="1" dirty="0"/>
              <a:t>Описание:</a:t>
            </a:r>
            <a:r>
              <a:rPr lang="ru-RU" sz="4200" dirty="0"/>
              <a:t> Овал   размером 15Х12 см разрезают, как показано на рисунке. В результате полу­чается 10 частей: 4 треугольника (2 больших и 2 маленьких), 2 фи­гуры, похожие на четырехугольник, одна из сторон которых округлой формы, 4 фигуры (большие и </a:t>
            </a:r>
            <a:r>
              <a:rPr lang="ru-RU" sz="4200" dirty="0" smtClean="0"/>
              <a:t>маленькие</a:t>
            </a:r>
            <a:r>
              <a:rPr lang="ru-RU" sz="4200" dirty="0"/>
              <a:t>), имеющие сходство с </a:t>
            </a:r>
            <a:r>
              <a:rPr lang="ru-RU" sz="4200" dirty="0" smtClean="0"/>
              <a:t>треугольником</a:t>
            </a:r>
            <a:r>
              <a:rPr lang="ru-RU" sz="4200" dirty="0"/>
              <a:t>, но с закругленной одной </a:t>
            </a:r>
            <a:r>
              <a:rPr lang="ru-RU" sz="4200" dirty="0" smtClean="0"/>
              <a:t>стороной</a:t>
            </a:r>
            <a:r>
              <a:rPr lang="ru-RU" sz="4200" dirty="0"/>
              <a:t>. Для изготовления игры </a:t>
            </a:r>
            <a:r>
              <a:rPr lang="ru-RU" sz="4200" dirty="0" smtClean="0"/>
              <a:t>используют </a:t>
            </a:r>
            <a:r>
              <a:rPr lang="ru-RU" sz="4200" dirty="0"/>
              <a:t>картон, пластик, одина­ково окрашенный с обеих сторон.</a:t>
            </a:r>
          </a:p>
          <a:p>
            <a:r>
              <a:rPr lang="ru-RU" sz="4200" dirty="0"/>
              <a:t> </a:t>
            </a:r>
          </a:p>
          <a:p>
            <a:r>
              <a:rPr lang="ru-RU" sz="4200" b="1" dirty="0"/>
              <a:t>Правила:</a:t>
            </a:r>
            <a:r>
              <a:rPr lang="ru-RU" sz="4200" dirty="0"/>
              <a:t>  при  составлении фигур-силуэтов использовать все части, присоединяя одну к другой, не накладывая одну на другую.</a:t>
            </a:r>
          </a:p>
          <a:p>
            <a:endParaRPr lang="ru-RU" dirty="0"/>
          </a:p>
        </p:txBody>
      </p:sp>
      <p:pic>
        <p:nvPicPr>
          <p:cNvPr id="2050" name="Picture 2" descr="IMG_3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507209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dirty="0" smtClean="0"/>
              <a:t>ЭТАПЫ ОСВОЕНИЯ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8" y="1600200"/>
            <a:ext cx="2971792" cy="4900634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На </a:t>
            </a:r>
            <a:r>
              <a:rPr lang="ru-RU" sz="5600" dirty="0"/>
              <a:t>начальном этапе освоения игры (</a:t>
            </a:r>
            <a:r>
              <a:rPr lang="ru-RU" sz="5600" dirty="0" smtClean="0"/>
              <a:t>рассматривание и называние </a:t>
            </a:r>
            <a:r>
              <a:rPr lang="ru-RU" sz="5600" dirty="0"/>
              <a:t>частей, определение их формы и размера, комбинирование) детям предлагают найти сходство по </a:t>
            </a:r>
            <a:r>
              <a:rPr lang="ru-RU" sz="5600" dirty="0" smtClean="0"/>
              <a:t>форме </a:t>
            </a:r>
            <a:r>
              <a:rPr lang="ru-RU" sz="5600" dirty="0"/>
              <a:t>ее частей и комбинаций из них с реальными предметами и их </a:t>
            </a:r>
            <a:r>
              <a:rPr lang="ru-RU" sz="5600" dirty="0" smtClean="0"/>
              <a:t>изображениями</a:t>
            </a:r>
            <a:r>
              <a:rPr lang="ru-RU" sz="5600" dirty="0"/>
              <a:t>. В результате беседы выясняют, что фигуры треугольной формы с закруглением имеют </a:t>
            </a:r>
            <a:r>
              <a:rPr lang="ru-RU" sz="5600" dirty="0" smtClean="0"/>
              <a:t>сходство </a:t>
            </a:r>
            <a:r>
              <a:rPr lang="ru-RU" sz="5600" dirty="0"/>
              <a:t>по форме с крыльями птиц, большие по размеру фигуры (</a:t>
            </a:r>
            <a:r>
              <a:rPr lang="ru-RU" sz="5600" dirty="0" smtClean="0"/>
              <a:t>треугольники </a:t>
            </a:r>
            <a:r>
              <a:rPr lang="ru-RU" sz="5600" dirty="0"/>
              <a:t>и четырехугольники с </a:t>
            </a:r>
            <a:r>
              <a:rPr lang="ru-RU" sz="5600" dirty="0" smtClean="0"/>
              <a:t>закругленной </a:t>
            </a:r>
            <a:r>
              <a:rPr lang="ru-RU" sz="5600" dirty="0"/>
              <a:t>стороной) похожи на туловище птиц, зверей, морских </a:t>
            </a:r>
            <a:r>
              <a:rPr lang="ru-RU" sz="5600" dirty="0" smtClean="0"/>
              <a:t>животных</a:t>
            </a:r>
            <a:r>
              <a:rPr lang="ru-RU" sz="5600" dirty="0"/>
              <a:t>. Такое соотношение и </a:t>
            </a:r>
            <a:r>
              <a:rPr lang="ru-RU" sz="5600" dirty="0" smtClean="0"/>
              <a:t>сравнение </a:t>
            </a:r>
            <a:r>
              <a:rPr lang="ru-RU" sz="5600" dirty="0"/>
              <a:t>частей игры с предметами </a:t>
            </a:r>
            <a:r>
              <a:rPr lang="ru-RU" sz="5600" dirty="0" smtClean="0"/>
              <a:t>развивают </a:t>
            </a:r>
            <a:r>
              <a:rPr lang="ru-RU" sz="5600" dirty="0"/>
              <a:t>у детей воображение, умение анализировать предметы и </a:t>
            </a:r>
            <a:r>
              <a:rPr lang="ru-RU" sz="5600" dirty="0" smtClean="0"/>
              <a:t>изображения </a:t>
            </a:r>
            <a:r>
              <a:rPr lang="ru-RU" sz="5600" dirty="0"/>
              <a:t>сложной формы, выделять составляющие части.</a:t>
            </a:r>
          </a:p>
          <a:p>
            <a:endParaRPr lang="ru-RU" dirty="0"/>
          </a:p>
        </p:txBody>
      </p:sp>
      <p:pic>
        <p:nvPicPr>
          <p:cNvPr id="3074" name="Picture 2" descr="Игра &quot;Колумбово яйцо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150019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Игра &quot;Колумбово яйцо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286256"/>
            <a:ext cx="185738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Игра &quot;Колумбово яйцо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000240"/>
            <a:ext cx="135732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Игра &quot;Колумбово яйцо&quot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2000240"/>
            <a:ext cx="128588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Назначение:</a:t>
            </a:r>
            <a:r>
              <a:rPr lang="ru-RU" sz="2400" dirty="0"/>
              <a:t> Развитие </a:t>
            </a:r>
            <a:r>
              <a:rPr lang="ru-RU" sz="2400" dirty="0" smtClean="0"/>
              <a:t>сенсорных </a:t>
            </a:r>
            <a:r>
              <a:rPr lang="ru-RU" sz="2400" dirty="0"/>
              <a:t>способностей у детей, </a:t>
            </a:r>
            <a:r>
              <a:rPr lang="ru-RU" sz="2400" dirty="0" smtClean="0"/>
              <a:t>пространственных </a:t>
            </a:r>
            <a:r>
              <a:rPr lang="ru-RU" sz="2400" dirty="0"/>
              <a:t>представлений, </a:t>
            </a:r>
            <a:r>
              <a:rPr lang="ru-RU" sz="2400" dirty="0" smtClean="0"/>
              <a:t>образного </a:t>
            </a:r>
            <a:r>
              <a:rPr lang="ru-RU" sz="2400" dirty="0"/>
              <a:t>и логического мышления, смекалки и сообразительности.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1600201"/>
            <a:ext cx="4400552" cy="418625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Детей просят подумать, что </a:t>
            </a:r>
            <a:r>
              <a:rPr lang="ru-RU" dirty="0" smtClean="0"/>
              <a:t>можно </a:t>
            </a:r>
            <a:r>
              <a:rPr lang="ru-RU" dirty="0"/>
              <a:t>составить из набора фигур к игре «</a:t>
            </a:r>
            <a:r>
              <a:rPr lang="ru-RU" dirty="0" err="1"/>
              <a:t>Колумбово</a:t>
            </a:r>
            <a:r>
              <a:rPr lang="ru-RU" dirty="0"/>
              <a:t> яйцо». Они предлагают изобразить птиц в полете, пингвинов, людей. Воспитатель показывает </a:t>
            </a:r>
            <a:r>
              <a:rPr lang="ru-RU" dirty="0" smtClean="0"/>
              <a:t>образцы </a:t>
            </a:r>
            <a:r>
              <a:rPr lang="ru-RU" dirty="0"/>
              <a:t>(с указанием частей и без них), предлагает составить фигуру-силуэт по образцу или воссоздать задуманное изображение. Это в основном фигуры птиц: пеликан, лебедь, петух.</a:t>
            </a:r>
          </a:p>
          <a:p>
            <a:r>
              <a:rPr lang="ru-RU" dirty="0"/>
              <a:t>Но дети не ограничиваются </a:t>
            </a:r>
            <a:r>
              <a:rPr lang="ru-RU" dirty="0" smtClean="0"/>
              <a:t>выполнением </a:t>
            </a:r>
            <a:r>
              <a:rPr lang="ru-RU" dirty="0"/>
              <a:t>рекомендаций </a:t>
            </a:r>
            <a:r>
              <a:rPr lang="ru-RU" dirty="0" smtClean="0"/>
              <a:t>инструкции</a:t>
            </a:r>
            <a:r>
              <a:rPr lang="ru-RU" dirty="0"/>
              <a:t>. Они самостоятельно </a:t>
            </a:r>
            <a:r>
              <a:rPr lang="ru-RU" dirty="0" smtClean="0"/>
              <a:t>придумывают </a:t>
            </a:r>
            <a:r>
              <a:rPr lang="ru-RU" dirty="0"/>
              <a:t>и составляют фигуры рыцарей, воинов, балерин, коней, лошадок и т. д. </a:t>
            </a:r>
          </a:p>
          <a:p>
            <a:endParaRPr lang="ru-RU" dirty="0"/>
          </a:p>
        </p:txBody>
      </p:sp>
      <p:pic>
        <p:nvPicPr>
          <p:cNvPr id="4098" name="Picture 2" descr="krokodil_tangram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4488"/>
            <a:ext cx="207170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krokodil_tangram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500438"/>
            <a:ext cx="17145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671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“Я знаю как – я вас научу” – таков девиз образовательного мастер-класса. </vt:lpstr>
      <vt:lpstr>Мастер–класс – это особая форма учебного занятия, которая основана на «практических» действиях показа и демонстрации творческого решения определенной познавательной и проблемной педагогической задачи.  </vt:lpstr>
      <vt:lpstr>Слайд 3</vt:lpstr>
      <vt:lpstr>Слайд 4</vt:lpstr>
      <vt:lpstr>Логические игры,  они же головоломки, они же пазлы, они же задачи на мышление, очень полезны для собственного развития человека. </vt:lpstr>
      <vt:lpstr>  Детская логическая игра “Колумбово яйцо” (доступна для детей 4-7 лет)  </vt:lpstr>
      <vt:lpstr>   Детская логическая игра “Колумбово яйцо” (доступна для детей 4-7 лет)  </vt:lpstr>
      <vt:lpstr>ЭТАПЫ ОСВОЕНИЯ ИГРЫ</vt:lpstr>
      <vt:lpstr>Назначение: Развитие сенсорных способностей у детей, пространственных представлений, образного и логического мышления, смекалки и сообразительности.</vt:lpstr>
      <vt:lpstr>Руководство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игры,  они же головоломки, они же пазлы, они же задачи на мышление, очень полезны для собственного развития человека.</dc:title>
  <dc:creator>Света</dc:creator>
  <cp:lastModifiedBy>Света</cp:lastModifiedBy>
  <cp:revision>10</cp:revision>
  <dcterms:created xsi:type="dcterms:W3CDTF">2013-01-13T15:17:40Z</dcterms:created>
  <dcterms:modified xsi:type="dcterms:W3CDTF">2013-11-04T17:44:59Z</dcterms:modified>
</cp:coreProperties>
</file>