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60" r:id="rId3"/>
    <p:sldId id="278" r:id="rId4"/>
    <p:sldId id="275" r:id="rId5"/>
    <p:sldId id="276" r:id="rId6"/>
    <p:sldId id="267" r:id="rId7"/>
    <p:sldId id="279" r:id="rId8"/>
    <p:sldId id="258" r:id="rId9"/>
    <p:sldId id="259" r:id="rId10"/>
    <p:sldId id="271" r:id="rId11"/>
    <p:sldId id="261" r:id="rId12"/>
    <p:sldId id="262" r:id="rId13"/>
    <p:sldId id="263" r:id="rId14"/>
    <p:sldId id="264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3CC4AA-4570-4233-9FE4-C46E372937C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BC1CBE-E313-4A55-B0A5-2AF76399F4C1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Arial" pitchFamily="34" charset="0"/>
              <a:cs typeface="Arial" pitchFamily="34" charset="0"/>
            </a:rPr>
            <a:t>Технологии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76BC9C22-68BE-4383-90B3-717DC1D9EFCF}" type="parTrans" cxnId="{A876488E-7357-4A8C-A40E-180E8ACE9625}">
      <dgm:prSet/>
      <dgm:spPr/>
      <dgm:t>
        <a:bodyPr/>
        <a:lstStyle/>
        <a:p>
          <a:pPr algn="ctr"/>
          <a:endParaRPr lang="ru-RU"/>
        </a:p>
      </dgm:t>
    </dgm:pt>
    <dgm:pt modelId="{7872F238-D3BC-4DBC-8E62-A81F21564007}" type="sibTrans" cxnId="{A876488E-7357-4A8C-A40E-180E8ACE9625}">
      <dgm:prSet/>
      <dgm:spPr/>
      <dgm:t>
        <a:bodyPr/>
        <a:lstStyle/>
        <a:p>
          <a:pPr algn="ctr"/>
          <a:endParaRPr lang="ru-RU"/>
        </a:p>
      </dgm:t>
    </dgm:pt>
    <dgm:pt modelId="{2BFCB3D5-2561-4D61-A8A8-88CE3C924FF0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Метод наглядного моделирования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D76DD3B5-4F3C-4A83-BCFA-81497DD28B2C}" type="parTrans" cxnId="{CB76625C-4F6E-4057-A984-08273DCEE554}">
      <dgm:prSet/>
      <dgm:spPr/>
      <dgm:t>
        <a:bodyPr/>
        <a:lstStyle/>
        <a:p>
          <a:pPr algn="ctr"/>
          <a:endParaRPr lang="ru-RU"/>
        </a:p>
      </dgm:t>
    </dgm:pt>
    <dgm:pt modelId="{83F6679A-328D-43F8-9F7B-81DA8C1D6C37}" type="sibTrans" cxnId="{CB76625C-4F6E-4057-A984-08273DCEE554}">
      <dgm:prSet/>
      <dgm:spPr/>
      <dgm:t>
        <a:bodyPr/>
        <a:lstStyle/>
        <a:p>
          <a:pPr algn="ctr"/>
          <a:endParaRPr lang="ru-RU"/>
        </a:p>
      </dgm:t>
    </dgm:pt>
    <dgm:pt modelId="{AC236E70-7406-497C-91C1-F3B5E034EC42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Игровые технологии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B120314B-C899-4634-B6A7-7D6439359FCF}" type="parTrans" cxnId="{10CDA270-847D-401B-996C-4FFF385A274F}">
      <dgm:prSet/>
      <dgm:spPr/>
      <dgm:t>
        <a:bodyPr/>
        <a:lstStyle/>
        <a:p>
          <a:pPr algn="ctr"/>
          <a:endParaRPr lang="ru-RU"/>
        </a:p>
      </dgm:t>
    </dgm:pt>
    <dgm:pt modelId="{2D868926-424B-411E-BB8E-BB19DADFBE5E}" type="sibTrans" cxnId="{10CDA270-847D-401B-996C-4FFF385A274F}">
      <dgm:prSet/>
      <dgm:spPr/>
      <dgm:t>
        <a:bodyPr/>
        <a:lstStyle/>
        <a:p>
          <a:pPr algn="ctr"/>
          <a:endParaRPr lang="ru-RU"/>
        </a:p>
      </dgm:t>
    </dgm:pt>
    <dgm:pt modelId="{FE54F50F-0214-4525-973C-B555D601ACC3}">
      <dgm:prSet phldrT="[Текст]" custT="1"/>
      <dgm:spPr/>
      <dgm:t>
        <a:bodyPr/>
        <a:lstStyle/>
        <a:p>
          <a:pPr algn="ctr"/>
          <a:r>
            <a:rPr lang="ru-RU" sz="1600" dirty="0" err="1" smtClean="0">
              <a:latin typeface="Arial" pitchFamily="34" charset="0"/>
              <a:cs typeface="Arial" pitchFamily="34" charset="0"/>
            </a:rPr>
            <a:t>Здоровьесбе-регающие</a:t>
          </a:r>
          <a:endParaRPr lang="ru-RU" sz="1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600" dirty="0" smtClean="0">
              <a:latin typeface="Arial" pitchFamily="34" charset="0"/>
              <a:cs typeface="Arial" pitchFamily="34" charset="0"/>
            </a:rPr>
            <a:t> технологии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9070EC83-3FCD-4308-A74F-7471AA20CD17}" type="parTrans" cxnId="{E8007BC5-3169-4C05-A9BE-6FED68C7B585}">
      <dgm:prSet/>
      <dgm:spPr/>
      <dgm:t>
        <a:bodyPr/>
        <a:lstStyle/>
        <a:p>
          <a:pPr algn="ctr"/>
          <a:endParaRPr lang="ru-RU"/>
        </a:p>
      </dgm:t>
    </dgm:pt>
    <dgm:pt modelId="{D42D5BB3-7EC9-4E85-B4D1-2B6D6B16EBDA}" type="sibTrans" cxnId="{E8007BC5-3169-4C05-A9BE-6FED68C7B585}">
      <dgm:prSet/>
      <dgm:spPr/>
      <dgm:t>
        <a:bodyPr/>
        <a:lstStyle/>
        <a:p>
          <a:pPr algn="ctr"/>
          <a:endParaRPr lang="ru-RU"/>
        </a:p>
      </dgm:t>
    </dgm:pt>
    <dgm:pt modelId="{5040F429-8C1F-4DA0-BA7B-E4541A8E17C7}" type="pres">
      <dgm:prSet presAssocID="{773CC4AA-4570-4233-9FE4-C46E372937C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B0B608-5FA1-4338-A473-670575663E97}" type="pres">
      <dgm:prSet presAssocID="{D2BC1CBE-E313-4A55-B0A5-2AF76399F4C1}" presName="centerShape" presStyleLbl="node0" presStyleIdx="0" presStyleCnt="1" custScaleX="141853" custScaleY="150337" custLinFactNeighborX="-164" custLinFactNeighborY="8400"/>
      <dgm:spPr/>
      <dgm:t>
        <a:bodyPr/>
        <a:lstStyle/>
        <a:p>
          <a:endParaRPr lang="ru-RU"/>
        </a:p>
      </dgm:t>
    </dgm:pt>
    <dgm:pt modelId="{A55DDCF8-A616-4984-94CB-BF6CD9E10AE8}" type="pres">
      <dgm:prSet presAssocID="{D76DD3B5-4F3C-4A83-BCFA-81497DD28B2C}" presName="parTrans" presStyleLbl="sibTrans2D1" presStyleIdx="0" presStyleCnt="3"/>
      <dgm:spPr/>
      <dgm:t>
        <a:bodyPr/>
        <a:lstStyle/>
        <a:p>
          <a:endParaRPr lang="ru-RU"/>
        </a:p>
      </dgm:t>
    </dgm:pt>
    <dgm:pt modelId="{6A35FD78-F5EE-459A-B85B-A041DC9F8948}" type="pres">
      <dgm:prSet presAssocID="{D76DD3B5-4F3C-4A83-BCFA-81497DD28B2C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89D0E3D-3BF3-40CD-9E6B-EA77B785C770}" type="pres">
      <dgm:prSet presAssocID="{2BFCB3D5-2561-4D61-A8A8-88CE3C924FF0}" presName="node" presStyleLbl="node1" presStyleIdx="0" presStyleCnt="3" custScaleX="121371" custScaleY="109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95CA9-BF9E-40FE-BA2B-26494B3BE0FF}" type="pres">
      <dgm:prSet presAssocID="{B120314B-C899-4634-B6A7-7D6439359FCF}" presName="parTrans" presStyleLbl="sibTrans2D1" presStyleIdx="1" presStyleCnt="3"/>
      <dgm:spPr/>
      <dgm:t>
        <a:bodyPr/>
        <a:lstStyle/>
        <a:p>
          <a:endParaRPr lang="ru-RU"/>
        </a:p>
      </dgm:t>
    </dgm:pt>
    <dgm:pt modelId="{9D276B73-9D49-48AD-BAC3-43E7BBA84364}" type="pres">
      <dgm:prSet presAssocID="{B120314B-C899-4634-B6A7-7D6439359FC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A9BFF7A-79F9-4E21-9D89-D97B25A2B930}" type="pres">
      <dgm:prSet presAssocID="{AC236E70-7406-497C-91C1-F3B5E034EC42}" presName="node" presStyleLbl="node1" presStyleIdx="1" presStyleCnt="3" custScaleX="121646" custScaleY="108865" custRadScaleRad="117838" custRadScaleInc="-28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A0D98-EED3-4DB6-A00C-F396F76291E7}" type="pres">
      <dgm:prSet presAssocID="{9070EC83-3FCD-4308-A74F-7471AA20CD17}" presName="parTrans" presStyleLbl="sibTrans2D1" presStyleIdx="2" presStyleCnt="3"/>
      <dgm:spPr/>
      <dgm:t>
        <a:bodyPr/>
        <a:lstStyle/>
        <a:p>
          <a:endParaRPr lang="ru-RU"/>
        </a:p>
      </dgm:t>
    </dgm:pt>
    <dgm:pt modelId="{90D6C6E2-6C43-47A0-BD40-136809C2AEFA}" type="pres">
      <dgm:prSet presAssocID="{9070EC83-3FCD-4308-A74F-7471AA20CD17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9F55E06E-348A-4880-89FF-DA1034D81502}" type="pres">
      <dgm:prSet presAssocID="{FE54F50F-0214-4525-973C-B555D601ACC3}" presName="node" presStyleLbl="node1" presStyleIdx="2" presStyleCnt="3" custScaleX="112232" custScaleY="107042" custRadScaleRad="125212" custRadScaleInc="28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DAEAAA-DF40-46A6-9DF7-0A94FBC58484}" type="presOf" srcId="{D76DD3B5-4F3C-4A83-BCFA-81497DD28B2C}" destId="{A55DDCF8-A616-4984-94CB-BF6CD9E10AE8}" srcOrd="0" destOrd="0" presId="urn:microsoft.com/office/officeart/2005/8/layout/radial5"/>
    <dgm:cxn modelId="{1ACA021B-9940-4B5C-A000-11541DAC75D4}" type="presOf" srcId="{D76DD3B5-4F3C-4A83-BCFA-81497DD28B2C}" destId="{6A35FD78-F5EE-459A-B85B-A041DC9F8948}" srcOrd="1" destOrd="0" presId="urn:microsoft.com/office/officeart/2005/8/layout/radial5"/>
    <dgm:cxn modelId="{10CDA270-847D-401B-996C-4FFF385A274F}" srcId="{D2BC1CBE-E313-4A55-B0A5-2AF76399F4C1}" destId="{AC236E70-7406-497C-91C1-F3B5E034EC42}" srcOrd="1" destOrd="0" parTransId="{B120314B-C899-4634-B6A7-7D6439359FCF}" sibTransId="{2D868926-424B-411E-BB8E-BB19DADFBE5E}"/>
    <dgm:cxn modelId="{D175C09F-8958-407F-A9AC-E244BE666965}" type="presOf" srcId="{FE54F50F-0214-4525-973C-B555D601ACC3}" destId="{9F55E06E-348A-4880-89FF-DA1034D81502}" srcOrd="0" destOrd="0" presId="urn:microsoft.com/office/officeart/2005/8/layout/radial5"/>
    <dgm:cxn modelId="{C93499CC-749C-450C-B4B9-1CEAA2071D9C}" type="presOf" srcId="{AC236E70-7406-497C-91C1-F3B5E034EC42}" destId="{CA9BFF7A-79F9-4E21-9D89-D97B25A2B930}" srcOrd="0" destOrd="0" presId="urn:microsoft.com/office/officeart/2005/8/layout/radial5"/>
    <dgm:cxn modelId="{9715715C-4545-4B43-9D42-882B923CA38D}" type="presOf" srcId="{773CC4AA-4570-4233-9FE4-C46E372937CE}" destId="{5040F429-8C1F-4DA0-BA7B-E4541A8E17C7}" srcOrd="0" destOrd="0" presId="urn:microsoft.com/office/officeart/2005/8/layout/radial5"/>
    <dgm:cxn modelId="{CB76625C-4F6E-4057-A984-08273DCEE554}" srcId="{D2BC1CBE-E313-4A55-B0A5-2AF76399F4C1}" destId="{2BFCB3D5-2561-4D61-A8A8-88CE3C924FF0}" srcOrd="0" destOrd="0" parTransId="{D76DD3B5-4F3C-4A83-BCFA-81497DD28B2C}" sibTransId="{83F6679A-328D-43F8-9F7B-81DA8C1D6C37}"/>
    <dgm:cxn modelId="{5753B5FF-3E88-48F3-9092-1B68435ED37A}" type="presOf" srcId="{D2BC1CBE-E313-4A55-B0A5-2AF76399F4C1}" destId="{53B0B608-5FA1-4338-A473-670575663E97}" srcOrd="0" destOrd="0" presId="urn:microsoft.com/office/officeart/2005/8/layout/radial5"/>
    <dgm:cxn modelId="{C2007817-2BBB-4150-B71B-D3FA298BE319}" type="presOf" srcId="{2BFCB3D5-2561-4D61-A8A8-88CE3C924FF0}" destId="{089D0E3D-3BF3-40CD-9E6B-EA77B785C770}" srcOrd="0" destOrd="0" presId="urn:microsoft.com/office/officeart/2005/8/layout/radial5"/>
    <dgm:cxn modelId="{37B932A1-E543-4257-BAC9-A18EECFEC3E9}" type="presOf" srcId="{9070EC83-3FCD-4308-A74F-7471AA20CD17}" destId="{90D6C6E2-6C43-47A0-BD40-136809C2AEFA}" srcOrd="1" destOrd="0" presId="urn:microsoft.com/office/officeart/2005/8/layout/radial5"/>
    <dgm:cxn modelId="{5735037B-1F1B-450D-BCDD-303ECCED625B}" type="presOf" srcId="{B120314B-C899-4634-B6A7-7D6439359FCF}" destId="{9D276B73-9D49-48AD-BAC3-43E7BBA84364}" srcOrd="1" destOrd="0" presId="urn:microsoft.com/office/officeart/2005/8/layout/radial5"/>
    <dgm:cxn modelId="{4F6B2ED3-7112-4F44-ADB9-5C49C57667F9}" type="presOf" srcId="{9070EC83-3FCD-4308-A74F-7471AA20CD17}" destId="{B6DA0D98-EED3-4DB6-A00C-F396F76291E7}" srcOrd="0" destOrd="0" presId="urn:microsoft.com/office/officeart/2005/8/layout/radial5"/>
    <dgm:cxn modelId="{6253468D-0546-449F-A2F7-9EDCC564251C}" type="presOf" srcId="{B120314B-C899-4634-B6A7-7D6439359FCF}" destId="{F6D95CA9-BF9E-40FE-BA2B-26494B3BE0FF}" srcOrd="0" destOrd="0" presId="urn:microsoft.com/office/officeart/2005/8/layout/radial5"/>
    <dgm:cxn modelId="{A876488E-7357-4A8C-A40E-180E8ACE9625}" srcId="{773CC4AA-4570-4233-9FE4-C46E372937CE}" destId="{D2BC1CBE-E313-4A55-B0A5-2AF76399F4C1}" srcOrd="0" destOrd="0" parTransId="{76BC9C22-68BE-4383-90B3-717DC1D9EFCF}" sibTransId="{7872F238-D3BC-4DBC-8E62-A81F21564007}"/>
    <dgm:cxn modelId="{E8007BC5-3169-4C05-A9BE-6FED68C7B585}" srcId="{D2BC1CBE-E313-4A55-B0A5-2AF76399F4C1}" destId="{FE54F50F-0214-4525-973C-B555D601ACC3}" srcOrd="2" destOrd="0" parTransId="{9070EC83-3FCD-4308-A74F-7471AA20CD17}" sibTransId="{D42D5BB3-7EC9-4E85-B4D1-2B6D6B16EBDA}"/>
    <dgm:cxn modelId="{DB762F0B-A4DF-4289-85A5-22D9EC29E5D4}" type="presParOf" srcId="{5040F429-8C1F-4DA0-BA7B-E4541A8E17C7}" destId="{53B0B608-5FA1-4338-A473-670575663E97}" srcOrd="0" destOrd="0" presId="urn:microsoft.com/office/officeart/2005/8/layout/radial5"/>
    <dgm:cxn modelId="{2EE204DD-58CE-4FD8-8B67-E31EEF5A3922}" type="presParOf" srcId="{5040F429-8C1F-4DA0-BA7B-E4541A8E17C7}" destId="{A55DDCF8-A616-4984-94CB-BF6CD9E10AE8}" srcOrd="1" destOrd="0" presId="urn:microsoft.com/office/officeart/2005/8/layout/radial5"/>
    <dgm:cxn modelId="{982480B1-D249-4D3A-84B6-57D953588741}" type="presParOf" srcId="{A55DDCF8-A616-4984-94CB-BF6CD9E10AE8}" destId="{6A35FD78-F5EE-459A-B85B-A041DC9F8948}" srcOrd="0" destOrd="0" presId="urn:microsoft.com/office/officeart/2005/8/layout/radial5"/>
    <dgm:cxn modelId="{A3B5274D-BC7F-4A3D-A6D2-C9148F98BC5C}" type="presParOf" srcId="{5040F429-8C1F-4DA0-BA7B-E4541A8E17C7}" destId="{089D0E3D-3BF3-40CD-9E6B-EA77B785C770}" srcOrd="2" destOrd="0" presId="urn:microsoft.com/office/officeart/2005/8/layout/radial5"/>
    <dgm:cxn modelId="{8AFDDC3C-BFCA-4482-90A7-744CB48F9B0C}" type="presParOf" srcId="{5040F429-8C1F-4DA0-BA7B-E4541A8E17C7}" destId="{F6D95CA9-BF9E-40FE-BA2B-26494B3BE0FF}" srcOrd="3" destOrd="0" presId="urn:microsoft.com/office/officeart/2005/8/layout/radial5"/>
    <dgm:cxn modelId="{B3DB0664-7E0A-4934-BB9F-651A9467B51C}" type="presParOf" srcId="{F6D95CA9-BF9E-40FE-BA2B-26494B3BE0FF}" destId="{9D276B73-9D49-48AD-BAC3-43E7BBA84364}" srcOrd="0" destOrd="0" presId="urn:microsoft.com/office/officeart/2005/8/layout/radial5"/>
    <dgm:cxn modelId="{29C38B1C-05BD-4D5D-8380-C8C7B1185264}" type="presParOf" srcId="{5040F429-8C1F-4DA0-BA7B-E4541A8E17C7}" destId="{CA9BFF7A-79F9-4E21-9D89-D97B25A2B930}" srcOrd="4" destOrd="0" presId="urn:microsoft.com/office/officeart/2005/8/layout/radial5"/>
    <dgm:cxn modelId="{5FB7AB0B-67FA-49E9-BCB4-BAAC23952BCD}" type="presParOf" srcId="{5040F429-8C1F-4DA0-BA7B-E4541A8E17C7}" destId="{B6DA0D98-EED3-4DB6-A00C-F396F76291E7}" srcOrd="5" destOrd="0" presId="urn:microsoft.com/office/officeart/2005/8/layout/radial5"/>
    <dgm:cxn modelId="{92974D7F-EEF1-4172-BCF8-FAD4ACDE5A57}" type="presParOf" srcId="{B6DA0D98-EED3-4DB6-A00C-F396F76291E7}" destId="{90D6C6E2-6C43-47A0-BD40-136809C2AEFA}" srcOrd="0" destOrd="0" presId="urn:microsoft.com/office/officeart/2005/8/layout/radial5"/>
    <dgm:cxn modelId="{62167ED2-3670-417F-89AA-C96C35F189E4}" type="presParOf" srcId="{5040F429-8C1F-4DA0-BA7B-E4541A8E17C7}" destId="{9F55E06E-348A-4880-89FF-DA1034D81502}" srcOrd="6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D54A5C7-4228-47E7-A999-95D31C03A83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D2DFF4C-5490-4F4B-B15F-135C60B7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A5C7-4228-47E7-A999-95D31C03A83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FF4C-5490-4F4B-B15F-135C60B7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A5C7-4228-47E7-A999-95D31C03A83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FF4C-5490-4F4B-B15F-135C60B7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54A5C7-4228-47E7-A999-95D31C03A83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2DFF4C-5490-4F4B-B15F-135C60B715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D54A5C7-4228-47E7-A999-95D31C03A83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D2DFF4C-5490-4F4B-B15F-135C60B7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A5C7-4228-47E7-A999-95D31C03A83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FF4C-5490-4F4B-B15F-135C60B715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A5C7-4228-47E7-A999-95D31C03A83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FF4C-5490-4F4B-B15F-135C60B715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54A5C7-4228-47E7-A999-95D31C03A83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2DFF4C-5490-4F4B-B15F-135C60B715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A5C7-4228-47E7-A999-95D31C03A83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FF4C-5490-4F4B-B15F-135C60B7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54A5C7-4228-47E7-A999-95D31C03A83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2DFF4C-5490-4F4B-B15F-135C60B715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54A5C7-4228-47E7-A999-95D31C03A83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2DFF4C-5490-4F4B-B15F-135C60B715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54A5C7-4228-47E7-A999-95D31C03A83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2DFF4C-5490-4F4B-B15F-135C60B7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362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57356" y="2500306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357430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«Особенности современных форм, методов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 работы в ДОУ</a:t>
            </a:r>
            <a:b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 по развитию речи дошкольников»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4929198"/>
            <a:ext cx="5429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Учитель-логопед: Хасанова А.В.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357290" y="357166"/>
            <a:ext cx="62151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детский сад комбинированного вида  № 1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Айгуль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г. Белебея муниципального района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Белебеевский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район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Республики Башкортостан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4572009"/>
            <a:ext cx="3606648" cy="2155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14546" y="428604"/>
            <a:ext cx="4929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Метод моделирования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388442"/>
            <a:ext cx="714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 методам наглядного моделирования относится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мнемотехника.</a:t>
            </a:r>
          </a:p>
          <a:p>
            <a:pPr>
              <a:lnSpc>
                <a:spcPct val="80000"/>
              </a:lnSpc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Воробьева Валентина Константиновна называет эту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методику    сенсорно-графическими схемами,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Ткаченко Татьяна Александровна – предметно-схематическими     моделями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Глухов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В. П. – блоками-квадратами,</a:t>
            </a:r>
          </a:p>
          <a:p>
            <a:pPr>
              <a:lnSpc>
                <a:spcPct val="80000"/>
              </a:lnSpc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Большева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Т. В. – коллажем,</a:t>
            </a:r>
          </a:p>
          <a:p>
            <a:pPr>
              <a:lnSpc>
                <a:spcPct val="80000"/>
              </a:lnSpc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Ефименкова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Л. Н – схемой составления рассказа.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57686" y="1500174"/>
            <a:ext cx="3643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397674"/>
            <a:ext cx="700092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Мнемотехника помогает развивать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ассоциативное мышление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зрительную и слуховую память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зрительное и слуховое внимание воображение</a:t>
            </a:r>
          </a:p>
          <a:p>
            <a:endParaRPr lang="ru-RU" sz="20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Мнемотехника - это совокупность правил и приемов, облегчающих процесс запоминания информации.</a:t>
            </a:r>
          </a:p>
          <a:p>
            <a:endParaRPr lang="ru-RU" sz="2000" b="1" dirty="0" smtClean="0"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Мнемотехника помогает: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обогащать словарный запас.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обучать составлению рассказов.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пересказывать художественную литературу.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отгадывать и загадывать загадки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s3.pic4you.ru/allimage/y2014/01-08/12216/4106161-thum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0"/>
            <a:ext cx="3095620" cy="2375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285728"/>
            <a:ext cx="5786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Рассказ «Зима» </a:t>
            </a:r>
            <a:b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(по методике В.К. Воробьевой)</a:t>
            </a:r>
            <a:endParaRPr lang="ru-RU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1142984"/>
            <a:ext cx="7429500" cy="4829190"/>
          </a:xfrm>
          <a:solidFill>
            <a:srgbClr val="92D05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357166"/>
            <a:ext cx="71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Предметно-схематические модели Т.А.Ткаченко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857232"/>
            <a:ext cx="4181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Схема описания и сравнения посуды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Рисунок 3" descr="Схема № 2"/>
          <p:cNvPicPr>
            <a:picLocks noChangeAspect="1" noChangeArrowheads="1"/>
          </p:cNvPicPr>
          <p:nvPr/>
        </p:nvPicPr>
        <p:blipFill>
          <a:blip r:embed="rId2"/>
          <a:srcRect t="4404"/>
          <a:stretch>
            <a:fillRect/>
          </a:stretch>
        </p:blipFill>
        <p:spPr bwMode="auto">
          <a:xfrm>
            <a:off x="714348" y="1357298"/>
            <a:ext cx="7323137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428604"/>
            <a:ext cx="4067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Методика коллаж Т.В. </a:t>
            </a:r>
            <a:r>
              <a:rPr lang="ru-RU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Большева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0" descr="Клипарт по мотивам сказки  &quot;Репка&quot;"/>
          <p:cNvPicPr>
            <a:picLocks noChangeAspect="1" noChangeArrowheads="1"/>
          </p:cNvPicPr>
          <p:nvPr/>
        </p:nvPicPr>
        <p:blipFill>
          <a:blip r:embed="rId2"/>
          <a:srcRect t="1378" r="3929" b="2786"/>
          <a:stretch>
            <a:fillRect/>
          </a:stretch>
        </p:blipFill>
        <p:spPr bwMode="auto">
          <a:xfrm>
            <a:off x="1000100" y="857232"/>
            <a:ext cx="6905008" cy="574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756"/>
            <a:ext cx="7858180" cy="589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2051766375079756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5214926"/>
            <a:ext cx="1731889" cy="16430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15370" cy="48896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Актуальность проблемы речевого развития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8596" y="785795"/>
            <a:ext cx="8229600" cy="428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Проблема речевого развития детей дошкольного возраста на сегодняшний день очень актуальна, так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процент дошкольников с различными речевыми нарушениями остается стабильно высоким. 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Овладение родным языком является одним из важных приобретений ребенка в дошкольном детстве.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современном дошкольном образовании речь рассматривается как одна из основ воспитания и обучения детей.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Речь – это инструмент развития высших отделов психики.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развитием речи связано формирование как личности в целом, так и во всех основных психических процессов.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Обучение дошкольников родному языку должно стать одной из главных задач в подготовке детей к школе.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Главной задачей развития связной речи ребёнка в дошкольном возрасте является совершенствование монологической речи.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Условия успешного речевого развития</a:t>
            </a:r>
            <a:endParaRPr lang="ru-RU" sz="2800" b="1" dirty="0"/>
          </a:p>
        </p:txBody>
      </p:sp>
      <p:pic>
        <p:nvPicPr>
          <p:cNvPr id="4" name="Рисунок 3" descr="ba29b54e083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00892" y="285728"/>
            <a:ext cx="1914525" cy="190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642918"/>
            <a:ext cx="835824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1.Создание условий для развития речи детей в общении 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 со взрослыми и сверстниками.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2. Владение педагогом правильной литературной речью.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3. Обеспечение развития звуковой культуры речи со стороны 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 детей в соответствии с их возрастными особенностями.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4. Обеспечивают детям условий для обогащения их словаря 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 с учетом возрастных особенностей.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5. Создание условий для овладения детьми грамматическим 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  строем речи.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6. Развитие у детей связной речи с учетом их 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 возрастных особенностей.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7. Развитие у детей понимания речи, упражняя детей в 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 выполнении словесной инструкции.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8. Создание условий для развития планирующей и 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 регулирующей функции речи детей в соответствии с их 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 возрастными особенностями.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9. Приобщение детей к культуре чтения 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 художественной литературы.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10. Поощрение детского словотворчества.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7686675" cy="440214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Цель: создание информационного пространства для обмена педагогическим опытом и повышения профессиональной компетентности и мастерства педагогов ДОУ по развитию речи детей.</a:t>
            </a:r>
          </a:p>
          <a:p>
            <a:r>
              <a:rPr lang="ru-RU" dirty="0" smtClean="0"/>
              <a:t>Задачи:</a:t>
            </a:r>
          </a:p>
          <a:p>
            <a:pPr lvl="0"/>
            <a:r>
              <a:rPr lang="ru-RU" dirty="0" smtClean="0"/>
              <a:t>обновить научно - методический уровень компетенции педагогов;</a:t>
            </a:r>
          </a:p>
          <a:p>
            <a:pPr lvl="0"/>
            <a:r>
              <a:rPr lang="ru-RU" dirty="0" smtClean="0"/>
              <a:t>расширить опыт педагогов по созданию условий в ДОУ для речевого развития дошкольников;</a:t>
            </a:r>
          </a:p>
          <a:p>
            <a:pPr lvl="0"/>
            <a:r>
              <a:rPr lang="ru-RU" dirty="0" smtClean="0"/>
              <a:t>побуждать педагогов к практической деятельности по овладению технологий проектирования и моделирования.</a:t>
            </a:r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285728"/>
            <a:ext cx="8143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Проектная деятельность и мнемотехника - вот основные формы, широко применяемые педагогами для успешного развития речи ребенка.  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457200" y="285750"/>
            <a:ext cx="7686675" cy="6188075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Вариативность использования интегрированного метода довольно многообразна: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Полная интеграция (экологическое воспитание с худ. литературой, ИЗО, муз. воспитанием, физ. развитием)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Частичная интеграция 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интеграция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худ. литературы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изодеятельности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Интеграция на основе единого проекта, в основе которого лежит проблема.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Интегрированный метод включает в себя проектную деятельность.   Исследовательская деятельность интересна, сложна и невозможна без развития речи.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Задачи исследовательской деятельности в старшем дошкольном возрасте – это: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Формирование предпосылок поисковой деятельности, интеллектуальной инициативы;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Развитие умения определять возможные методы решения проблемы с помощью взрослого, а затем и самостоятельно;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Формирование умения применять данные методы, способствующие решению поставленной задачи, с использованием различных вариантов;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Развитие желания пользоваться специальной терминологией, ведение конструктивной беседы в процессе совместной исследовательской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Современные образовательные технологии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71472" y="1357298"/>
          <a:ext cx="800105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215074" y="1000108"/>
            <a:ext cx="2214578" cy="2479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Современные образовательные технологии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72264" y="1857364"/>
            <a:ext cx="2214578" cy="24790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34" y="1428736"/>
            <a:ext cx="6858048" cy="454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Родной язык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играет уникальную роль в становлении личности человека. Речь традиционно рассматривается в педагогике и психологии как центр, в котором сходятся различные стороны психического развития: мышление, воображение, память, эмоции. Развитие устной монологической речи в дошкольном возрасте закладывает основы успешного обучения в школе.</a:t>
            </a:r>
          </a:p>
          <a:p>
            <a:pPr>
              <a:lnSpc>
                <a:spcPct val="8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Здоровьесберегающие</a:t>
            </a:r>
            <a:r>
              <a:rPr lang="ru-RU" sz="2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технологии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физминутки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подвижные игры, минуточки настроения; пальчиковая гимнастика; некоторые приемы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самомассажа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(точечный массаж).</a:t>
            </a:r>
            <a:endParaRPr lang="ru-RU" sz="2000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ru-RU" sz="2000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Игровые технологии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(настольно-печатные игры, сюжетно-дидактические игры-инсценировки, игры с дидактическими игрушками моторного характера (игры с вкладышами, разборными шарами, башенками), дидактические игры с предметами, словесные игры, театрально-игровая деятельность,  пальчиковый театр.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Мнемотехника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00108"/>
            <a:ext cx="7572428" cy="5429288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None/>
            </a:pPr>
            <a:r>
              <a:rPr lang="ru-RU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(греч.) – «искусство запоминания» - это система методов и приемов, обеспечивающих успешное запоминание, сохранение и воспроизведение информации.</a:t>
            </a:r>
          </a:p>
          <a:p>
            <a:pPr algn="just">
              <a:buFontTx/>
              <a:buNone/>
            </a:pPr>
            <a:endParaRPr lang="ru-RU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Использование мнемотехники в обучении дошкольников позволяет решить такие задачи как:</a:t>
            </a:r>
          </a:p>
          <a:p>
            <a:pPr algn="ctr">
              <a:buFontTx/>
              <a:buNone/>
            </a:pPr>
            <a:endParaRPr lang="ru-RU" b="1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ru-RU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1. Развитие связной речи;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2.  Преобразование абстрактных символов в образы (перекодирование информации);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3. Развитие мелкой моторики рук;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4. Развитие основных психических процессов – памяти, внимания, образного мышления; помогает овладение приёмами работы с </a:t>
            </a:r>
            <a:r>
              <a:rPr lang="ru-RU" dirty="0" err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мнемотаблицами</a:t>
            </a:r>
            <a:r>
              <a:rPr lang="ru-RU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и сокращает время обучения.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143380"/>
            <a:ext cx="3081352" cy="21802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607220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290" name="Picture 2" descr="http://www.boltun-spb.ru/mnemo_images/wal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428868"/>
            <a:ext cx="4274406" cy="4286280"/>
          </a:xfrm>
          <a:prstGeom prst="rect">
            <a:avLst/>
          </a:prstGeom>
          <a:noFill/>
        </p:spPr>
      </p:pic>
      <p:pic>
        <p:nvPicPr>
          <p:cNvPr id="12292" name="Picture 4" descr="http://logopedia.by/pic/KonspLZ/Dush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14356"/>
            <a:ext cx="4400550" cy="3095625"/>
          </a:xfrm>
          <a:prstGeom prst="rect">
            <a:avLst/>
          </a:prstGeom>
          <a:noFill/>
        </p:spPr>
      </p:pic>
      <p:pic>
        <p:nvPicPr>
          <p:cNvPr id="7" name="Рисунок 6" descr="ba29b54e083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000760" y="285728"/>
            <a:ext cx="1914525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355</TotalTime>
  <Words>459</Words>
  <Application>Microsoft Office PowerPoint</Application>
  <PresentationFormat>Экран (4:3)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Слайд 1</vt:lpstr>
      <vt:lpstr>Актуальность проблемы речевого развития</vt:lpstr>
      <vt:lpstr>Условия успешного речевого развития</vt:lpstr>
      <vt:lpstr>Слайд 4</vt:lpstr>
      <vt:lpstr>Слайд 5</vt:lpstr>
      <vt:lpstr>Современные образовательные технологии</vt:lpstr>
      <vt:lpstr>Современные образовательные технологии</vt:lpstr>
      <vt:lpstr>Мнемотехника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“Современные формы и методы работы в ДОУ по развитию диалогической связной речи” </dc:title>
  <dc:creator>User</dc:creator>
  <cp:lastModifiedBy>Пользователь</cp:lastModifiedBy>
  <cp:revision>55</cp:revision>
  <dcterms:created xsi:type="dcterms:W3CDTF">2013-01-11T07:55:48Z</dcterms:created>
  <dcterms:modified xsi:type="dcterms:W3CDTF">2014-12-14T17:09:05Z</dcterms:modified>
</cp:coreProperties>
</file>