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9" r:id="rId2"/>
    <p:sldId id="258" r:id="rId3"/>
    <p:sldId id="259" r:id="rId4"/>
    <p:sldId id="285" r:id="rId5"/>
    <p:sldId id="282" r:id="rId6"/>
    <p:sldId id="300" r:id="rId7"/>
    <p:sldId id="29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7" r:id="rId16"/>
    <p:sldId id="291" r:id="rId17"/>
    <p:sldId id="293" r:id="rId18"/>
    <p:sldId id="294" r:id="rId19"/>
    <p:sldId id="295" r:id="rId20"/>
    <p:sldId id="296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0D45-7D4C-42B1-B7F8-F9BF67E44E2D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4756-B601-44BF-97DB-C946CD4B4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52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D04-3C79-4694-8187-E8A918C1996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CEC7-2BC5-4DBA-BA1D-7C06E2585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 userDrawn="1"/>
        </p:nvSpPr>
        <p:spPr>
          <a:xfrm>
            <a:off x="2483768" y="1052736"/>
            <a:ext cx="5976664" cy="3312368"/>
          </a:xfrm>
          <a:prstGeom prst="horizontalScroll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34" y="2562934"/>
            <a:ext cx="2488081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98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BD1-A661-48E7-8438-866E4A00364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2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643049"/>
            <a:ext cx="5600712" cy="19574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«Артикуляционная </a:t>
            </a:r>
            <a:r>
              <a:rPr lang="ru-RU" dirty="0" smtClean="0"/>
              <a:t>гимнастика»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857760"/>
            <a:ext cx="35719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Лобанова Евгения Сергеевна.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«Варенье»</a:t>
            </a:r>
            <a:endParaRPr lang="ru-RU" dirty="0"/>
          </a:p>
        </p:txBody>
      </p:sp>
      <p:pic>
        <p:nvPicPr>
          <p:cNvPr id="28674" name="Picture 2" descr="&amp;Acy;&amp;rcy;&amp;tcy;&amp;icy;&amp;kcy;&amp;ucy;&amp;lcy;&amp;yacy;&amp;tscy;&amp;icy;&amp;ocy;&amp;ncy;&amp;ncy;&amp;acy;&amp;yacy; &amp;gcy;&amp;icy;&amp;mcy;&amp;ncy;&amp;acy;&amp;scy;&amp;tcy;&amp;icy;&amp;kcy;&amp;acy; &amp;vcy; &amp;scy;&amp;tcy;&amp;icy;&amp;khcy;&amp;acy;&amp;khcy; — &amp;Vcy;&amp;acy;&amp;rcy;&amp;iecy;&amp;ncy;&amp;sof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2571768" cy="2714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1500174"/>
            <a:ext cx="471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Нашей Маше очень смело, </a:t>
            </a:r>
            <a:br>
              <a:rPr lang="ru-RU" dirty="0" smtClean="0"/>
            </a:br>
            <a:r>
              <a:rPr lang="ru-RU" dirty="0" smtClean="0"/>
              <a:t>На губу варенье село, </a:t>
            </a:r>
            <a:br>
              <a:rPr lang="ru-RU" dirty="0" smtClean="0"/>
            </a:br>
            <a:r>
              <a:rPr lang="ru-RU" dirty="0" smtClean="0"/>
              <a:t>Нужно ей язык поднять, </a:t>
            </a:r>
            <a:br>
              <a:rPr lang="ru-RU" dirty="0" smtClean="0"/>
            </a:br>
            <a:r>
              <a:rPr lang="ru-RU" dirty="0" smtClean="0"/>
              <a:t>Чтобы капельку слизать.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Улыбнуться, приоткрыть рот и широким языком в форме "чашечки" облизать верхнюю губу и спрятать в рот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«Лошадка»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720840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лошадка – серый бок (цок, цок), </a:t>
            </a:r>
            <a:br>
              <a:rPr lang="ru-RU" dirty="0" smtClean="0"/>
            </a:br>
            <a:r>
              <a:rPr lang="ru-RU" dirty="0" smtClean="0"/>
              <a:t>Я копытцем постучу (цок, цок), </a:t>
            </a:r>
            <a:br>
              <a:rPr lang="ru-RU" dirty="0" smtClean="0"/>
            </a:br>
            <a:r>
              <a:rPr lang="ru-RU" dirty="0" smtClean="0"/>
              <a:t>Если хочешь, прокачу (цок, цок).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Улыбнуться, показать зубы, приоткрыть рот и, присасывая язык к нёбу, пощёлкать кончиком языка. Рот широко открывать (как лошадка цокает копытами). </a:t>
            </a:r>
            <a:br>
              <a:rPr lang="ru-RU" i="1" dirty="0" smtClean="0"/>
            </a:br>
            <a:r>
              <a:rPr lang="ru-RU" i="1" dirty="0" smtClean="0"/>
              <a:t>«Остановить лошадку»: сомкнуть губы и достаточно сильно подуть через них. Губы вибрируют и слышен характерный звук: «</a:t>
            </a:r>
            <a:r>
              <a:rPr lang="ru-RU" i="1" dirty="0" err="1" smtClean="0"/>
              <a:t>тпру-у-у</a:t>
            </a:r>
            <a:r>
              <a:rPr lang="ru-RU" i="1" dirty="0" smtClean="0"/>
              <a:t>». 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6432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«Пароход»</a:t>
            </a:r>
            <a:endParaRPr lang="ru-RU" dirty="0"/>
          </a:p>
        </p:txBody>
      </p:sp>
      <p:pic>
        <p:nvPicPr>
          <p:cNvPr id="30722" name="Picture 2" descr="&amp;Acy;&amp;rcy;&amp;tcy;&amp;icy;&amp;kcy;&amp;ucy;&amp;lcy;&amp;yacy;&amp;tscy;&amp;icy;&amp;ocy;&amp;ncy;&amp;ncy;&amp;acy;&amp;yacy; &amp;gcy;&amp;icy;&amp;mcy;&amp;ncy;&amp;acy;&amp;scy;&amp;tcy;&amp;icy;&amp;kcy;&amp;acy; &amp;vcy; &amp;scy;&amp;tcy;&amp;icy;&amp;khcy;&amp;acy;&amp;khcy; — &amp;Pcy;&amp;acy;&amp;rcy;&amp;ocy;&amp;khcy;&amp;o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2857520" cy="30003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1571612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Вывожу язык вперёд,</a:t>
            </a:r>
            <a:br>
              <a:rPr lang="ru-RU" dirty="0" smtClean="0"/>
            </a:br>
            <a:r>
              <a:rPr lang="ru-RU" dirty="0" smtClean="0"/>
              <a:t>Закушу его – и вот:</a:t>
            </a:r>
            <a:br>
              <a:rPr lang="ru-RU" dirty="0" smtClean="0"/>
            </a:br>
            <a:r>
              <a:rPr lang="ru-RU" dirty="0" smtClean="0"/>
              <a:t>«Ы» — так гудит пароход.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Слегка улыбнуться, высунуть язык, зажать его зубами и петь звук «</a:t>
            </a:r>
            <a:r>
              <a:rPr lang="ru-RU" i="1" dirty="0" err="1" smtClean="0"/>
              <a:t>ы</a:t>
            </a:r>
            <a:r>
              <a:rPr lang="ru-RU" i="1" dirty="0" smtClean="0"/>
              <a:t>»: «</a:t>
            </a:r>
            <a:r>
              <a:rPr lang="ru-RU" i="1" dirty="0" err="1" smtClean="0"/>
              <a:t>ы-ы-ы</a:t>
            </a:r>
            <a:r>
              <a:rPr lang="ru-RU" i="1" dirty="0" smtClean="0"/>
              <a:t>» (пароход гудит).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«Маляр»</a:t>
            </a:r>
            <a:endParaRPr lang="ru-RU" dirty="0"/>
          </a:p>
        </p:txBody>
      </p:sp>
      <p:pic>
        <p:nvPicPr>
          <p:cNvPr id="31746" name="Picture 2" descr="&amp;Acy;&amp;rcy;&amp;tcy;&amp;icy;&amp;kcy;&amp;ucy;&amp;lcy;&amp;yacy;&amp;tscy;&amp;icy;&amp;ocy;&amp;ncy;&amp;ncy;&amp;acy;&amp;yacy; &amp;gcy;&amp;icy;&amp;mcy;&amp;ncy;&amp;acy;&amp;scy;&amp;tcy;&amp;icy;&amp;kcy;&amp;acy; &amp;vcy; &amp;scy;&amp;tcy;&amp;icy;&amp;khcy;&amp;acy;&amp;khcy; — &amp;Mcy;&amp;acy;&amp;lcy;&amp;ya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2643206" cy="2857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1714488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Язык – как кисточка моя,</a:t>
            </a:r>
            <a:br>
              <a:rPr lang="ru-RU" dirty="0" smtClean="0"/>
            </a:br>
            <a:r>
              <a:rPr lang="ru-RU" dirty="0" smtClean="0"/>
              <a:t>И ею нёбо крашу я.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Улыбнуться, открыть рот и «покрасить» кончиком языка твёрдое нёбо («потолок»), двигаясь то зубов до горлышка.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«Гармошка»</a:t>
            </a:r>
            <a:endParaRPr lang="ru-RU" dirty="0"/>
          </a:p>
        </p:txBody>
      </p:sp>
      <p:pic>
        <p:nvPicPr>
          <p:cNvPr id="32770" name="Picture 2" descr="&amp;Acy;&amp;rcy;&amp;tcy;&amp;icy;&amp;kcy;&amp;ucy;&amp;lcy;&amp;yacy;&amp;tscy;&amp;icy;&amp;ocy;&amp;ncy;&amp;ncy;&amp;acy;&amp;yacy; &amp;gcy;&amp;icy;&amp;mcy;&amp;ncy;&amp;acy;&amp;scy;&amp;tcy;&amp;icy;&amp;kcy;&amp;acy; &amp;vcy; &amp;scy;&amp;tcy;&amp;icy;&amp;khcy;&amp;acy;&amp;khcy; — &amp;Gcy;&amp;acy;&amp;rcy;&amp;mcy;&amp;ocy;&amp;sh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786082" cy="2857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1859340"/>
            <a:ext cx="32147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Присосу язык на нёбо,</a:t>
            </a:r>
            <a:br>
              <a:rPr lang="ru-RU" dirty="0" smtClean="0"/>
            </a:br>
            <a:r>
              <a:rPr lang="ru-RU" dirty="0" smtClean="0"/>
              <a:t>А теперь смотрите в оба:</a:t>
            </a:r>
            <a:br>
              <a:rPr lang="ru-RU" dirty="0" smtClean="0"/>
            </a:br>
            <a:r>
              <a:rPr lang="ru-RU" dirty="0" smtClean="0"/>
              <a:t>Ходит челюсть вверх и вниз –</a:t>
            </a:r>
            <a:br>
              <a:rPr lang="ru-RU" dirty="0" smtClean="0"/>
            </a:br>
            <a:r>
              <a:rPr lang="ru-RU" dirty="0" smtClean="0"/>
              <a:t>У неё такой круиз.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Улыбнуться, открыть рот, присосать язык к нёбу, открывать и закрывать рот (как растягивают меха гармошки). При этом растягивается подъязычная связка. Постепенно надо раскрывать рот всё шире и дольше удерживать язык в верхнем положении.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686" y="1857364"/>
            <a:ext cx="2857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Утром рано мы встаем,</a:t>
            </a:r>
            <a:br>
              <a:rPr lang="ru-RU" dirty="0" smtClean="0"/>
            </a:br>
            <a:r>
              <a:rPr lang="ru-RU" dirty="0" smtClean="0"/>
              <a:t>Вкусные блины печем.</a:t>
            </a:r>
            <a:br>
              <a:rPr lang="ru-RU" dirty="0" smtClean="0"/>
            </a:br>
            <a:r>
              <a:rPr lang="ru-RU" dirty="0" smtClean="0"/>
              <a:t>Ручейком по сковородке</a:t>
            </a:r>
            <a:br>
              <a:rPr lang="ru-RU" dirty="0" smtClean="0"/>
            </a:br>
            <a:r>
              <a:rPr lang="ru-RU" dirty="0" smtClean="0"/>
              <a:t>Тесто растекается…</a:t>
            </a:r>
            <a:br>
              <a:rPr lang="ru-RU" dirty="0" smtClean="0"/>
            </a:br>
            <a:r>
              <a:rPr lang="ru-RU" dirty="0" smtClean="0"/>
              <a:t>Посмотри, какой красивый</a:t>
            </a:r>
            <a:br>
              <a:rPr lang="ru-RU" dirty="0" smtClean="0"/>
            </a:br>
            <a:r>
              <a:rPr lang="ru-RU" dirty="0" smtClean="0"/>
              <a:t>Блинчик получается.</a:t>
            </a:r>
          </a:p>
          <a:p>
            <a:r>
              <a:rPr lang="ru-RU" b="1" dirty="0" smtClean="0"/>
              <a:t>Опи</a:t>
            </a:r>
            <a:r>
              <a:rPr lang="ru-RU" b="1" i="1" dirty="0" smtClean="0"/>
              <a:t>сание:</a:t>
            </a:r>
            <a:r>
              <a:rPr lang="ru-RU" i="1" dirty="0" smtClean="0"/>
              <a:t> Рот открыт, широкий расслабленный язык лежит на нижней губе. Верхней губой шлёпаем по языку: </a:t>
            </a:r>
            <a:r>
              <a:rPr lang="ru-RU" i="1" dirty="0" err="1" smtClean="0"/>
              <a:t>пя-пя-пя</a:t>
            </a:r>
            <a:r>
              <a:rPr lang="ru-RU" i="1" dirty="0" smtClean="0"/>
              <a:t>. Слегка прикусываем язык: та-та-та.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«Блинчик»</a:t>
            </a:r>
            <a:endParaRPr lang="ru-RU" dirty="0"/>
          </a:p>
        </p:txBody>
      </p:sp>
      <p:pic>
        <p:nvPicPr>
          <p:cNvPr id="39940" name="Picture 4" descr="http://2.bp.blogspot.com/_VUk4hWsgvOg/TLm3xIOpjSI/AAAAAAAAACw/uEXG-meWLas/s1600/%D0%B1%D0%BB%D0%B8%D0%BD%D1%87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71464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«Иголочка»</a:t>
            </a:r>
            <a:endParaRPr lang="ru-RU" dirty="0"/>
          </a:p>
        </p:txBody>
      </p:sp>
      <p:pic>
        <p:nvPicPr>
          <p:cNvPr id="33794" name="Picture 2" descr="&amp;Acy;&amp;rcy;&amp;tcy;&amp;icy;&amp;kcy;&amp;ucy;&amp;lcy;&amp;yacy;&amp;tscy;&amp;icy;&amp;ocy;&amp;ncy;&amp;ncy;&amp;acy;&amp;yacy; &amp;gcy;&amp;icy;&amp;mcy;&amp;ncy;&amp;acy;&amp;scy;&amp;tcy;&amp;icy;&amp;kcy;&amp;acy; &amp;vcy; &amp;scy;&amp;tcy;&amp;icy;&amp;khcy;&amp;acy;&amp;khcy; — &amp;Icy;&amp;gcy;&amp;ocy;&amp;lcy;&amp;ocy;&amp;ch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2857520" cy="23574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00562" y="1714488"/>
            <a:ext cx="2714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Улыбаюсь: вот шутник –</a:t>
            </a:r>
            <a:br>
              <a:rPr lang="ru-RU" dirty="0" smtClean="0"/>
            </a:br>
            <a:r>
              <a:rPr lang="ru-RU" dirty="0" smtClean="0"/>
              <a:t>Узким-узким стал язык.</a:t>
            </a:r>
            <a:br>
              <a:rPr lang="ru-RU" dirty="0" smtClean="0"/>
            </a:br>
            <a:r>
              <a:rPr lang="ru-RU" dirty="0" smtClean="0"/>
              <a:t>Меж зубами, как сучок,</a:t>
            </a:r>
            <a:br>
              <a:rPr lang="ru-RU" dirty="0" smtClean="0"/>
            </a:br>
            <a:r>
              <a:rPr lang="ru-RU" dirty="0" smtClean="0"/>
              <a:t>Вылез длинный язычок.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Открыть рот, язык высунуть как можно дальше, напрячь его, сделать узким и удерживать в таком положении под счёт от 1 до 5-10.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«Качели»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1285860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качелях</a:t>
            </a:r>
            <a:br>
              <a:rPr lang="ru-RU" dirty="0" smtClean="0"/>
            </a:br>
            <a:r>
              <a:rPr lang="ru-RU" dirty="0" smtClean="0"/>
              <a:t>Я качаюсь</a:t>
            </a:r>
            <a:br>
              <a:rPr lang="ru-RU" dirty="0" smtClean="0"/>
            </a:br>
            <a:r>
              <a:rPr lang="ru-RU" dirty="0" smtClean="0"/>
              <a:t>Вверх – вниз,</a:t>
            </a:r>
            <a:br>
              <a:rPr lang="ru-RU" dirty="0" smtClean="0"/>
            </a:br>
            <a:r>
              <a:rPr lang="ru-RU" dirty="0" smtClean="0"/>
              <a:t>Вверх – вниз,</a:t>
            </a:r>
            <a:br>
              <a:rPr lang="ru-RU" dirty="0" smtClean="0"/>
            </a:br>
            <a:r>
              <a:rPr lang="ru-RU" dirty="0" smtClean="0"/>
              <a:t>И все выше поднимаюсь,</a:t>
            </a:r>
            <a:br>
              <a:rPr lang="ru-RU" dirty="0" smtClean="0"/>
            </a:br>
            <a:r>
              <a:rPr lang="ru-RU" dirty="0" smtClean="0"/>
              <a:t>А потом вниз.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Улыбнуться, открыть рот, кончик языка за верхние зубы, кончик языка за нижние зубы.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«Дудочка»</a:t>
            </a:r>
            <a:endParaRPr lang="ru-RU" dirty="0"/>
          </a:p>
        </p:txBody>
      </p:sp>
      <p:pic>
        <p:nvPicPr>
          <p:cNvPr id="34818" name="Picture 2" descr="&amp;Acy;&amp;rcy;&amp;tcy;&amp;icy;&amp;kcy;&amp;ucy;&amp;lcy;&amp;yacy;&amp;tscy;&amp;icy;&amp;ocy;&amp;ncy;&amp;ncy;&amp;acy;&amp;yacy; &amp;gcy;&amp;icy;&amp;mcy;&amp;ncy;&amp;acy;&amp;scy;&amp;tcy;&amp;icy;&amp;kcy;&amp;acy; &amp;vcy; &amp;scy;&amp;tcy;&amp;icy;&amp;khcy;&amp;acy;&amp;khcy; — &amp;Dcy;&amp;ucy;&amp;dcy;&amp;ocy;&amp;ch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2357454" cy="2428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7554" y="1714488"/>
            <a:ext cx="3500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дудочку губы положим, </a:t>
            </a:r>
            <a:br>
              <a:rPr lang="ru-RU" dirty="0" smtClean="0"/>
            </a:br>
            <a:r>
              <a:rPr lang="ru-RU" dirty="0" smtClean="0"/>
              <a:t>И даже сыграть на ней сможем. </a:t>
            </a:r>
            <a:br>
              <a:rPr lang="ru-RU" dirty="0" smtClean="0"/>
            </a:br>
            <a:r>
              <a:rPr lang="ru-RU" dirty="0" err="1" smtClean="0"/>
              <a:t>Ду-Ду-Ду</a:t>
            </a:r>
            <a:r>
              <a:rPr lang="ru-RU" dirty="0" smtClean="0"/>
              <a:t>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С напряжением вытянуть вперед губы (зубы сомкнуты).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«Грибок»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000240"/>
            <a:ext cx="3786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лесной опушке, </a:t>
            </a:r>
            <a:br>
              <a:rPr lang="ru-RU" dirty="0" smtClean="0"/>
            </a:br>
            <a:r>
              <a:rPr lang="ru-RU" dirty="0" smtClean="0"/>
              <a:t>Где жила кукушка, </a:t>
            </a:r>
            <a:br>
              <a:rPr lang="ru-RU" dirty="0" smtClean="0"/>
            </a:br>
            <a:r>
              <a:rPr lang="ru-RU" dirty="0" smtClean="0"/>
              <a:t>Вырос гриб волнушка, </a:t>
            </a:r>
            <a:br>
              <a:rPr lang="ru-RU" dirty="0" smtClean="0"/>
            </a:br>
            <a:r>
              <a:rPr lang="ru-RU" dirty="0" smtClean="0"/>
              <a:t>Шляпа на макушке.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улыбнуться, широко открыть рот, присосать язык к нёбу, чтобы подъязычная связка была натянута («ножка гриба»). Удерживать в таком положении 5-10 секунд.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3574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артикуляционная гимнастика?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Гимнастика для рук, ног- дело нам привычное и знакомое.</a:t>
            </a:r>
          </a:p>
          <a:p>
            <a:r>
              <a:rPr lang="ru-RU" dirty="0" smtClean="0"/>
              <a:t>Понятно ведь, для чего мы тренируем мышцы- чтобы они стали сильными, ловкими, подвижными.</a:t>
            </a:r>
          </a:p>
          <a:p>
            <a:r>
              <a:rPr lang="ru-RU" dirty="0" smtClean="0"/>
              <a:t>А вот зачем язык тренировать, ведь он и так «без костей»?</a:t>
            </a:r>
          </a:p>
          <a:p>
            <a:r>
              <a:rPr lang="ru-RU" dirty="0" smtClean="0"/>
              <a:t>Оказывается, язык- главная мышца органов речи. И для него, как и для всякой мышцы, гимнастика просто необходима. Ведь язык должен быть достаточно хорошо развит, чтобы выполнять тонкие целенаправленные движения, именуемые звукопроизношением. Недостатки произношения отягощают эмоционально-психическое состояние ребенка, мешают ему развиваться и общаться со сверстниками.</a:t>
            </a:r>
          </a:p>
          <a:p>
            <a:r>
              <a:rPr lang="ru-RU" dirty="0" smtClean="0"/>
              <a:t>Чтобы эта проблема не возникала у ребенка в дальнейшем, стоит начать заниматься артикуляционной гимнастикой как можно раньше.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/>
              <a:t>Заборчик»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274838"/>
            <a:ext cx="30003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Широка Нева – река, </a:t>
            </a:r>
            <a:br>
              <a:rPr lang="ru-RU" dirty="0" smtClean="0"/>
            </a:br>
            <a:r>
              <a:rPr lang="ru-RU" dirty="0" smtClean="0"/>
              <a:t>И улыбка широка. </a:t>
            </a:r>
            <a:br>
              <a:rPr lang="ru-RU" dirty="0" smtClean="0"/>
            </a:br>
            <a:r>
              <a:rPr lang="ru-RU" dirty="0" smtClean="0"/>
              <a:t>Зубки все мои видны – </a:t>
            </a:r>
            <a:br>
              <a:rPr lang="ru-RU" dirty="0" smtClean="0"/>
            </a:br>
            <a:r>
              <a:rPr lang="ru-RU" dirty="0" smtClean="0"/>
              <a:t>От краёв и до десны.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Улыбнуться, с напряжением так, чтобы были видны передние верхние и нижние зубы. Удерживать губы в таком положении под счёт от 1 до 5-10.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81009707_trulyal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0710"/>
            <a:ext cx="8715436" cy="648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286388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просмотр!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14356"/>
            <a:ext cx="82153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Детям двух, трех, четырех лет артикуляционная гимнастика поможет быстрее «поставить» правильное звукопроизношение.</a:t>
            </a:r>
          </a:p>
          <a:p>
            <a:r>
              <a:rPr lang="ru-RU" sz="2800" dirty="0" smtClean="0"/>
              <a:t>Дети пяти, шести лет и далее смогут при помощи артикуляционной гимнастики во многом преодолеть уже сложившиеся нарушения произношения.</a:t>
            </a:r>
          </a:p>
          <a:p>
            <a:endParaRPr lang="ru-RU" sz="2800" dirty="0" smtClean="0"/>
          </a:p>
          <a:p>
            <a:r>
              <a:rPr lang="ru-RU" sz="2800" dirty="0" smtClean="0"/>
              <a:t>Поначалу артикуляционную гимнастику необходимо выполнять перед зеркалом. </a:t>
            </a:r>
          </a:p>
          <a:p>
            <a:r>
              <a:rPr lang="ru-RU" sz="2800" dirty="0" smtClean="0"/>
              <a:t>Будьте терпеливы, ласковы и спокойны, и все получится.</a:t>
            </a:r>
          </a:p>
          <a:p>
            <a:r>
              <a:rPr lang="ru-RU" sz="2800" dirty="0" smtClean="0"/>
              <a:t>Занимайтесь с ребенком ежедневно по 5-7 минут.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Артикуляционная гимнастика в стихах.</a:t>
            </a:r>
            <a:endParaRPr lang="ru-RU" dirty="0"/>
          </a:p>
        </p:txBody>
      </p:sp>
      <p:pic>
        <p:nvPicPr>
          <p:cNvPr id="27650" name="Picture 2" descr="&amp;Acy;&amp;rcy;&amp;tcy;&amp;icy;&amp;kcy;&amp;ucy;&amp;lcy;&amp;yacy;&amp;tscy;&amp;icy;&amp;ocy;&amp;ncy;&amp;ncy;&amp;acy;&amp;yacy; &amp;gcy;&amp;icy;&amp;mcy;&amp;ncy;&amp;acy;&amp;scy;&amp;tcy;&amp;icy;&amp;kcy;&amp;acy; &amp;vcy; &amp;kcy;&amp;acy;&amp;rcy;&amp;tcy;&amp;icy;&amp;ncy;&amp;k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5786478" cy="4508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«Часики»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997839"/>
            <a:ext cx="3571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Тик – так, тик – так – </a:t>
            </a:r>
            <a:br>
              <a:rPr lang="ru-RU" dirty="0" smtClean="0"/>
            </a:br>
            <a:r>
              <a:rPr lang="ru-RU" dirty="0" smtClean="0"/>
              <a:t>Ходят часики – вот так! </a:t>
            </a:r>
            <a:br>
              <a:rPr lang="ru-RU" dirty="0" smtClean="0"/>
            </a:br>
            <a:r>
              <a:rPr lang="ru-RU" dirty="0" smtClean="0"/>
              <a:t>Влево тик, </a:t>
            </a:r>
            <a:br>
              <a:rPr lang="ru-RU" dirty="0" smtClean="0"/>
            </a:br>
            <a:r>
              <a:rPr lang="ru-RU" dirty="0" smtClean="0"/>
              <a:t>Вправо так. </a:t>
            </a:r>
            <a:br>
              <a:rPr lang="ru-RU" dirty="0" smtClean="0"/>
            </a:br>
            <a:r>
              <a:rPr lang="ru-RU" dirty="0" smtClean="0"/>
              <a:t>Ходят часики – вот так!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Рот широко раскрыть. Язык медленно горизонтально передвигать из стороны в сторону, тянуть язык к уголкам рта. Поочередно менять положение языка 4 – 6 раз. </a:t>
            </a:r>
            <a:endParaRPr lang="ru-RU" dirty="0"/>
          </a:p>
        </p:txBody>
      </p:sp>
      <p:pic>
        <p:nvPicPr>
          <p:cNvPr id="1028" name="Picture 4" descr="https://encrypted-tbn0.gstatic.com/images?q=tbn:ANd9GcSaUCL8eejsUM8-Or65y6A1v8CbhELPDsAtGai7zvA2A0dIA4BM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235745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«Улыбка»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785926"/>
            <a:ext cx="2571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Наш  Дениска – озорник</a:t>
            </a:r>
            <a:br>
              <a:rPr lang="ru-RU" dirty="0" smtClean="0"/>
            </a:br>
            <a:r>
              <a:rPr lang="ru-RU" dirty="0" smtClean="0"/>
              <a:t>Тянет губки к ушкам.</a:t>
            </a:r>
            <a:br>
              <a:rPr lang="ru-RU" dirty="0" smtClean="0"/>
            </a:br>
            <a:r>
              <a:rPr lang="ru-RU" dirty="0" smtClean="0"/>
              <a:t>-Посмотрите, — говорит,</a:t>
            </a:r>
            <a:br>
              <a:rPr lang="ru-RU" dirty="0" smtClean="0"/>
            </a:br>
            <a:r>
              <a:rPr lang="ru-RU" dirty="0" smtClean="0"/>
              <a:t>-Я теперь — лягушка</a:t>
            </a:r>
            <a:r>
              <a:rPr lang="ru-RU" dirty="0" smtClean="0"/>
              <a:t>!</a:t>
            </a:r>
          </a:p>
          <a:p>
            <a:r>
              <a:rPr lang="ru-RU" b="1" i="1" dirty="0" smtClean="0"/>
              <a:t>Описание:</a:t>
            </a:r>
            <a:r>
              <a:rPr lang="ru-RU" b="1" i="1" dirty="0" smtClean="0"/>
              <a:t> </a:t>
            </a:r>
            <a:r>
              <a:rPr lang="ru-RU" i="1" dirty="0" smtClean="0"/>
              <a:t>Удержание губ в улыбке, зубы не видны.</a:t>
            </a:r>
            <a:endParaRPr lang="ru-RU" b="1" i="1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3524258" cy="30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«Лесенка»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1859340"/>
            <a:ext cx="29289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 ступенька – язык обнимает верхнюю губу.</a:t>
            </a:r>
            <a:br>
              <a:rPr lang="ru-RU" dirty="0" smtClean="0"/>
            </a:br>
            <a:r>
              <a:rPr lang="ru-RU" dirty="0" smtClean="0"/>
              <a:t>Два ступенька — язык обнимает верхние зубы.</a:t>
            </a:r>
            <a:br>
              <a:rPr lang="ru-RU" dirty="0" smtClean="0"/>
            </a:br>
            <a:r>
              <a:rPr lang="ru-RU" dirty="0" smtClean="0"/>
              <a:t>Три ступенька – язык прыгает за зубки.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Улыбнуться, открыть рот, установить язык в форме чашечки на верхней губе, затем перевести «чашечку» на верхние зубы, а затем за верхние зубы. Удерживать в таком положении 3-5 секунд.</a:t>
            </a:r>
            <a:endParaRPr lang="ru-RU" dirty="0"/>
          </a:p>
        </p:txBody>
      </p:sp>
      <p:pic>
        <p:nvPicPr>
          <p:cNvPr id="36866" name="Picture 2" descr="http://900igr.net/datai/doshkolnoe-obrazovanie/Artikuljatsionnaja-gimnastika/0014-011-Artikuljatsionnoe-uprazhnenie-Kachel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26955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«Лопатка»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643050"/>
            <a:ext cx="25003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Пусть язык наш отдыхает, </a:t>
            </a:r>
            <a:br>
              <a:rPr lang="ru-RU" dirty="0" smtClean="0"/>
            </a:br>
            <a:r>
              <a:rPr lang="ru-RU" dirty="0" smtClean="0"/>
              <a:t>Пусть немножко </a:t>
            </a:r>
            <a:r>
              <a:rPr lang="ru-RU" dirty="0" err="1" smtClean="0"/>
              <a:t>подремает</a:t>
            </a:r>
            <a:r>
              <a:rPr lang="ru-RU" dirty="0" smtClean="0"/>
              <a:t>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Рот открыт, широкий расслабленный язык лежит на нижней губе.</a:t>
            </a:r>
            <a:endParaRPr lang="ru-RU" dirty="0"/>
          </a:p>
        </p:txBody>
      </p:sp>
      <p:pic>
        <p:nvPicPr>
          <p:cNvPr id="25604" name="Picture 4" descr="http://www.igralkino.ru/pictures/116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2143140" cy="2428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«Окошко»</a:t>
            </a:r>
            <a:endParaRPr lang="ru-RU" dirty="0"/>
          </a:p>
        </p:txBody>
      </p:sp>
      <p:pic>
        <p:nvPicPr>
          <p:cNvPr id="26626" name="Picture 2" descr="&amp;Acy;&amp;rcy;&amp;tcy;&amp;icy;&amp;kcy;&amp;ucy;&amp;lcy;&amp;yacy;&amp;tscy;&amp;icy;&amp;ocy;&amp;ncy;&amp;ncy;&amp;acy;&amp;yacy; &amp;gcy;&amp;icy;&amp;mcy;&amp;ncy;&amp;acy;&amp;scy;&amp;tcy;&amp;icy;&amp;kcy;&amp;acy; &amp;vcy; &amp;scy;&amp;tcy;&amp;icy;&amp;khcy;&amp;acy;&amp;khcy; — &amp;ocy;&amp;kcy;&amp;ocy;&amp;sh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571768" cy="2428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7554" y="1643050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Рот приоткрою я немножко, </a:t>
            </a:r>
            <a:br>
              <a:rPr lang="ru-RU" dirty="0" smtClean="0"/>
            </a:br>
            <a:r>
              <a:rPr lang="ru-RU" dirty="0" smtClean="0"/>
              <a:t>Губы сделаю «окошком». </a:t>
            </a:r>
            <a:br>
              <a:rPr lang="ru-RU" dirty="0" smtClean="0"/>
            </a:br>
            <a:r>
              <a:rPr lang="ru-RU" dirty="0" smtClean="0"/>
              <a:t>Зубки рядышком стоят </a:t>
            </a:r>
            <a:br>
              <a:rPr lang="ru-RU" dirty="0" smtClean="0"/>
            </a:br>
            <a:r>
              <a:rPr lang="ru-RU" dirty="0" smtClean="0"/>
              <a:t>И в окошечко глядят. </a:t>
            </a:r>
          </a:p>
          <a:p>
            <a:r>
              <a:rPr lang="ru-RU" b="1" i="1" dirty="0" smtClean="0"/>
              <a:t>Описание:</a:t>
            </a:r>
            <a:r>
              <a:rPr lang="ru-RU" i="1" dirty="0" smtClean="0"/>
              <a:t> широко открыть рот — "жарко" закрыть рот — "холодно"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332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на тему: «Артикуляционная гимнастика»</vt:lpstr>
      <vt:lpstr>Что такое артикуляционная гимнастика?</vt:lpstr>
      <vt:lpstr>Слайд 3</vt:lpstr>
      <vt:lpstr>Артикуляционная гимнастика в стихах.</vt:lpstr>
      <vt:lpstr>«Часики»</vt:lpstr>
      <vt:lpstr>«Улыбка»</vt:lpstr>
      <vt:lpstr>«Лесенка»</vt:lpstr>
      <vt:lpstr>«Лопатка»</vt:lpstr>
      <vt:lpstr>«Окошко»</vt:lpstr>
      <vt:lpstr>«Варенье»</vt:lpstr>
      <vt:lpstr>«Лошадка»</vt:lpstr>
      <vt:lpstr>«Пароход»</vt:lpstr>
      <vt:lpstr>«Маляр»</vt:lpstr>
      <vt:lpstr>«Гармошка»</vt:lpstr>
      <vt:lpstr>«Блинчик»</vt:lpstr>
      <vt:lpstr>«Иголочка»</vt:lpstr>
      <vt:lpstr>«Качели»</vt:lpstr>
      <vt:lpstr>«Дудочка»</vt:lpstr>
      <vt:lpstr>«Грибок»</vt:lpstr>
      <vt:lpstr>«Заборчик»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user</cp:lastModifiedBy>
  <cp:revision>61</cp:revision>
  <dcterms:created xsi:type="dcterms:W3CDTF">2012-07-06T14:37:40Z</dcterms:created>
  <dcterms:modified xsi:type="dcterms:W3CDTF">2014-10-12T10:25:08Z</dcterms:modified>
</cp:coreProperties>
</file>