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05" r:id="rId3"/>
    <p:sldId id="257" r:id="rId4"/>
    <p:sldId id="258" r:id="rId5"/>
    <p:sldId id="259" r:id="rId6"/>
    <p:sldId id="265" r:id="rId7"/>
    <p:sldId id="262" r:id="rId8"/>
    <p:sldId id="267" r:id="rId9"/>
    <p:sldId id="270" r:id="rId10"/>
    <p:sldId id="275" r:id="rId11"/>
    <p:sldId id="277" r:id="rId12"/>
    <p:sldId id="296" r:id="rId13"/>
    <p:sldId id="302" r:id="rId14"/>
    <p:sldId id="280" r:id="rId15"/>
    <p:sldId id="283" r:id="rId16"/>
    <p:sldId id="287" r:id="rId17"/>
    <p:sldId id="288" r:id="rId18"/>
    <p:sldId id="289" r:id="rId19"/>
    <p:sldId id="301" r:id="rId20"/>
    <p:sldId id="290" r:id="rId21"/>
    <p:sldId id="292" r:id="rId22"/>
    <p:sldId id="303" r:id="rId23"/>
    <p:sldId id="294" r:id="rId24"/>
    <p:sldId id="30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6" autoAdjust="0"/>
    <p:restoredTop sz="94599" autoAdjust="0"/>
  </p:normalViewPr>
  <p:slideViewPr>
    <p:cSldViewPr>
      <p:cViewPr varScale="1">
        <p:scale>
          <a:sx n="74" d="100"/>
          <a:sy n="74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16C08-CDEF-4DCB-9F46-4EB84EDB18FE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A739A-82F6-404E-B6B5-CBD417060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4EEE-979E-4E9F-B451-98221A1A10D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0A0D-32DF-49A1-8C1E-CD60C6CA3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4EEE-979E-4E9F-B451-98221A1A10D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0A0D-32DF-49A1-8C1E-CD60C6CA3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4EEE-979E-4E9F-B451-98221A1A10D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0A0D-32DF-49A1-8C1E-CD60C6CA3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4EEE-979E-4E9F-B451-98221A1A10D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0A0D-32DF-49A1-8C1E-CD60C6CA3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4EEE-979E-4E9F-B451-98221A1A10D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0A0D-32DF-49A1-8C1E-CD60C6CA3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4EEE-979E-4E9F-B451-98221A1A10D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0A0D-32DF-49A1-8C1E-CD60C6CA3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4EEE-979E-4E9F-B451-98221A1A10D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0A0D-32DF-49A1-8C1E-CD60C6CA3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4EEE-979E-4E9F-B451-98221A1A10D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0A0D-32DF-49A1-8C1E-CD60C6CA3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4EEE-979E-4E9F-B451-98221A1A10D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0A0D-32DF-49A1-8C1E-CD60C6CA3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4EEE-979E-4E9F-B451-98221A1A10D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0A0D-32DF-49A1-8C1E-CD60C6CA3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4EEE-979E-4E9F-B451-98221A1A10D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0A0D-32DF-49A1-8C1E-CD60C6CA3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D4EEE-979E-4E9F-B451-98221A1A10D1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40A0D-32DF-49A1-8C1E-CD60C6CA3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57500"/>
            <a:ext cx="8229600" cy="11430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ru-RU" sz="6600" i="1" dirty="0" smtClean="0"/>
              <a:t>РАЗВИТИЕ ОБЩЕНИЯ ДЕТЕЙ РАННЕГО ВОЗРАСТА В ИГРАХ С СЕНСОРНЫМИ МАТЕРИАЛАМИ.</a:t>
            </a:r>
            <a:endParaRPr lang="ru-RU" sz="66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4"/>
          <p:cNvSpPr>
            <a:spLocks noChangeArrowheads="1" noChangeShapeType="1" noTextEdit="1"/>
          </p:cNvSpPr>
          <p:nvPr/>
        </p:nvSpPr>
        <p:spPr bwMode="auto">
          <a:xfrm>
            <a:off x="395288" y="476250"/>
            <a:ext cx="73453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i="1" kern="1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Игра "Помоги зверюшкам"</a:t>
            </a:r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428596" y="1571612"/>
            <a:ext cx="7940675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</a:rPr>
              <a:t>Цель:</a:t>
            </a:r>
            <a:endParaRPr lang="ru-RU" sz="4400" b="1" i="1" dirty="0">
              <a:latin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</a:rPr>
              <a:t>Развивать умения детей </a:t>
            </a:r>
            <a:r>
              <a:rPr lang="ru-RU" sz="3600" i="1" dirty="0">
                <a:latin typeface="Times New Roman" pitchFamily="18" charset="0"/>
              </a:rPr>
              <a:t>соотносить цвет предметов, </a:t>
            </a:r>
            <a:r>
              <a:rPr lang="ru-RU" sz="3600" i="1" dirty="0" smtClean="0">
                <a:latin typeface="Times New Roman" pitchFamily="18" charset="0"/>
              </a:rPr>
              <a:t>находить нужный цвет, слушать </a:t>
            </a:r>
            <a:r>
              <a:rPr lang="ru-RU" sz="3600" i="1" dirty="0">
                <a:latin typeface="Times New Roman" pitchFamily="18" charset="0"/>
              </a:rPr>
              <a:t>и выполнять </a:t>
            </a:r>
            <a:r>
              <a:rPr lang="ru-RU" sz="3600" i="1" dirty="0" smtClean="0">
                <a:latin typeface="Times New Roman" pitchFamily="18" charset="0"/>
              </a:rPr>
              <a:t>инструкции.</a:t>
            </a:r>
            <a:endParaRPr lang="ru-RU" sz="3600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P101078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14290"/>
            <a:ext cx="8280400" cy="621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Ирина\Desktop\рабочие папка (3)\103_PANA\P103017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141639" y="786999"/>
            <a:ext cx="4643471" cy="4069557"/>
          </a:xfrm>
          <a:prstGeom prst="rect">
            <a:avLst/>
          </a:prstGeom>
          <a:noFill/>
        </p:spPr>
      </p:pic>
      <p:pic>
        <p:nvPicPr>
          <p:cNvPr id="3" name="Picture 2" descr="C:\Users\Ирина\Desktop\рабочие папка (3)\103_PANA\P103017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4124502" y="876102"/>
            <a:ext cx="4681209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/>
              <a:t>Как мы играем с гелем</a:t>
            </a:r>
            <a:endParaRPr lang="ru-RU" sz="4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800" i="1" dirty="0" smtClean="0"/>
              <a:t>Цель </a:t>
            </a:r>
            <a:r>
              <a:rPr lang="ru-RU" dirty="0" smtClean="0"/>
              <a:t>: </a:t>
            </a:r>
            <a:r>
              <a:rPr lang="ru-RU" sz="3600" i="1" dirty="0" smtClean="0"/>
              <a:t>Развитие мелкой моторики пальцев, воображения ребенка, тактильных ощущений, восприятия , создание положительного эмоционального настроения.</a:t>
            </a:r>
          </a:p>
          <a:p>
            <a:r>
              <a:rPr lang="ru-RU" sz="3600" i="1" dirty="0" smtClean="0"/>
              <a:t>Небольшое количество геля поместить в сосуд , добавить теплой воды и непрерывно помешивать до тех пор, пока гель не увеличится в объёме. Когда дети наиграются с гелем, можно превратить его в воду ,добавив специальный порошок ,при том гель не только превратиться в воду но и поменяет цвет.</a:t>
            </a:r>
            <a:endParaRPr lang="ru-RU" sz="36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371600" y="785794"/>
            <a:ext cx="7772400" cy="857250"/>
          </a:xfrm>
        </p:spPr>
        <p:txBody>
          <a:bodyPr>
            <a:noAutofit/>
          </a:bodyPr>
          <a:lstStyle/>
          <a:p>
            <a:r>
              <a:rPr lang="ru-RU" sz="6000" i="1" dirty="0" smtClean="0">
                <a:solidFill>
                  <a:schemeClr val="tx1"/>
                </a:solidFill>
              </a:rPr>
              <a:t>Игры с гелем</a:t>
            </a:r>
          </a:p>
        </p:txBody>
      </p:sp>
      <p:pic>
        <p:nvPicPr>
          <p:cNvPr id="47108" name="Picture 4" descr="C:\Users\MAX\Desktop\Новая папка (3)\P10206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2928934"/>
            <a:ext cx="4043371" cy="321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5" descr="C:\Users\MAX\Desktop\Новая папка (3)\P102059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2000240"/>
            <a:ext cx="4586790" cy="331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3" descr="C:\Users\Ирина\Desktop\Новая папка\P10300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00562" y="1071546"/>
            <a:ext cx="4191012" cy="3142709"/>
          </a:xfrm>
          <a:noFill/>
        </p:spPr>
      </p:pic>
      <p:sp>
        <p:nvSpPr>
          <p:cNvPr id="50179" name="Заголовок 5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Рисование на геле</a:t>
            </a:r>
          </a:p>
        </p:txBody>
      </p:sp>
      <p:pic>
        <p:nvPicPr>
          <p:cNvPr id="4" name="Picture 4" descr="C:\Users\Ирина\Desktop\рабочие папка (3)\103_PANA\P10300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3214686"/>
            <a:ext cx="4495625" cy="337171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9" name="Picture 2" descr="C:\Users\Ирина\Desktop\Новая папка\P1030079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928794" y="571480"/>
            <a:ext cx="5673725" cy="5962650"/>
          </a:xfr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Рисование гелем</a:t>
            </a:r>
          </a:p>
        </p:txBody>
      </p:sp>
      <p:pic>
        <p:nvPicPr>
          <p:cNvPr id="56323" name="Picture 2" descr="C:\Users\Ирина\Desktop\Новая папка\P10301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42976" y="1214422"/>
            <a:ext cx="7250271" cy="5436751"/>
          </a:xfr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5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7" name="Picture 2" descr="C:\Users\Ирина\Desktop\Новая папка\P1030128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857356" y="785794"/>
            <a:ext cx="5064552" cy="5676897"/>
          </a:xfr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i="1" dirty="0" smtClean="0"/>
              <a:t>Использование гидрогеля в играх с детьми</a:t>
            </a:r>
            <a:endParaRPr lang="ru-RU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i="1" dirty="0" smtClean="0"/>
              <a:t>Цель</a:t>
            </a:r>
            <a:r>
              <a:rPr lang="ru-RU" dirty="0" smtClean="0"/>
              <a:t> : </a:t>
            </a:r>
            <a:r>
              <a:rPr lang="ru-RU" i="1" dirty="0" smtClean="0"/>
              <a:t>развивать координацию движений ребенка ,восприятие цвета, размера, формы предмета.</a:t>
            </a:r>
          </a:p>
          <a:p>
            <a:r>
              <a:rPr lang="ru-RU" i="1" dirty="0" smtClean="0"/>
              <a:t>Цветные шарики извлекаются из упаковки и помещаются в прозрачный сосуд затем необходимо налить воду , постепенно шарики начинают увеличиваться в объеме и они готовы для игры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28662" y="357166"/>
            <a:ext cx="8043890" cy="5500726"/>
          </a:xfrm>
        </p:spPr>
        <p:txBody>
          <a:bodyPr>
            <a:normAutofit/>
          </a:bodyPr>
          <a:lstStyle/>
          <a:p>
            <a:r>
              <a:rPr lang="ru-RU" dirty="0" smtClean="0"/>
              <a:t>Активное взаимодействие со сверстниками и взрослыми в совместных играх с сенсорными материалами способствуют развитию позитивной социализации ребёнка.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Гидрогель</a:t>
            </a:r>
          </a:p>
        </p:txBody>
      </p:sp>
      <p:pic>
        <p:nvPicPr>
          <p:cNvPr id="59395" name="Picture 2" descr="C:\Users\Ирина\Desktop\Новая папка\P10301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57224" y="1000108"/>
            <a:ext cx="7429552" cy="557118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Разложи шарики по цвету</a:t>
            </a:r>
          </a:p>
        </p:txBody>
      </p:sp>
      <p:pic>
        <p:nvPicPr>
          <p:cNvPr id="61443" name="Picture 2" descr="C:\Users\Ирина\Desktop\Новая папка\P103010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142976" y="1357298"/>
            <a:ext cx="7000924" cy="5249773"/>
          </a:xfrm>
          <a:noFill/>
        </p:spPr>
      </p:pic>
    </p:spTree>
  </p:cSld>
  <p:clrMapOvr>
    <a:masterClrMapping/>
  </p:clrMapOvr>
  <p:transition>
    <p:wipe dir="d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Кукуруктор</a:t>
            </a:r>
            <a:r>
              <a:rPr lang="ru-RU" dirty="0" smtClean="0"/>
              <a:t> – наш конструктор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Кукуруктор</a:t>
            </a:r>
            <a:r>
              <a:rPr lang="ru-RU" dirty="0" smtClean="0"/>
              <a:t> –развивающая игрушка – конструктор нового поколения из натурального и безопасного материала. Безопасен для организма , так как произведен из кукурузной муки с добавлением пищевых красителей. Конструктор стимулирует и развивает мелкую моторику, воображение и творческие способности ребенка. Красочные детали можно разрезать , сплющивать. </a:t>
            </a:r>
            <a:r>
              <a:rPr lang="ru-RU" dirty="0" err="1" smtClean="0"/>
              <a:t>Кукуруктор</a:t>
            </a:r>
            <a:r>
              <a:rPr lang="ru-RU" dirty="0" smtClean="0"/>
              <a:t> воплощает в жизнь любые фантазии и идеи ребенка с самого раннего детства.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>
                <a:solidFill>
                  <a:schemeClr val="tx1"/>
                </a:solidFill>
              </a:rPr>
              <a:t>Кукуруктор</a:t>
            </a:r>
            <a:endParaRPr lang="ru-RU" i="1" dirty="0" smtClean="0">
              <a:solidFill>
                <a:schemeClr val="tx1"/>
              </a:solidFill>
            </a:endParaRPr>
          </a:p>
        </p:txBody>
      </p:sp>
      <p:pic>
        <p:nvPicPr>
          <p:cNvPr id="64515" name="Содержимое 7" descr="P102060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86313" y="1143000"/>
            <a:ext cx="4000500" cy="3000375"/>
          </a:xfrm>
        </p:spPr>
      </p:pic>
      <p:pic>
        <p:nvPicPr>
          <p:cNvPr id="64516" name="Picture 4" descr="C:\Users\MAX\Desktop\Новая папка (3)\P102060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1285875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Picture 6" descr="C:\Users\MAX\Desktop\Новая папка (3)\P102061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9457457">
            <a:off x="3663400" y="3465348"/>
            <a:ext cx="2286000" cy="30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/>
          </a:bodyPr>
          <a:lstStyle/>
          <a:p>
            <a:r>
              <a:rPr lang="ru-RU" sz="6600" i="1" dirty="0" smtClean="0"/>
              <a:t>Спасибо за внимание</a:t>
            </a:r>
            <a:endParaRPr lang="ru-RU" sz="6600" i="1" dirty="0"/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539750" y="2205038"/>
            <a:ext cx="83534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 dirty="0">
                <a:latin typeface="Times New Roman" pitchFamily="18" charset="0"/>
              </a:rPr>
              <a:t>Развить активную речь детей раннего возраста в процессе игр с </a:t>
            </a:r>
            <a:r>
              <a:rPr lang="ru-RU" sz="5400" b="1" i="1" dirty="0" smtClean="0">
                <a:latin typeface="Times New Roman" pitchFamily="18" charset="0"/>
              </a:rPr>
              <a:t>сенсорными материалами</a:t>
            </a:r>
            <a:endParaRPr lang="ru-RU" sz="5400" b="1" i="1" dirty="0">
              <a:latin typeface="Times New Roman" pitchFamily="18" charset="0"/>
            </a:endParaRP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1116013" y="692150"/>
            <a:ext cx="2303462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Цель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allAtOnce"/>
      <p:bldP spid="92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24479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Задачи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79388" y="1243043"/>
            <a:ext cx="86042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  <a:tabLst>
                <a:tab pos="908050" algn="l"/>
              </a:tabLst>
            </a:pPr>
            <a:r>
              <a:rPr lang="ru-RU" sz="2400" b="1" i="1" dirty="0" smtClean="0">
                <a:latin typeface="Times New Roman" pitchFamily="18" charset="0"/>
              </a:rPr>
              <a:t>Формировать у детей раннего возраста </a:t>
            </a:r>
            <a:r>
              <a:rPr lang="ru-RU" sz="2400" b="1" i="1" dirty="0" err="1" smtClean="0">
                <a:latin typeface="Times New Roman" pitchFamily="18" charset="0"/>
              </a:rPr>
              <a:t>перцептивные</a:t>
            </a:r>
            <a:r>
              <a:rPr lang="ru-RU" sz="2400" b="1" i="1" dirty="0" smtClean="0">
                <a:latin typeface="Times New Roman" pitchFamily="18" charset="0"/>
              </a:rPr>
              <a:t> действия; учить обозначать их словом.</a:t>
            </a:r>
          </a:p>
          <a:p>
            <a:pPr marL="342900" indent="-342900">
              <a:buFontTx/>
              <a:buAutoNum type="arabicPeriod"/>
              <a:tabLst>
                <a:tab pos="908050" algn="l"/>
              </a:tabLst>
            </a:pPr>
            <a:r>
              <a:rPr lang="ru-RU" sz="2400" b="1" i="1" dirty="0" smtClean="0">
                <a:latin typeface="Times New Roman" pitchFamily="18" charset="0"/>
              </a:rPr>
              <a:t>Активизировать </a:t>
            </a:r>
            <a:r>
              <a:rPr lang="ru-RU" sz="2400" b="1" i="1" dirty="0">
                <a:latin typeface="Times New Roman" pitchFamily="18" charset="0"/>
              </a:rPr>
              <a:t>познавательную и речевую деятельность на основе обогащения сенсорного опыта детей.</a:t>
            </a:r>
          </a:p>
          <a:p>
            <a:pPr marL="342900" indent="-342900">
              <a:buFontTx/>
              <a:buAutoNum type="arabicPeriod"/>
              <a:tabLst>
                <a:tab pos="908050" algn="l"/>
              </a:tabLst>
            </a:pPr>
            <a:r>
              <a:rPr lang="ru-RU" sz="2400" b="1" i="1" dirty="0">
                <a:latin typeface="Times New Roman" pitchFamily="18" charset="0"/>
              </a:rPr>
              <a:t>Способствовать становлению речи через развитие мелкой моторики.</a:t>
            </a:r>
          </a:p>
          <a:p>
            <a:pPr marL="342900" indent="-342900">
              <a:buFontTx/>
              <a:buAutoNum type="arabicPeriod"/>
              <a:tabLst>
                <a:tab pos="908050" algn="l"/>
              </a:tabLst>
            </a:pPr>
            <a:r>
              <a:rPr lang="ru-RU" sz="2400" b="1" i="1" dirty="0">
                <a:latin typeface="Times New Roman" pitchFamily="18" charset="0"/>
              </a:rPr>
              <a:t>Формировать положительный эмоциональный настрой к игре, способствовать развитию диалогических и монологических форм </a:t>
            </a:r>
            <a:r>
              <a:rPr lang="ru-RU" sz="2400" b="1" i="1" dirty="0" smtClean="0">
                <a:latin typeface="Times New Roman" pitchFamily="18" charset="0"/>
              </a:rPr>
              <a:t>речи.</a:t>
            </a:r>
            <a:endParaRPr lang="ru-RU" sz="2400" b="1" i="1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  <a:tabLst>
                <a:tab pos="908050" algn="l"/>
              </a:tabLst>
            </a:pPr>
            <a:r>
              <a:rPr lang="ru-RU" sz="2400" b="1" i="1" dirty="0">
                <a:latin typeface="Times New Roman" pitchFamily="18" charset="0"/>
              </a:rPr>
              <a:t>Воспитывать доброжелательное отношение друг к другу, основы вежливого обращения.</a:t>
            </a:r>
          </a:p>
          <a:p>
            <a:pPr marL="342900" indent="-342900" eaLnBrk="0" hangingPunct="0">
              <a:tabLst>
                <a:tab pos="908050" algn="l"/>
              </a:tabLst>
            </a:pPr>
            <a:endParaRPr lang="ru-RU" sz="24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i="1" dirty="0" smtClean="0"/>
              <a:t>Игра « Сюрприз»</a:t>
            </a:r>
            <a:endParaRPr lang="ru-RU" sz="6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800" i="1" dirty="0" smtClean="0"/>
              <a:t>Цель</a:t>
            </a:r>
            <a:r>
              <a:rPr lang="ru-RU" sz="3900" i="1" dirty="0" smtClean="0"/>
              <a:t>:  Развитие мелкой моторики руки, речи, создание положительного эмоционального настроения.</a:t>
            </a:r>
          </a:p>
          <a:p>
            <a:r>
              <a:rPr lang="ru-RU" sz="4800" i="1" dirty="0" smtClean="0"/>
              <a:t>Содержание</a:t>
            </a:r>
            <a:r>
              <a:rPr lang="ru-RU" sz="4800" dirty="0" smtClean="0"/>
              <a:t> </a:t>
            </a:r>
            <a:r>
              <a:rPr lang="ru-RU" dirty="0" smtClean="0"/>
              <a:t>: </a:t>
            </a:r>
            <a:r>
              <a:rPr lang="ru-RU" sz="3900" i="1" dirty="0" smtClean="0"/>
              <a:t>Взрослый насыпает заранее вымытую и просушенную крупу(перловку, гречу, рис ) в глубокую миску и помещает туда же 1-2 маленькие  игрушки. Ребенок должен найти спрятанный в крупе предмет.  </a:t>
            </a:r>
            <a:endParaRPr lang="ru-RU" sz="39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P101076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85728"/>
            <a:ext cx="8605837" cy="645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P101077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333375"/>
            <a:ext cx="8208963" cy="6156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4"/>
          <p:cNvSpPr>
            <a:spLocks noChangeArrowheads="1" noChangeShapeType="1" noTextEdit="1"/>
          </p:cNvSpPr>
          <p:nvPr/>
        </p:nvSpPr>
        <p:spPr bwMode="auto">
          <a:xfrm>
            <a:off x="2071670" y="500042"/>
            <a:ext cx="451485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i="1" kern="1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Игра "Водомеры"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500034" y="1141855"/>
            <a:ext cx="813752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r>
              <a:rPr lang="ru-RU" sz="4400" b="1" i="1" dirty="0">
                <a:latin typeface="Times New Roman" pitchFamily="18" charset="0"/>
              </a:rPr>
              <a:t>Цель</a:t>
            </a:r>
            <a:r>
              <a:rPr lang="ru-RU" sz="2800" b="1" i="1" dirty="0">
                <a:latin typeface="Times New Roman" pitchFamily="18" charset="0"/>
              </a:rPr>
              <a:t>.</a:t>
            </a:r>
          </a:p>
          <a:p>
            <a:pPr indent="457200"/>
            <a:r>
              <a:rPr lang="ru-RU" sz="3600" i="1" dirty="0">
                <a:latin typeface="Times New Roman" pitchFamily="18" charset="0"/>
              </a:rPr>
              <a:t> Развитие восприятия</a:t>
            </a:r>
            <a:r>
              <a:rPr lang="ru-RU" sz="2400" dirty="0">
                <a:latin typeface="Times New Roman" pitchFamily="18" charset="0"/>
              </a:rPr>
              <a:t>.</a:t>
            </a:r>
          </a:p>
          <a:p>
            <a:pPr indent="457200"/>
            <a:r>
              <a:rPr lang="ru-RU" sz="4400" b="1" i="1" dirty="0">
                <a:latin typeface="Times New Roman" pitchFamily="18" charset="0"/>
              </a:rPr>
              <a:t>Содержание.</a:t>
            </a:r>
            <a:endParaRPr lang="ru-RU" sz="4400" i="1" dirty="0">
              <a:latin typeface="Times New Roman" pitchFamily="18" charset="0"/>
            </a:endParaRPr>
          </a:p>
          <a:p>
            <a:pPr indent="457200"/>
            <a:r>
              <a:rPr lang="ru-RU" sz="3200" i="1" dirty="0">
                <a:latin typeface="Times New Roman" pitchFamily="18" charset="0"/>
              </a:rPr>
              <a:t> В большое ведро налить воды и предложить ребенку померить, сколько стаканов воды содержится в нем, перелить воду ковшиком из полного ведра в пустое. В этой игре можно знакомить </a:t>
            </a:r>
            <a:r>
              <a:rPr lang="ru-RU" sz="3200" i="1" dirty="0" smtClean="0">
                <a:latin typeface="Times New Roman" pitchFamily="18" charset="0"/>
              </a:rPr>
              <a:t>малыша </a:t>
            </a:r>
            <a:r>
              <a:rPr lang="ru-RU" sz="3200" i="1" dirty="0">
                <a:latin typeface="Times New Roman" pitchFamily="18" charset="0"/>
              </a:rPr>
              <a:t>с понятиями «</a:t>
            </a:r>
            <a:r>
              <a:rPr lang="ru-RU" sz="3200" i="1" dirty="0" err="1">
                <a:latin typeface="Times New Roman" pitchFamily="18" charset="0"/>
              </a:rPr>
              <a:t>много-мало</a:t>
            </a:r>
            <a:r>
              <a:rPr lang="ru-RU" sz="3200" i="1" dirty="0">
                <a:latin typeface="Times New Roman" pitchFamily="18" charset="0"/>
              </a:rPr>
              <a:t>», «</a:t>
            </a:r>
            <a:r>
              <a:rPr lang="ru-RU" sz="3200" i="1" dirty="0" err="1">
                <a:latin typeface="Times New Roman" pitchFamily="18" charset="0"/>
              </a:rPr>
              <a:t>полное-пустое</a:t>
            </a:r>
            <a:r>
              <a:rPr lang="ru-RU" sz="3200" i="1" dirty="0">
                <a:latin typeface="Times New Roman" pitchFamily="18" charset="0"/>
              </a:rPr>
              <a:t>», «половина», «на донышке», «через край».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P101077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357166"/>
            <a:ext cx="8064500" cy="60483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450</Words>
  <Application>Microsoft Office PowerPoint</Application>
  <PresentationFormat>Экран (4:3)</PresentationFormat>
  <Paragraphs>36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РАЗВИТИЕ ОБЩЕНИЯ ДЕТЕЙ РАННЕГО ВОЗРАСТА В ИГРАХ С СЕНСОРНЫМИ МАТЕРИАЛАМИ.</vt:lpstr>
      <vt:lpstr>Активное взаимодействие со сверстниками и взрослыми в совместных играх с сенсорными материалами способствуют развитию позитивной социализации ребёнка.</vt:lpstr>
      <vt:lpstr>Слайд 3</vt:lpstr>
      <vt:lpstr>Слайд 4</vt:lpstr>
      <vt:lpstr>Игра « Сюрприз»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Как мы играем с гелем</vt:lpstr>
      <vt:lpstr>Игры с гелем</vt:lpstr>
      <vt:lpstr>Рисование на геле</vt:lpstr>
      <vt:lpstr>Слайд 16</vt:lpstr>
      <vt:lpstr>Рисование гелем</vt:lpstr>
      <vt:lpstr>Слайд 18</vt:lpstr>
      <vt:lpstr>Использование гидрогеля в играх с детьми</vt:lpstr>
      <vt:lpstr>Гидрогель</vt:lpstr>
      <vt:lpstr>Разложи шарики по цвету</vt:lpstr>
      <vt:lpstr>Кукуруктор – наш конструктор</vt:lpstr>
      <vt:lpstr>Кукуруктор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Активизация речевого разв</dc:title>
  <dc:creator>Ирина</dc:creator>
  <cp:lastModifiedBy>Ирина</cp:lastModifiedBy>
  <cp:revision>61</cp:revision>
  <dcterms:created xsi:type="dcterms:W3CDTF">2013-03-24T10:38:42Z</dcterms:created>
  <dcterms:modified xsi:type="dcterms:W3CDTF">2015-02-27T20:01:50Z</dcterms:modified>
</cp:coreProperties>
</file>