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92" r:id="rId7"/>
    <p:sldId id="291" r:id="rId8"/>
    <p:sldId id="262" r:id="rId9"/>
    <p:sldId id="263" r:id="rId10"/>
    <p:sldId id="266" r:id="rId11"/>
    <p:sldId id="264" r:id="rId12"/>
    <p:sldId id="268" r:id="rId13"/>
    <p:sldId id="267" r:id="rId14"/>
    <p:sldId id="270" r:id="rId15"/>
    <p:sldId id="271" r:id="rId16"/>
    <p:sldId id="272" r:id="rId17"/>
    <p:sldId id="273" r:id="rId18"/>
    <p:sldId id="274" r:id="rId19"/>
    <p:sldId id="275" r:id="rId20"/>
    <p:sldId id="276" r:id="rId21"/>
    <p:sldId id="280" r:id="rId22"/>
    <p:sldId id="277" r:id="rId23"/>
    <p:sldId id="282" r:id="rId24"/>
    <p:sldId id="278" r:id="rId25"/>
    <p:sldId id="279" r:id="rId26"/>
    <p:sldId id="286" r:id="rId27"/>
    <p:sldId id="281" r:id="rId28"/>
    <p:sldId id="284" r:id="rId29"/>
    <p:sldId id="287" r:id="rId30"/>
    <p:sldId id="288" r:id="rId31"/>
    <p:sldId id="289" r:id="rId32"/>
    <p:sldId id="293"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5" name="Rectangle 1"/>
          <p:cNvSpPr>
            <a:spLocks noChangeArrowheads="1"/>
          </p:cNvSpPr>
          <p:nvPr/>
        </p:nvSpPr>
        <p:spPr bwMode="auto">
          <a:xfrm>
            <a:off x="0" y="0"/>
            <a:ext cx="91440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800" b="1" dirty="0" smtClean="0">
              <a:solidFill>
                <a:srgbClr val="FFFF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solidFill>
                    <a:srgbClr val="002060"/>
                  </a:solidFill>
                </a:ln>
                <a:solidFill>
                  <a:srgbClr val="00B0F0"/>
                </a:solidFill>
                <a:effectLst/>
                <a:latin typeface="Arial" pitchFamily="34" charset="0"/>
                <a:ea typeface="Times New Roman" pitchFamily="18" charset="0"/>
                <a:cs typeface="Arial" pitchFamily="34" charset="0"/>
              </a:rPr>
              <a:t>Социально-значимый проект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ea typeface="Times New Roman" pitchFamily="18" charset="0"/>
                <a:cs typeface="Arial" pitchFamily="34" charset="0"/>
              </a:rPr>
              <a:t>«Творчество –  радость,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ea typeface="Times New Roman" pitchFamily="18" charset="0"/>
                <a:cs typeface="Arial" pitchFamily="34" charset="0"/>
              </a:rPr>
              <a:t>дари его людям!»</a:t>
            </a:r>
            <a:endParaRPr kumimoji="0" lang="ru-RU" sz="40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Arial" pitchFamily="34" charset="0"/>
            </a:endParaRPr>
          </a:p>
        </p:txBody>
      </p:sp>
      <p:sp>
        <p:nvSpPr>
          <p:cNvPr id="6" name="Прямоугольник 5"/>
          <p:cNvSpPr/>
          <p:nvPr/>
        </p:nvSpPr>
        <p:spPr>
          <a:xfrm>
            <a:off x="0" y="5500702"/>
            <a:ext cx="9144000" cy="1200329"/>
          </a:xfrm>
          <a:prstGeom prst="rect">
            <a:avLst/>
          </a:prstGeom>
        </p:spPr>
        <p:txBody>
          <a:bodyPr wrap="square">
            <a:spAutoFit/>
          </a:bodyPr>
          <a:lstStyle/>
          <a:p>
            <a:pPr algn="ctr"/>
            <a:r>
              <a:rPr lang="ru-RU" dirty="0" smtClean="0">
                <a:solidFill>
                  <a:srgbClr val="00B0F0"/>
                </a:solidFill>
                <a:latin typeface="Arial" pitchFamily="34" charset="0"/>
                <a:ea typeface="Times New Roman" pitchFamily="18" charset="0"/>
                <a:cs typeface="Arial" pitchFamily="34" charset="0"/>
              </a:rPr>
              <a:t> </a:t>
            </a:r>
          </a:p>
          <a:p>
            <a:pPr algn="ctr"/>
            <a:r>
              <a:rPr lang="ru-RU" b="1" dirty="0" smtClean="0">
                <a:ln>
                  <a:solidFill>
                    <a:srgbClr val="002060"/>
                  </a:solidFill>
                </a:ln>
                <a:solidFill>
                  <a:srgbClr val="00B0F0"/>
                </a:solidFill>
                <a:latin typeface="Arial" pitchFamily="34" charset="0"/>
                <a:ea typeface="Times New Roman" pitchFamily="18" charset="0"/>
                <a:cs typeface="Arial" pitchFamily="34" charset="0"/>
              </a:rPr>
              <a:t>Разработан и реализуется учителем Музыки: </a:t>
            </a:r>
          </a:p>
          <a:p>
            <a:pPr algn="ctr"/>
            <a:r>
              <a:rPr lang="ru-RU" b="1" dirty="0" smtClean="0">
                <a:ln>
                  <a:solidFill>
                    <a:srgbClr val="002060"/>
                  </a:solidFill>
                </a:ln>
                <a:solidFill>
                  <a:srgbClr val="00B0F0"/>
                </a:solidFill>
                <a:latin typeface="Arial" pitchFamily="34" charset="0"/>
                <a:ea typeface="Times New Roman" pitchFamily="18" charset="0"/>
                <a:cs typeface="Arial" pitchFamily="34" charset="0"/>
              </a:rPr>
              <a:t> </a:t>
            </a:r>
            <a:r>
              <a:rPr lang="ru-RU" b="1" dirty="0" err="1" smtClean="0">
                <a:ln>
                  <a:solidFill>
                    <a:srgbClr val="002060"/>
                  </a:solidFill>
                </a:ln>
                <a:solidFill>
                  <a:srgbClr val="00B0F0"/>
                </a:solidFill>
                <a:latin typeface="Arial" pitchFamily="34" charset="0"/>
                <a:ea typeface="Times New Roman" pitchFamily="18" charset="0"/>
                <a:cs typeface="Arial" pitchFamily="34" charset="0"/>
              </a:rPr>
              <a:t>Секисова</a:t>
            </a:r>
            <a:r>
              <a:rPr lang="ru-RU" b="1" dirty="0" smtClean="0">
                <a:ln>
                  <a:solidFill>
                    <a:srgbClr val="002060"/>
                  </a:solidFill>
                </a:ln>
                <a:solidFill>
                  <a:srgbClr val="00B0F0"/>
                </a:solidFill>
                <a:latin typeface="Arial" pitchFamily="34" charset="0"/>
                <a:ea typeface="Times New Roman" pitchFamily="18" charset="0"/>
                <a:cs typeface="Arial" pitchFamily="34" charset="0"/>
              </a:rPr>
              <a:t> Людмила Николаевна</a:t>
            </a:r>
          </a:p>
          <a:p>
            <a:pPr algn="ctr"/>
            <a:r>
              <a:rPr lang="ru-RU" b="1" dirty="0" smtClean="0">
                <a:ln>
                  <a:solidFill>
                    <a:srgbClr val="002060"/>
                  </a:solidFill>
                </a:ln>
                <a:solidFill>
                  <a:srgbClr val="00B0F0"/>
                </a:solidFill>
                <a:latin typeface="Arial" pitchFamily="34" charset="0"/>
                <a:cs typeface="Arial" pitchFamily="34" charset="0"/>
              </a:rPr>
              <a:t>2013г.</a:t>
            </a:r>
            <a:endParaRPr lang="ru-RU" dirty="0">
              <a:ln>
                <a:solidFill>
                  <a:srgbClr val="002060"/>
                </a:solidFill>
              </a:ln>
              <a:solidFill>
                <a:srgbClr val="00B0F0"/>
              </a:solidFill>
            </a:endParaRPr>
          </a:p>
        </p:txBody>
      </p:sp>
      <p:sp>
        <p:nvSpPr>
          <p:cNvPr id="7" name="Прямоугольник 6"/>
          <p:cNvSpPr/>
          <p:nvPr/>
        </p:nvSpPr>
        <p:spPr>
          <a:xfrm>
            <a:off x="0" y="0"/>
            <a:ext cx="9144000" cy="954107"/>
          </a:xfrm>
          <a:prstGeom prst="rect">
            <a:avLst/>
          </a:prstGeom>
        </p:spPr>
        <p:txBody>
          <a:bodyPr wrap="square">
            <a:spAutoFit/>
          </a:bodyPr>
          <a:lstStyle/>
          <a:p>
            <a:pPr algn="ctr"/>
            <a:r>
              <a:rPr lang="ru-RU" sz="2800" b="1" dirty="0" smtClean="0">
                <a:ln>
                  <a:solidFill>
                    <a:srgbClr val="002060"/>
                  </a:solidFill>
                </a:ln>
                <a:solidFill>
                  <a:srgbClr val="00B0F0"/>
                </a:solidFill>
                <a:latin typeface="Arial" pitchFamily="34" charset="0"/>
                <a:ea typeface="Times New Roman" pitchFamily="18" charset="0"/>
                <a:cs typeface="Arial" pitchFamily="34" charset="0"/>
              </a:rPr>
              <a:t>Тверская область, с.Лесное</a:t>
            </a:r>
          </a:p>
          <a:p>
            <a:pPr algn="ctr"/>
            <a:r>
              <a:rPr lang="ru-RU" sz="2800" b="1" dirty="0" smtClean="0">
                <a:ln>
                  <a:solidFill>
                    <a:srgbClr val="002060"/>
                  </a:solidFill>
                </a:ln>
                <a:solidFill>
                  <a:srgbClr val="00B0F0"/>
                </a:solidFill>
                <a:latin typeface="Arial" pitchFamily="34" charset="0"/>
                <a:ea typeface="Times New Roman" pitchFamily="18" charset="0"/>
                <a:cs typeface="Arial" pitchFamily="34" charset="0"/>
              </a:rPr>
              <a:t>МОУ Лесная  СОШ </a:t>
            </a:r>
            <a:endParaRPr lang="ru-RU" sz="2800" dirty="0">
              <a:ln>
                <a:solidFill>
                  <a:srgbClr val="002060"/>
                </a:solidFill>
              </a:ln>
              <a:solidFill>
                <a:srgbClr val="00B0F0"/>
              </a:solidFill>
            </a:endParaRPr>
          </a:p>
        </p:txBody>
      </p:sp>
      <p:pic>
        <p:nvPicPr>
          <p:cNvPr id="8" name="Picture 11" descr="Безимени-13"/>
          <p:cNvPicPr>
            <a:picLocks noChangeAspect="1" noChangeArrowheads="1"/>
          </p:cNvPicPr>
          <p:nvPr/>
        </p:nvPicPr>
        <p:blipFill>
          <a:blip r:embed="rId3" cstate="screen"/>
          <a:srcRect/>
          <a:stretch>
            <a:fillRect/>
          </a:stretch>
        </p:blipFill>
        <p:spPr bwMode="auto">
          <a:xfrm>
            <a:off x="3286116" y="3857628"/>
            <a:ext cx="2571768" cy="1714512"/>
          </a:xfrm>
          <a:prstGeom prst="rect">
            <a:avLst/>
          </a:prstGeom>
          <a:noFill/>
          <a:ln w="9525">
            <a:noFill/>
            <a:miter lim="800000"/>
            <a:headEnd/>
            <a:tailEnd/>
          </a:ln>
        </p:spPr>
      </p:pic>
      <p:sp>
        <p:nvSpPr>
          <p:cNvPr id="9" name="Прямоугольник 8"/>
          <p:cNvSpPr/>
          <p:nvPr/>
        </p:nvSpPr>
        <p:spPr>
          <a:xfrm>
            <a:off x="0" y="2428868"/>
            <a:ext cx="9144000" cy="1323439"/>
          </a:xfrm>
          <a:prstGeom prst="rect">
            <a:avLst/>
          </a:prstGeom>
        </p:spPr>
        <p:txBody>
          <a:bodyPr wrap="square">
            <a:spAutoFit/>
          </a:bodyPr>
          <a:lstStyle/>
          <a:p>
            <a:pPr algn="ctr"/>
            <a:r>
              <a:rPr lang="ru-RU" sz="2000" b="1" i="1" dirty="0" smtClean="0">
                <a:solidFill>
                  <a:srgbClr val="FFFF00"/>
                </a:solidFill>
              </a:rPr>
              <a:t>Наше творчество является глубоким выражением души, гармоничным отзвуком её радостей и скорбей.</a:t>
            </a:r>
          </a:p>
          <a:p>
            <a:pPr algn="ctr"/>
            <a:r>
              <a:rPr lang="ru-RU" sz="2000" b="1" i="1" dirty="0" smtClean="0">
                <a:solidFill>
                  <a:srgbClr val="FFFF00"/>
                </a:solidFill>
              </a:rPr>
              <a:t>Музыка, подобно дождю, капля за каплей, просачивается в сердца </a:t>
            </a:r>
          </a:p>
          <a:p>
            <a:pPr algn="ctr"/>
            <a:r>
              <a:rPr lang="ru-RU" sz="2000" b="1" i="1" dirty="0" smtClean="0">
                <a:solidFill>
                  <a:srgbClr val="FFFF00"/>
                </a:solidFill>
              </a:rPr>
              <a:t>        слушателей и оживляет их.</a:t>
            </a:r>
            <a:endParaRPr lang="ru-RU" sz="2000" b="1" i="1" dirty="0">
              <a:solidFill>
                <a:srgbClr val="FFFF00"/>
              </a:solidFill>
            </a:endParaRPr>
          </a:p>
        </p:txBody>
      </p:sp>
      <p:pic>
        <p:nvPicPr>
          <p:cNvPr id="10" name="Содержимое 3" descr="F:\люда\Изображение 019.jpg"/>
          <p:cNvPicPr>
            <a:picLocks/>
          </p:cNvPicPr>
          <p:nvPr/>
        </p:nvPicPr>
        <p:blipFill>
          <a:blip r:embed="rId4" cstate="screen"/>
          <a:srcRect/>
          <a:stretch>
            <a:fillRect/>
          </a:stretch>
        </p:blipFill>
        <p:spPr bwMode="auto">
          <a:xfrm>
            <a:off x="1" y="3500438"/>
            <a:ext cx="3857619" cy="2428892"/>
          </a:xfrm>
          <a:prstGeom prst="rect">
            <a:avLst/>
          </a:prstGeom>
          <a:ln>
            <a:noFill/>
          </a:ln>
          <a:effectLst>
            <a:softEdge rad="112500"/>
          </a:effectLst>
          <a:scene3d>
            <a:camera prst="perspectiveHeroicExtremeRightFacing"/>
            <a:lightRig rig="threePt" dir="t"/>
          </a:scene3d>
        </p:spPr>
      </p:pic>
      <p:pic>
        <p:nvPicPr>
          <p:cNvPr id="11" name="Picture 4" descr="P2239963"/>
          <p:cNvPicPr>
            <a:picLocks noChangeAspect="1" noChangeArrowheads="1"/>
          </p:cNvPicPr>
          <p:nvPr/>
        </p:nvPicPr>
        <p:blipFill>
          <a:blip r:embed="rId5"/>
          <a:srcRect/>
          <a:stretch>
            <a:fillRect/>
          </a:stretch>
        </p:blipFill>
        <p:spPr bwMode="auto">
          <a:xfrm>
            <a:off x="5357818" y="3714752"/>
            <a:ext cx="4071966" cy="2357454"/>
          </a:xfrm>
          <a:prstGeom prst="rect">
            <a:avLst/>
          </a:prstGeom>
          <a:ln>
            <a:noFill/>
          </a:ln>
          <a:effectLst>
            <a:softEdge rad="112500"/>
          </a:effectLst>
          <a:scene3d>
            <a:camera prst="perspectiveContrastingLeftFacing"/>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5" name="Rectangle 1"/>
          <p:cNvSpPr>
            <a:spLocks noChangeArrowheads="1"/>
          </p:cNvSpPr>
          <p:nvPr/>
        </p:nvSpPr>
        <p:spPr bwMode="auto">
          <a:xfrm>
            <a:off x="1714481" y="0"/>
            <a:ext cx="607223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solidFill>
                    <a:schemeClr val="tx1"/>
                  </a:solidFill>
                </a:ln>
                <a:solidFill>
                  <a:srgbClr val="00B0F0"/>
                </a:solidFill>
                <a:effectLst/>
                <a:latin typeface="Segoe Print" pitchFamily="2" charset="0"/>
                <a:ea typeface="Times New Roman" pitchFamily="18" charset="0"/>
                <a:cs typeface="Arial" pitchFamily="34" charset="0"/>
              </a:rPr>
              <a:t>Аудитория проекта:</a:t>
            </a:r>
            <a:endParaRPr kumimoji="0" lang="ru-RU" sz="2400" b="0" i="1" u="none" strike="noStrike" cap="none" normalizeH="0" baseline="0" dirty="0" smtClean="0">
              <a:ln>
                <a:solidFill>
                  <a:schemeClr val="tx1"/>
                </a:solidFill>
              </a:ln>
              <a:solidFill>
                <a:srgbClr val="00B0F0"/>
              </a:solidFill>
              <a:effectLst/>
              <a:latin typeface="Segoe Print" pitchFamily="2"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2000" b="1" i="1" dirty="0" smtClean="0">
              <a:solidFill>
                <a:srgbClr val="FFFF00"/>
              </a:solidFill>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Учащиеся МОУ Лесная СОШ.</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Воспитанники социально-реабилитационного Центра для несовершеннолетних.</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Жители дальних и близлежащих деревень Лесного района.</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Ветераны войны и труда.</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Инвалиды Домов престарелых Лесного района(д. </a:t>
            </a:r>
            <a:r>
              <a:rPr kumimoji="0" lang="ru-RU" sz="2000" b="1" i="1"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Свищёво</a:t>
            </a: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с. </a:t>
            </a:r>
            <a:r>
              <a:rPr kumimoji="0" lang="ru-RU" sz="2000" b="1" i="1"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Алексейково</a:t>
            </a: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Жители с.Лесное и Лесного района.</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Воспитанники детского сада.</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Учителя-пенсионеры, находящиеся на заслуженном отдыхе.</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Пенсионеры Клуба «Горница».</a:t>
            </a:r>
            <a:endParaRPr kumimoji="0" lang="ru-RU"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Все желающие, увидевшие объявление в газете, прочитавшие афишу, специально приглашённые заранее люди.</a:t>
            </a:r>
            <a:endParaRPr kumimoji="0" lang="ru-RU" sz="2000" b="0" i="1"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1" name="Rectangle 1"/>
          <p:cNvSpPr>
            <a:spLocks noChangeArrowheads="1"/>
          </p:cNvSpPr>
          <p:nvPr/>
        </p:nvSpPr>
        <p:spPr bwMode="auto">
          <a:xfrm>
            <a:off x="1285852" y="0"/>
            <a:ext cx="6643734"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solidFill>
                    <a:schemeClr val="tx1"/>
                  </a:solidFill>
                </a:ln>
                <a:solidFill>
                  <a:srgbClr val="00B0F0"/>
                </a:solidFill>
                <a:effectLst/>
                <a:latin typeface="Segoe Print" pitchFamily="2" charset="0"/>
                <a:ea typeface="Times New Roman" pitchFamily="18" charset="0"/>
                <a:cs typeface="Arial" pitchFamily="34" charset="0"/>
              </a:rPr>
              <a:t>Степень реализации проекта:</a:t>
            </a:r>
            <a:endParaRPr kumimoji="0" lang="ru-RU" sz="2400" b="0" i="1" u="none" strike="noStrike" cap="none" normalizeH="0" baseline="0" dirty="0" smtClean="0">
              <a:ln>
                <a:solidFill>
                  <a:schemeClr val="tx1"/>
                </a:solidFill>
              </a:ln>
              <a:solidFill>
                <a:srgbClr val="00B0F0"/>
              </a:solidFill>
              <a:effectLst/>
              <a:latin typeface="Segoe Print" pitchFamily="2"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В проекте запланированы выездные концертные программы в предоставляемых помещениях и площадках.                                                                                                   Участники проекта через реализацию своего творческого потенциала воплощают в жизнь приоритетные идеи, такие как воспитание и развитие духовно-нравственных ценностей, гражданско-патриотическое воспитание, формирование безграничной любви к Родине и гордость за её славное героическое прошлое.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Реализация проекта осуществляется посредством планомерных, систематических встреч творческого коллектива и постоянных слушателей в рамках разработанного репертуара.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Мероприятия проходят в различной форме: концерты, музыкально-литературные композиции, музыкально-театральные постановки, творческие встречи-воспоминания, фестивали, конкурсы, посиделки.                                          Тематика творческих выступлений составлена с учётом знаменательных дат и реализуется ежегодно.                                                                                                                  Все концертные программы включены в план воспитательной работы школы, имеется предварительная договорённость о проведении творческих встреч с жителями района, комитетом по делам Молодёжи, культуры и спорта, районным Домом Культуры, ГУ «Центр», детским садом «Солнышко», краеведческим музеем МОУ Лесная СОШ, домами престарелых. </a:t>
            </a:r>
            <a:endParaRPr kumimoji="0" lang="ru-RU" sz="1600" b="0" i="1"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7" name="Rectangle 1"/>
          <p:cNvSpPr>
            <a:spLocks noChangeArrowheads="1"/>
          </p:cNvSpPr>
          <p:nvPr/>
        </p:nvSpPr>
        <p:spPr bwMode="auto">
          <a:xfrm>
            <a:off x="1643042" y="0"/>
            <a:ext cx="64294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solidFill>
                    <a:schemeClr val="tx1"/>
                  </a:solidFill>
                </a:ln>
                <a:solidFill>
                  <a:srgbClr val="00B0F0"/>
                </a:solidFill>
                <a:effectLst/>
                <a:latin typeface="Segoe Print" pitchFamily="2" charset="0"/>
                <a:ea typeface="Times New Roman" pitchFamily="18" charset="0"/>
                <a:cs typeface="Arial" pitchFamily="34" charset="0"/>
              </a:rPr>
              <a:t>Теоретическое освоение и практическая реализация проекта:</a:t>
            </a:r>
            <a:endParaRPr kumimoji="0" lang="ru-RU" sz="2400" b="0" i="1" u="none" strike="noStrike" cap="none" normalizeH="0" baseline="0" dirty="0" smtClean="0">
              <a:ln>
                <a:solidFill>
                  <a:schemeClr val="tx1"/>
                </a:solidFill>
              </a:ln>
              <a:solidFill>
                <a:srgbClr val="00B0F0"/>
              </a:solidFill>
              <a:effectLst/>
              <a:latin typeface="Segoe Print" pitchFamily="2"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Участниками студии являются ребята, желающие проявить свои собственные творческие возможности, реализовать способности в организации и проведении праздников.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На практике ребята приобретают практические навыки по организации и проведению различных форм культурно - </a:t>
            </a:r>
            <a:r>
              <a:rPr kumimoji="0" lang="ru-RU" b="1" i="1"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досуговых</a:t>
            </a:r>
            <a:r>
              <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мероприятий.                           </a:t>
            </a:r>
            <a:r>
              <a:rPr kumimoji="0" lang="ru-RU" b="1" i="1" u="sng" strike="noStrike" cap="none" normalizeH="0" baseline="0" dirty="0" smtClean="0">
                <a:ln>
                  <a:noFill/>
                </a:ln>
                <a:solidFill>
                  <a:srgbClr val="FFFF00"/>
                </a:solidFill>
                <a:effectLst/>
                <a:latin typeface="Arial" pitchFamily="34" charset="0"/>
                <a:ea typeface="Times New Roman" pitchFamily="18" charset="0"/>
                <a:cs typeface="Arial" pitchFamily="34" charset="0"/>
              </a:rPr>
              <a:t>Работа предусматривает:                                                                                                                     </a:t>
            </a:r>
            <a:r>
              <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участие детей на добровольной основе в свободное от учёбы время.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 мероприятия по созданию в коллективе творческой атмосферы.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 проведение репетиций, выступление с концертами, спектаклями, участие в конкурсах, фестивалях, акциях.                                                                                                             Наша школа много лет работает в данном направлении, поэтому у нас есть свой круг постоянных слушателей.                                                                                                               Для того, чтобы стать участником этого проекта, достаточно проявить своё желание, творческие способности.</a:t>
            </a:r>
            <a:endParaRPr kumimoji="0" lang="ru-RU" b="0" i="1"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1214422"/>
            <a:ext cx="9144000" cy="2062103"/>
          </a:xfrm>
          <a:prstGeom prst="rect">
            <a:avLst/>
          </a:prstGeom>
        </p:spPr>
        <p:txBody>
          <a:bodyPr wrap="square">
            <a:spAutoFit/>
          </a:bodyPr>
          <a:lstStyle/>
          <a:p>
            <a:pPr lvl="0" algn="ctr" fontAlgn="base">
              <a:spcBef>
                <a:spcPct val="0"/>
              </a:spcBef>
              <a:spcAft>
                <a:spcPct val="0"/>
              </a:spcAft>
            </a:pPr>
            <a:r>
              <a:rPr lang="ru-RU" sz="1600" b="1" i="1" dirty="0" smtClean="0">
                <a:solidFill>
                  <a:srgbClr val="FFFF00"/>
                </a:solidFill>
                <a:latin typeface="Arial" pitchFamily="34" charset="0"/>
                <a:ea typeface="Calibri" pitchFamily="34" charset="0"/>
                <a:cs typeface="Arial" pitchFamily="34" charset="0"/>
              </a:rPr>
              <a:t>Лето </a:t>
            </a:r>
            <a:r>
              <a:rPr lang="ru-RU" sz="1600" b="1" i="1" dirty="0" smtClean="0">
                <a:solidFill>
                  <a:srgbClr val="FFFF00"/>
                </a:solidFill>
                <a:ea typeface="Calibri" pitchFamily="34" charset="0"/>
                <a:cs typeface="Arial" pitchFamily="34" charset="0"/>
              </a:rPr>
              <a:t>…</a:t>
            </a:r>
            <a:r>
              <a:rPr lang="ru-RU" sz="1600" b="1" i="1" dirty="0" smtClean="0">
                <a:solidFill>
                  <a:srgbClr val="FFFF00"/>
                </a:solidFill>
                <a:latin typeface="Arial" pitchFamily="34" charset="0"/>
                <a:ea typeface="Calibri" pitchFamily="34" charset="0"/>
                <a:cs typeface="Arial" pitchFamily="34" charset="0"/>
              </a:rPr>
              <a:t> Вновь пылит проселочная дорога, лентой убегая за горизонт.</a:t>
            </a:r>
          </a:p>
          <a:p>
            <a:pPr lvl="0" algn="ctr" fontAlgn="base">
              <a:spcBef>
                <a:spcPct val="0"/>
              </a:spcBef>
              <a:spcAft>
                <a:spcPct val="0"/>
              </a:spcAft>
            </a:pPr>
            <a:r>
              <a:rPr lang="ru-RU" sz="1600" b="1" i="1" dirty="0" smtClean="0">
                <a:solidFill>
                  <a:srgbClr val="FFFF00"/>
                </a:solidFill>
                <a:latin typeface="Arial" pitchFamily="34" charset="0"/>
                <a:ea typeface="Calibri" pitchFamily="34" charset="0"/>
                <a:cs typeface="Arial" pitchFamily="34" charset="0"/>
              </a:rPr>
              <a:t> Снова песня позвала в путь добровольцев.</a:t>
            </a:r>
          </a:p>
          <a:p>
            <a:pPr lvl="0" algn="ctr" fontAlgn="base">
              <a:spcBef>
                <a:spcPct val="0"/>
              </a:spcBef>
              <a:spcAft>
                <a:spcPct val="0"/>
              </a:spcAft>
            </a:pPr>
            <a:r>
              <a:rPr lang="ru-RU" sz="1600" b="1" i="1" dirty="0" smtClean="0">
                <a:solidFill>
                  <a:srgbClr val="FFFF00"/>
                </a:solidFill>
                <a:latin typeface="Arial" pitchFamily="34" charset="0"/>
                <a:ea typeface="Calibri" pitchFamily="34" charset="0"/>
                <a:cs typeface="Arial" pitchFamily="34" charset="0"/>
              </a:rPr>
              <a:t> Вот уже пять лет в нашем небольшом районе проходит акция, исполненная великим благородством, - </a:t>
            </a:r>
            <a:r>
              <a:rPr lang="ru-RU" sz="1600" b="1" i="1" dirty="0" smtClean="0">
                <a:solidFill>
                  <a:srgbClr val="FFFF00"/>
                </a:solidFill>
                <a:ea typeface="Calibri" pitchFamily="34" charset="0"/>
                <a:cs typeface="Arial" pitchFamily="34" charset="0"/>
              </a:rPr>
              <a:t>«</a:t>
            </a:r>
            <a:r>
              <a:rPr lang="ru-RU" sz="1600" b="1" i="1" dirty="0" smtClean="0">
                <a:solidFill>
                  <a:srgbClr val="FFFF00"/>
                </a:solidFill>
                <a:latin typeface="Arial" pitchFamily="34" charset="0"/>
                <a:ea typeface="Calibri" pitchFamily="34" charset="0"/>
                <a:cs typeface="Arial" pitchFamily="34" charset="0"/>
              </a:rPr>
              <a:t>Забытая деревня</a:t>
            </a:r>
            <a:r>
              <a:rPr lang="ru-RU" sz="1600" b="1" i="1" dirty="0" smtClean="0">
                <a:solidFill>
                  <a:srgbClr val="FFFF00"/>
                </a:solidFill>
                <a:ea typeface="Calibri" pitchFamily="34" charset="0"/>
                <a:cs typeface="Arial" pitchFamily="34" charset="0"/>
              </a:rPr>
              <a:t>»</a:t>
            </a:r>
            <a:r>
              <a:rPr lang="ru-RU" sz="1600" b="1" i="1" dirty="0" smtClean="0">
                <a:solidFill>
                  <a:srgbClr val="FFFF00"/>
                </a:solidFill>
                <a:latin typeface="Arial" pitchFamily="34" charset="0"/>
                <a:ea typeface="Calibri" pitchFamily="34" charset="0"/>
                <a:cs typeface="Arial" pitchFamily="34" charset="0"/>
              </a:rPr>
              <a:t>. </a:t>
            </a:r>
            <a:br>
              <a:rPr lang="ru-RU" sz="1600" b="1" i="1" dirty="0" smtClean="0">
                <a:solidFill>
                  <a:srgbClr val="FFFF00"/>
                </a:solidFill>
                <a:latin typeface="Arial" pitchFamily="34" charset="0"/>
                <a:ea typeface="Calibri" pitchFamily="34" charset="0"/>
                <a:cs typeface="Arial" pitchFamily="34" charset="0"/>
              </a:rPr>
            </a:br>
            <a:r>
              <a:rPr lang="ru-RU" sz="1600" b="1" i="1" dirty="0" smtClean="0">
                <a:solidFill>
                  <a:srgbClr val="FFFF00"/>
                </a:solidFill>
                <a:latin typeface="Arial" pitchFamily="34" charset="0"/>
                <a:ea typeface="Calibri" pitchFamily="34" charset="0"/>
                <a:cs typeface="Arial" pitchFamily="34" charset="0"/>
              </a:rPr>
              <a:t>Любимые мелодии звучат там, где их очень давно не слышали. В эти дни глубинка оживает и с надеждой смотрит на божий свет, встречая молодежную концертную бригаду в своих деревнях.</a:t>
            </a:r>
          </a:p>
          <a:p>
            <a:pPr lvl="0" algn="ctr" fontAlgn="base">
              <a:spcBef>
                <a:spcPct val="0"/>
              </a:spcBef>
              <a:spcAft>
                <a:spcPct val="0"/>
              </a:spcAft>
            </a:pPr>
            <a:r>
              <a:rPr lang="ru-RU" sz="1600" b="1" i="1" dirty="0" smtClean="0">
                <a:solidFill>
                  <a:srgbClr val="FFFF00"/>
                </a:solidFill>
                <a:latin typeface="Arial" pitchFamily="34" charset="0"/>
                <a:ea typeface="Calibri" pitchFamily="34" charset="0"/>
                <a:cs typeface="Arial" pitchFamily="34" charset="0"/>
              </a:rPr>
              <a:t> </a:t>
            </a:r>
            <a:endParaRPr lang="ru-RU" sz="1600" b="1" i="1" dirty="0" smtClean="0">
              <a:solidFill>
                <a:srgbClr val="FFFF00"/>
              </a:solidFill>
              <a:latin typeface="Arial" pitchFamily="34" charset="0"/>
              <a:cs typeface="Arial" pitchFamily="34" charset="0"/>
            </a:endParaRPr>
          </a:p>
        </p:txBody>
      </p:sp>
      <p:pic>
        <p:nvPicPr>
          <p:cNvPr id="6" name="Рисунок 5" descr="&amp;Ocy;&amp;bcy;&amp;shchcy;&amp;iecy;&amp;scy;&amp;tcy;&amp;vcy;&amp;iecy;&amp;ncy;&amp;ncy;&amp;ocy;&amp;iecy; &amp;ocy;&amp;bcy;&amp;hardcy;&amp;iecy;&amp;dcy;&amp;icy;&amp;ncy;&amp;iecy;&amp;ncy;&amp;icy;&amp;iecy; «&amp;Vcy;&amp;acy;&amp;zhcy;&amp;ncy;&amp;ocy;&amp;iecy; &amp;dcy;&amp;iecy;&amp;lcy;&amp;ocy;» &amp;Lcy;&amp;iecy;&amp;scy;&amp;ncy;&amp;ocy;&amp;gcy;&amp;ocy; &amp;rcy;&amp;acy;&amp;jcy;&amp;ocy;&amp;ncy;&amp;acy; &amp;Tcy;&amp;vcy;&amp;iecy;&amp;rcy;&amp;scy;&amp;kcy;&amp;ocy;&amp;jcy; &amp;ocy;&amp;bcy;&amp;lcy;&amp;acy;&amp;scy;&amp;tcy;&amp;icy;. &amp;Acy;&amp;kcy;&amp;tscy;&amp;icy;&amp;yacy; «&amp;Zcy;&amp;acy;&amp;bcy;&amp;ycy;&amp;tcy;&amp;acy;&amp;yacy; &amp;dcy;&amp;iecy;&amp;rcy;&amp;iecy;&amp;vcy;&amp;ncy;&amp;yacy;»."/>
          <p:cNvPicPr/>
          <p:nvPr/>
        </p:nvPicPr>
        <p:blipFill>
          <a:blip r:embed="rId3"/>
          <a:srcRect/>
          <a:stretch>
            <a:fillRect/>
          </a:stretch>
        </p:blipFill>
        <p:spPr bwMode="auto">
          <a:xfrm>
            <a:off x="2714612" y="3214686"/>
            <a:ext cx="4000528" cy="3214710"/>
          </a:xfrm>
          <a:prstGeom prst="rect">
            <a:avLst/>
          </a:prstGeom>
          <a:ln>
            <a:noFill/>
          </a:ln>
          <a:effectLst>
            <a:softEdge rad="112500"/>
          </a:effectLst>
        </p:spPr>
      </p:pic>
      <p:sp>
        <p:nvSpPr>
          <p:cNvPr id="7" name="Прямоугольник 6"/>
          <p:cNvSpPr/>
          <p:nvPr/>
        </p:nvSpPr>
        <p:spPr>
          <a:xfrm>
            <a:off x="0" y="0"/>
            <a:ext cx="9144000" cy="433965"/>
          </a:xfrm>
          <a:prstGeom prst="rect">
            <a:avLst/>
          </a:prstGeom>
        </p:spPr>
        <p:txBody>
          <a:bodyPr wrap="square">
            <a:spAutoFit/>
          </a:bodyPr>
          <a:lstStyle/>
          <a:p>
            <a:pPr algn="ctr">
              <a:lnSpc>
                <a:spcPct val="90000"/>
              </a:lnSpc>
              <a:defRPr/>
            </a:pPr>
            <a:r>
              <a:rPr lang="ru-RU" sz="2400" b="1" i="1" dirty="0" smtClean="0">
                <a:ln>
                  <a:solidFill>
                    <a:schemeClr val="tx1"/>
                  </a:solidFill>
                </a:ln>
                <a:solidFill>
                  <a:srgbClr val="00B0F0"/>
                </a:solidFill>
                <a:latin typeface="Segoe Print" pitchFamily="2" charset="0"/>
              </a:rPr>
              <a:t>Акция «Забытая Деревня»</a:t>
            </a:r>
          </a:p>
        </p:txBody>
      </p:sp>
      <p:sp>
        <p:nvSpPr>
          <p:cNvPr id="8" name="Прямоугольник 7"/>
          <p:cNvSpPr/>
          <p:nvPr/>
        </p:nvSpPr>
        <p:spPr>
          <a:xfrm>
            <a:off x="0" y="357166"/>
            <a:ext cx="9144000" cy="646331"/>
          </a:xfrm>
          <a:prstGeom prst="rect">
            <a:avLst/>
          </a:prstGeom>
        </p:spPr>
        <p:txBody>
          <a:bodyPr wrap="square">
            <a:spAutoFit/>
          </a:bodyPr>
          <a:lstStyle/>
          <a:p>
            <a:pPr algn="ctr"/>
            <a:r>
              <a:rPr lang="ru-RU" b="1" i="1" dirty="0" smtClean="0">
                <a:solidFill>
                  <a:srgbClr val="FFFF00"/>
                </a:solidFill>
              </a:rPr>
              <a:t>( сотрудничество с методистами Районного Дома Культуры, Комитетом по делам молодёжи, культуры и спорта)</a:t>
            </a:r>
            <a:endParaRPr lang="ru-RU"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P8021590"/>
          <p:cNvPicPr>
            <a:picLocks noChangeAspect="1" noChangeArrowheads="1"/>
          </p:cNvPicPr>
          <p:nvPr/>
        </p:nvPicPr>
        <p:blipFill>
          <a:blip r:embed="rId3" cstate="screen"/>
          <a:srcRect/>
          <a:stretch>
            <a:fillRect/>
          </a:stretch>
        </p:blipFill>
        <p:spPr bwMode="auto">
          <a:xfrm>
            <a:off x="323850" y="2000240"/>
            <a:ext cx="2605076" cy="2214578"/>
          </a:xfrm>
          <a:prstGeom prst="rect">
            <a:avLst/>
          </a:prstGeom>
          <a:ln>
            <a:noFill/>
          </a:ln>
          <a:effectLst>
            <a:softEdge rad="112500"/>
          </a:effectLst>
        </p:spPr>
      </p:pic>
      <p:pic>
        <p:nvPicPr>
          <p:cNvPr id="6" name="Picture 4" descr="IMG_1316"/>
          <p:cNvPicPr>
            <a:picLocks noChangeAspect="1" noChangeArrowheads="1"/>
          </p:cNvPicPr>
          <p:nvPr/>
        </p:nvPicPr>
        <p:blipFill>
          <a:blip r:embed="rId4" cstate="screen"/>
          <a:srcRect/>
          <a:stretch>
            <a:fillRect/>
          </a:stretch>
        </p:blipFill>
        <p:spPr bwMode="auto">
          <a:xfrm>
            <a:off x="323850" y="4500571"/>
            <a:ext cx="2605076" cy="2143140"/>
          </a:xfrm>
          <a:prstGeom prst="rect">
            <a:avLst/>
          </a:prstGeom>
          <a:ln>
            <a:noFill/>
          </a:ln>
          <a:effectLst>
            <a:softEdge rad="112500"/>
          </a:effectLst>
        </p:spPr>
      </p:pic>
      <p:pic>
        <p:nvPicPr>
          <p:cNvPr id="7" name="Picture 4" descr="IMG_1309"/>
          <p:cNvPicPr>
            <a:picLocks noChangeAspect="1" noChangeArrowheads="1"/>
          </p:cNvPicPr>
          <p:nvPr/>
        </p:nvPicPr>
        <p:blipFill>
          <a:blip r:embed="rId5" cstate="screen"/>
          <a:srcRect/>
          <a:stretch>
            <a:fillRect/>
          </a:stretch>
        </p:blipFill>
        <p:spPr bwMode="auto">
          <a:xfrm>
            <a:off x="3357554" y="2786058"/>
            <a:ext cx="2571768" cy="2913067"/>
          </a:xfrm>
          <a:prstGeom prst="rect">
            <a:avLst/>
          </a:prstGeom>
          <a:ln>
            <a:noFill/>
          </a:ln>
          <a:effectLst>
            <a:softEdge rad="112500"/>
          </a:effectLst>
        </p:spPr>
      </p:pic>
      <p:pic>
        <p:nvPicPr>
          <p:cNvPr id="8" name="Picture 4" descr="IMG_1291"/>
          <p:cNvPicPr>
            <a:picLocks noChangeAspect="1" noChangeArrowheads="1"/>
          </p:cNvPicPr>
          <p:nvPr/>
        </p:nvPicPr>
        <p:blipFill>
          <a:blip r:embed="rId6" cstate="screen"/>
          <a:srcRect/>
          <a:stretch>
            <a:fillRect/>
          </a:stretch>
        </p:blipFill>
        <p:spPr bwMode="auto">
          <a:xfrm>
            <a:off x="6215074" y="2000240"/>
            <a:ext cx="2714643" cy="2214578"/>
          </a:xfrm>
          <a:prstGeom prst="rect">
            <a:avLst/>
          </a:prstGeom>
          <a:ln>
            <a:noFill/>
          </a:ln>
          <a:effectLst>
            <a:softEdge rad="112500"/>
          </a:effectLst>
        </p:spPr>
      </p:pic>
      <p:pic>
        <p:nvPicPr>
          <p:cNvPr id="9" name="Picture 4" descr="DSC09179"/>
          <p:cNvPicPr>
            <a:picLocks noChangeAspect="1" noChangeArrowheads="1"/>
          </p:cNvPicPr>
          <p:nvPr/>
        </p:nvPicPr>
        <p:blipFill>
          <a:blip r:embed="rId7" cstate="screen"/>
          <a:srcRect/>
          <a:stretch>
            <a:fillRect/>
          </a:stretch>
        </p:blipFill>
        <p:spPr bwMode="auto">
          <a:xfrm>
            <a:off x="6500826" y="4500571"/>
            <a:ext cx="2143140" cy="2212968"/>
          </a:xfrm>
          <a:prstGeom prst="rect">
            <a:avLst/>
          </a:prstGeom>
          <a:ln>
            <a:noFill/>
          </a:ln>
          <a:effectLst>
            <a:softEdge rad="112500"/>
          </a:effectLst>
        </p:spPr>
      </p:pic>
      <p:sp>
        <p:nvSpPr>
          <p:cNvPr id="10" name="Прямоугольник 9"/>
          <p:cNvSpPr/>
          <p:nvPr/>
        </p:nvSpPr>
        <p:spPr>
          <a:xfrm>
            <a:off x="1" y="0"/>
            <a:ext cx="9144000" cy="490904"/>
          </a:xfrm>
          <a:prstGeom prst="rect">
            <a:avLst/>
          </a:prstGeom>
        </p:spPr>
        <p:txBody>
          <a:bodyPr wrap="square">
            <a:spAutoFit/>
          </a:bodyPr>
          <a:lstStyle/>
          <a:p>
            <a:pPr algn="ctr">
              <a:lnSpc>
                <a:spcPct val="90000"/>
              </a:lnSpc>
              <a:defRPr/>
            </a:pPr>
            <a:r>
              <a:rPr lang="ru-RU" sz="2800" b="1" i="1" dirty="0" smtClean="0">
                <a:solidFill>
                  <a:srgbClr val="00B0F0"/>
                </a:solidFill>
                <a:latin typeface="Segoe Print" pitchFamily="2" charset="0"/>
              </a:rPr>
              <a:t>Акция «Забытая Деревня»</a:t>
            </a:r>
          </a:p>
        </p:txBody>
      </p:sp>
      <p:sp>
        <p:nvSpPr>
          <p:cNvPr id="12" name="Прямоугольник 11"/>
          <p:cNvSpPr/>
          <p:nvPr/>
        </p:nvSpPr>
        <p:spPr>
          <a:xfrm>
            <a:off x="0" y="500042"/>
            <a:ext cx="9144000" cy="1477328"/>
          </a:xfrm>
          <a:prstGeom prst="rect">
            <a:avLst/>
          </a:prstGeom>
        </p:spPr>
        <p:txBody>
          <a:bodyPr wrap="square">
            <a:spAutoFit/>
          </a:bodyPr>
          <a:lstStyle/>
          <a:p>
            <a:pPr algn="ctr"/>
            <a:r>
              <a:rPr lang="ru-RU" b="1" i="1" dirty="0" smtClean="0">
                <a:solidFill>
                  <a:srgbClr val="FFFF00"/>
                </a:solidFill>
                <a:latin typeface="Arial" pitchFamily="34" charset="0"/>
                <a:ea typeface="Calibri" pitchFamily="34" charset="0"/>
                <a:cs typeface="Arial" pitchFamily="34" charset="0"/>
              </a:rPr>
              <a:t>Песня летит по маленькому району, принося счастье и радость в самые заповедные и забытые его уголки.  При поддержки районного дома культуры ребята посетили с концертами более 30 деревень.</a:t>
            </a:r>
          </a:p>
          <a:p>
            <a:pPr algn="ctr"/>
            <a:r>
              <a:rPr lang="ru-RU" b="1" i="1" dirty="0" smtClean="0">
                <a:solidFill>
                  <a:srgbClr val="FFFF00"/>
                </a:solidFill>
                <a:latin typeface="Arial" pitchFamily="34" charset="0"/>
                <a:ea typeface="Calibri" pitchFamily="34" charset="0"/>
                <a:cs typeface="Arial" pitchFamily="34" charset="0"/>
              </a:rPr>
              <a:t> Так приятно слушать искренние слова благодарности от растроганных стариков в адрес самодеятельных артистов.</a:t>
            </a:r>
            <a:endParaRPr lang="ru-RU" dirty="0"/>
          </a:p>
        </p:txBody>
      </p:sp>
      <p:pic>
        <p:nvPicPr>
          <p:cNvPr id="13" name="Picture 4" descr="P8021590"/>
          <p:cNvPicPr>
            <a:picLocks noChangeAspect="1" noChangeArrowheads="1"/>
          </p:cNvPicPr>
          <p:nvPr/>
        </p:nvPicPr>
        <p:blipFill>
          <a:blip r:embed="rId3" cstate="screen"/>
          <a:srcRect/>
          <a:stretch>
            <a:fillRect/>
          </a:stretch>
        </p:blipFill>
        <p:spPr bwMode="auto">
          <a:xfrm>
            <a:off x="252412" y="2000240"/>
            <a:ext cx="2605076" cy="2214578"/>
          </a:xfrm>
          <a:prstGeom prst="rect">
            <a:avLst/>
          </a:prstGeom>
          <a:ln>
            <a:noFill/>
          </a:ln>
          <a:effectLst>
            <a:softEdge rad="112500"/>
          </a:effectLst>
        </p:spPr>
      </p:pic>
      <p:pic>
        <p:nvPicPr>
          <p:cNvPr id="14" name="Picture 4" descr="IMG_1316"/>
          <p:cNvPicPr>
            <a:picLocks noChangeAspect="1" noChangeArrowheads="1"/>
          </p:cNvPicPr>
          <p:nvPr/>
        </p:nvPicPr>
        <p:blipFill>
          <a:blip r:embed="rId4" cstate="screen"/>
          <a:srcRect/>
          <a:stretch>
            <a:fillRect/>
          </a:stretch>
        </p:blipFill>
        <p:spPr bwMode="auto">
          <a:xfrm>
            <a:off x="252412" y="4500571"/>
            <a:ext cx="2605076" cy="2143140"/>
          </a:xfrm>
          <a:prstGeom prst="rect">
            <a:avLst/>
          </a:prstGeom>
          <a:ln>
            <a:noFill/>
          </a:ln>
          <a:effectLst>
            <a:softEdge rad="112500"/>
          </a:effectLst>
        </p:spPr>
      </p:pic>
      <p:pic>
        <p:nvPicPr>
          <p:cNvPr id="15" name="Picture 4" descr="IMG_1309"/>
          <p:cNvPicPr>
            <a:picLocks noChangeAspect="1" noChangeArrowheads="1"/>
          </p:cNvPicPr>
          <p:nvPr/>
        </p:nvPicPr>
        <p:blipFill>
          <a:blip r:embed="rId5" cstate="screen"/>
          <a:srcRect/>
          <a:stretch>
            <a:fillRect/>
          </a:stretch>
        </p:blipFill>
        <p:spPr bwMode="auto">
          <a:xfrm>
            <a:off x="3286116" y="2786058"/>
            <a:ext cx="2571768" cy="2913067"/>
          </a:xfrm>
          <a:prstGeom prst="rect">
            <a:avLst/>
          </a:prstGeom>
          <a:ln>
            <a:noFill/>
          </a:ln>
          <a:effectLst>
            <a:softEdge rad="112500"/>
          </a:effectLst>
        </p:spPr>
      </p:pic>
      <p:pic>
        <p:nvPicPr>
          <p:cNvPr id="16" name="Picture 4" descr="IMG_1291"/>
          <p:cNvPicPr>
            <a:picLocks noChangeAspect="1" noChangeArrowheads="1"/>
          </p:cNvPicPr>
          <p:nvPr/>
        </p:nvPicPr>
        <p:blipFill>
          <a:blip r:embed="rId6" cstate="screen"/>
          <a:srcRect/>
          <a:stretch>
            <a:fillRect/>
          </a:stretch>
        </p:blipFill>
        <p:spPr bwMode="auto">
          <a:xfrm>
            <a:off x="6143636" y="2000240"/>
            <a:ext cx="2714643" cy="2214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7" name="Rectangle 1"/>
          <p:cNvSpPr>
            <a:spLocks noChangeArrowheads="1"/>
          </p:cNvSpPr>
          <p:nvPr/>
        </p:nvSpPr>
        <p:spPr bwMode="auto">
          <a:xfrm>
            <a:off x="1357290" y="0"/>
            <a:ext cx="77867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FFFF00"/>
              </a:solidFill>
              <a:effectLst/>
              <a:latin typeface="Arial" pitchFamily="34" charset="0"/>
              <a:cs typeface="Arial" pitchFamily="34" charset="0"/>
            </a:endParaRPr>
          </a:p>
        </p:txBody>
      </p:sp>
      <p:sp>
        <p:nvSpPr>
          <p:cNvPr id="6" name="Прямоугольник 5"/>
          <p:cNvSpPr/>
          <p:nvPr/>
        </p:nvSpPr>
        <p:spPr>
          <a:xfrm>
            <a:off x="0" y="0"/>
            <a:ext cx="9144000" cy="830997"/>
          </a:xfrm>
          <a:prstGeom prst="rect">
            <a:avLst/>
          </a:prstGeom>
          <a:scene3d>
            <a:camera prst="perspectiveFront"/>
            <a:lightRig rig="threePt" dir="t"/>
          </a:scene3d>
        </p:spPr>
        <p:txBody>
          <a:bodyPr wrap="square">
            <a:spAutoFit/>
          </a:bodyPr>
          <a:lstStyle/>
          <a:p>
            <a:pPr algn="ctr"/>
            <a:r>
              <a:rPr lang="ru-RU" sz="2400" b="1" i="1" kern="10" dirty="0" smtClean="0">
                <a:ln w="9525">
                  <a:solidFill>
                    <a:srgbClr val="000000"/>
                  </a:solidFill>
                  <a:round/>
                  <a:headEnd/>
                  <a:tailEnd/>
                </a:ln>
                <a:solidFill>
                  <a:srgbClr val="00B0F0"/>
                </a:solidFill>
                <a:latin typeface="Segoe Print" pitchFamily="2" charset="0"/>
                <a:cs typeface="Arial"/>
              </a:rPr>
              <a:t>Районный фестиваль военно-патриотической песни </a:t>
            </a:r>
          </a:p>
          <a:p>
            <a:pPr algn="ctr"/>
            <a:r>
              <a:rPr lang="ru-RU" sz="2400" b="1" i="1" kern="10" dirty="0" smtClean="0">
                <a:ln w="9525">
                  <a:solidFill>
                    <a:srgbClr val="000000"/>
                  </a:solidFill>
                  <a:round/>
                  <a:headEnd/>
                  <a:tailEnd/>
                </a:ln>
                <a:solidFill>
                  <a:srgbClr val="00B0F0"/>
                </a:solidFill>
                <a:latin typeface="Segoe Print" pitchFamily="2" charset="0"/>
                <a:cs typeface="Arial"/>
              </a:rPr>
              <a:t>"Споёмте, друзья!"</a:t>
            </a:r>
            <a:endParaRPr lang="ru-RU" sz="2400" b="1" i="1" kern="10" dirty="0">
              <a:ln w="9525">
                <a:solidFill>
                  <a:srgbClr val="000000"/>
                </a:solidFill>
                <a:round/>
                <a:headEnd/>
                <a:tailEnd/>
              </a:ln>
              <a:solidFill>
                <a:srgbClr val="00B0F0"/>
              </a:solidFill>
              <a:latin typeface="Segoe Print" pitchFamily="2" charset="0"/>
              <a:cs typeface="Arial"/>
            </a:endParaRPr>
          </a:p>
        </p:txBody>
      </p:sp>
      <p:sp>
        <p:nvSpPr>
          <p:cNvPr id="7" name="Прямоугольник 6"/>
          <p:cNvSpPr/>
          <p:nvPr/>
        </p:nvSpPr>
        <p:spPr>
          <a:xfrm>
            <a:off x="0" y="785794"/>
            <a:ext cx="9144000" cy="2800767"/>
          </a:xfrm>
          <a:prstGeom prst="rect">
            <a:avLst/>
          </a:prstGeom>
        </p:spPr>
        <p:txBody>
          <a:bodyPr wrap="square">
            <a:spAutoFit/>
          </a:bodyPr>
          <a:lstStyle/>
          <a:p>
            <a:pPr lvl="0" algn="ctr" fontAlgn="base">
              <a:spcBef>
                <a:spcPct val="0"/>
              </a:spcBef>
              <a:spcAft>
                <a:spcPct val="0"/>
              </a:spcAft>
            </a:pPr>
            <a:r>
              <a:rPr lang="ru-RU" sz="1600" b="1" i="1" dirty="0" smtClean="0">
                <a:solidFill>
                  <a:srgbClr val="FFFF00"/>
                </a:solidFill>
                <a:latin typeface="Calibri" pitchFamily="34" charset="0"/>
                <a:ea typeface="Calibri" pitchFamily="34" charset="0"/>
                <a:cs typeface="Times New Roman" pitchFamily="18" charset="0"/>
              </a:rPr>
              <a:t>Фестиваль вносит огромный вклад в развитие отечественной культуры и воспитания молодого поколения. </a:t>
            </a:r>
          </a:p>
          <a:p>
            <a:pPr lvl="0" algn="ctr" fontAlgn="base">
              <a:spcBef>
                <a:spcPct val="0"/>
              </a:spcBef>
              <a:spcAft>
                <a:spcPct val="0"/>
              </a:spcAft>
            </a:pPr>
            <a:r>
              <a:rPr lang="ru-RU" sz="1600" b="1" i="1" dirty="0" smtClean="0">
                <a:solidFill>
                  <a:srgbClr val="FFFF00"/>
                </a:solidFill>
                <a:latin typeface="Calibri" pitchFamily="34" charset="0"/>
                <a:ea typeface="Calibri" pitchFamily="34" charset="0"/>
                <a:cs typeface="Times New Roman" pitchFamily="18" charset="0"/>
              </a:rPr>
              <a:t>Средствами искусства  пробуждаются патриотические чувства людей, возвышаются исконные ценности нашего народа. </a:t>
            </a:r>
          </a:p>
          <a:p>
            <a:pPr lvl="0" algn="ctr" fontAlgn="base">
              <a:spcBef>
                <a:spcPct val="0"/>
              </a:spcBef>
              <a:spcAft>
                <a:spcPct val="0"/>
              </a:spcAft>
            </a:pPr>
            <a:r>
              <a:rPr lang="ru-RU" sz="1600" b="1" i="1" dirty="0" smtClean="0">
                <a:solidFill>
                  <a:srgbClr val="FFFF00"/>
                </a:solidFill>
                <a:latin typeface="Calibri" pitchFamily="34" charset="0"/>
                <a:ea typeface="Calibri" pitchFamily="34" charset="0"/>
                <a:cs typeface="Times New Roman" pitchFamily="18" charset="0"/>
              </a:rPr>
              <a:t>  Он  обогащает традицию, создаёт новые возможности для каждого участника. </a:t>
            </a:r>
          </a:p>
          <a:p>
            <a:pPr lvl="0" algn="ctr" fontAlgn="base">
              <a:spcBef>
                <a:spcPct val="0"/>
              </a:spcBef>
              <a:spcAft>
                <a:spcPct val="0"/>
              </a:spcAft>
            </a:pPr>
            <a:r>
              <a:rPr lang="ru-RU" sz="1600" b="1" i="1" dirty="0" smtClean="0">
                <a:solidFill>
                  <a:srgbClr val="FFFF00"/>
                </a:solidFill>
                <a:latin typeface="Calibri" pitchFamily="34" charset="0"/>
                <a:ea typeface="Calibri" pitchFamily="34" charset="0"/>
                <a:cs typeface="Times New Roman" pitchFamily="18" charset="0"/>
              </a:rPr>
              <a:t>Фестиваль открывает новые имена, истинные таланты. Это имеет большое значение для исполнителей и для искусства в целом. </a:t>
            </a:r>
          </a:p>
          <a:p>
            <a:pPr lvl="0" algn="ctr" fontAlgn="base">
              <a:spcBef>
                <a:spcPct val="0"/>
              </a:spcBef>
              <a:spcAft>
                <a:spcPct val="0"/>
              </a:spcAft>
            </a:pPr>
            <a:r>
              <a:rPr lang="ru-RU" sz="1600" b="1" i="1" dirty="0" smtClean="0">
                <a:solidFill>
                  <a:srgbClr val="FFFF00"/>
                </a:solidFill>
                <a:latin typeface="Calibri" pitchFamily="34" charset="0"/>
                <a:ea typeface="Calibri" pitchFamily="34" charset="0"/>
                <a:cs typeface="Times New Roman" pitchFamily="18" charset="0"/>
              </a:rPr>
              <a:t>Фестиваль военно-патриотической песни «Споёмте, друзья!» сделал культурную жизнь Лесного района интереснее и  богаче.</a:t>
            </a:r>
          </a:p>
          <a:p>
            <a:pPr lvl="0" algn="ctr" fontAlgn="base">
              <a:spcBef>
                <a:spcPct val="0"/>
              </a:spcBef>
              <a:spcAft>
                <a:spcPct val="0"/>
              </a:spcAft>
            </a:pPr>
            <a:r>
              <a:rPr lang="ru-RU" sz="1600" b="1" i="1" dirty="0" smtClean="0">
                <a:solidFill>
                  <a:srgbClr val="FFFF00"/>
                </a:solidFill>
                <a:latin typeface="Calibri" pitchFamily="34" charset="0"/>
                <a:ea typeface="Calibri" pitchFamily="34" charset="0"/>
                <a:cs typeface="Times New Roman" pitchFamily="18" charset="0"/>
              </a:rPr>
              <a:t>Он позволил людям из разных  деревень и сёл встретиться и обменяться опытом,  подчеркнул всю важность исторических,  национальных и культурных традиций</a:t>
            </a:r>
            <a:endParaRPr lang="ru-RU" sz="1600" b="1" dirty="0" smtClean="0">
              <a:solidFill>
                <a:srgbClr val="FFFF00"/>
              </a:solidFill>
              <a:latin typeface="Arial" pitchFamily="34" charset="0"/>
              <a:cs typeface="Arial" pitchFamily="34" charset="0"/>
            </a:endParaRPr>
          </a:p>
        </p:txBody>
      </p:sp>
      <p:pic>
        <p:nvPicPr>
          <p:cNvPr id="9" name="Picture 4" descr="P2234174"/>
          <p:cNvPicPr>
            <a:picLocks noChangeAspect="1" noChangeArrowheads="1"/>
          </p:cNvPicPr>
          <p:nvPr/>
        </p:nvPicPr>
        <p:blipFill>
          <a:blip r:embed="rId3" cstate="screen"/>
          <a:srcRect/>
          <a:stretch>
            <a:fillRect/>
          </a:stretch>
        </p:blipFill>
        <p:spPr bwMode="auto">
          <a:xfrm>
            <a:off x="179388" y="3643314"/>
            <a:ext cx="2820976" cy="2284411"/>
          </a:xfrm>
          <a:prstGeom prst="rect">
            <a:avLst/>
          </a:prstGeom>
          <a:ln>
            <a:noFill/>
          </a:ln>
          <a:effectLst>
            <a:softEdge rad="112500"/>
          </a:effectLst>
        </p:spPr>
      </p:pic>
      <p:pic>
        <p:nvPicPr>
          <p:cNvPr id="10" name="Picture 4" descr="P2218164"/>
          <p:cNvPicPr>
            <a:picLocks noChangeAspect="1" noChangeArrowheads="1"/>
          </p:cNvPicPr>
          <p:nvPr/>
        </p:nvPicPr>
        <p:blipFill>
          <a:blip r:embed="rId4" cstate="screen"/>
          <a:srcRect/>
          <a:stretch>
            <a:fillRect/>
          </a:stretch>
        </p:blipFill>
        <p:spPr bwMode="auto">
          <a:xfrm>
            <a:off x="3214678" y="3929065"/>
            <a:ext cx="2786082" cy="2286017"/>
          </a:xfrm>
          <a:prstGeom prst="rect">
            <a:avLst/>
          </a:prstGeom>
          <a:ln>
            <a:noFill/>
          </a:ln>
          <a:effectLst>
            <a:softEdge rad="112500"/>
          </a:effectLst>
        </p:spPr>
      </p:pic>
      <p:pic>
        <p:nvPicPr>
          <p:cNvPr id="13" name="Picture 4" descr="P2239963"/>
          <p:cNvPicPr>
            <a:picLocks noChangeAspect="1" noChangeArrowheads="1"/>
          </p:cNvPicPr>
          <p:nvPr/>
        </p:nvPicPr>
        <p:blipFill>
          <a:blip r:embed="rId5" cstate="screen"/>
          <a:srcRect/>
          <a:stretch>
            <a:fillRect/>
          </a:stretch>
        </p:blipFill>
        <p:spPr bwMode="auto">
          <a:xfrm>
            <a:off x="6286512" y="3714752"/>
            <a:ext cx="2605076" cy="21431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P2239968"/>
          <p:cNvPicPr>
            <a:picLocks noChangeAspect="1" noChangeArrowheads="1"/>
          </p:cNvPicPr>
          <p:nvPr/>
        </p:nvPicPr>
        <p:blipFill>
          <a:blip r:embed="rId3" cstate="screen"/>
          <a:srcRect/>
          <a:stretch>
            <a:fillRect/>
          </a:stretch>
        </p:blipFill>
        <p:spPr bwMode="auto">
          <a:xfrm>
            <a:off x="214282" y="3786190"/>
            <a:ext cx="3000396" cy="2363791"/>
          </a:xfrm>
          <a:prstGeom prst="rect">
            <a:avLst/>
          </a:prstGeom>
          <a:ln>
            <a:noFill/>
          </a:ln>
          <a:effectLst>
            <a:softEdge rad="112500"/>
          </a:effectLst>
        </p:spPr>
      </p:pic>
      <p:pic>
        <p:nvPicPr>
          <p:cNvPr id="6" name="Picture 4" descr="P2218159"/>
          <p:cNvPicPr>
            <a:picLocks noChangeAspect="1" noChangeArrowheads="1"/>
          </p:cNvPicPr>
          <p:nvPr/>
        </p:nvPicPr>
        <p:blipFill>
          <a:blip r:embed="rId4" cstate="screen"/>
          <a:srcRect/>
          <a:stretch>
            <a:fillRect/>
          </a:stretch>
        </p:blipFill>
        <p:spPr bwMode="auto">
          <a:xfrm>
            <a:off x="3428992" y="4214818"/>
            <a:ext cx="2714644" cy="2143140"/>
          </a:xfrm>
          <a:prstGeom prst="rect">
            <a:avLst/>
          </a:prstGeom>
          <a:ln>
            <a:noFill/>
          </a:ln>
          <a:effectLst>
            <a:softEdge rad="112500"/>
          </a:effectLst>
        </p:spPr>
      </p:pic>
      <p:pic>
        <p:nvPicPr>
          <p:cNvPr id="7" name="Picture 4" descr="P2218145"/>
          <p:cNvPicPr>
            <a:picLocks noChangeAspect="1" noChangeArrowheads="1"/>
          </p:cNvPicPr>
          <p:nvPr/>
        </p:nvPicPr>
        <p:blipFill>
          <a:blip r:embed="rId5" cstate="screen"/>
          <a:srcRect/>
          <a:stretch>
            <a:fillRect/>
          </a:stretch>
        </p:blipFill>
        <p:spPr bwMode="auto">
          <a:xfrm>
            <a:off x="6357918" y="3786190"/>
            <a:ext cx="2786082" cy="2281241"/>
          </a:xfrm>
          <a:prstGeom prst="rect">
            <a:avLst/>
          </a:prstGeom>
          <a:ln>
            <a:noFill/>
          </a:ln>
          <a:effectLst>
            <a:softEdge rad="112500"/>
          </a:effectLst>
        </p:spPr>
      </p:pic>
      <p:sp>
        <p:nvSpPr>
          <p:cNvPr id="8" name="Прямоугольник 7"/>
          <p:cNvSpPr/>
          <p:nvPr/>
        </p:nvSpPr>
        <p:spPr>
          <a:xfrm>
            <a:off x="0" y="642918"/>
            <a:ext cx="9144000" cy="3416320"/>
          </a:xfrm>
          <a:prstGeom prst="rect">
            <a:avLst/>
          </a:prstGeom>
        </p:spPr>
        <p:txBody>
          <a:bodyPr wrap="square">
            <a:spAutoFit/>
          </a:bodyPr>
          <a:lstStyle/>
          <a:p>
            <a:pPr algn="ctr"/>
            <a:r>
              <a:rPr lang="ru-RU" b="1" i="1" dirty="0" smtClean="0">
                <a:solidFill>
                  <a:srgbClr val="FFFF00"/>
                </a:solidFill>
                <a:latin typeface="Calibri" pitchFamily="34" charset="0"/>
                <a:ea typeface="Calibri" pitchFamily="34" charset="0"/>
                <a:cs typeface="Times New Roman" pitchFamily="18" charset="0"/>
              </a:rPr>
              <a:t> Участникам близка патриотическая тематика. Значит, патриотизм, любовь к общей Родине – это то, что объединяет, а не разводит по «национальным квартирам».</a:t>
            </a:r>
          </a:p>
          <a:p>
            <a:pPr algn="ctr"/>
            <a:r>
              <a:rPr lang="ru-RU" b="1" i="1" dirty="0" smtClean="0">
                <a:solidFill>
                  <a:srgbClr val="FFFF00"/>
                </a:solidFill>
                <a:latin typeface="Calibri" pitchFamily="34" charset="0"/>
                <a:ea typeface="Calibri" pitchFamily="34" charset="0"/>
                <a:cs typeface="Times New Roman" pitchFamily="18" charset="0"/>
              </a:rPr>
              <a:t> Работа Фестиваля дала возможность повысить общественное внимание к ценностям патриотизма и духовности. Солдат войну не выбирает, он выполняет свой долг, и необходимо помнить всех героев, ныне живущих и отдавших свою жизнь за Родину.</a:t>
            </a:r>
          </a:p>
          <a:p>
            <a:pPr algn="ctr"/>
            <a:r>
              <a:rPr lang="ru-RU" b="1" i="1" dirty="0" smtClean="0">
                <a:solidFill>
                  <a:srgbClr val="FFFF00"/>
                </a:solidFill>
                <a:latin typeface="Calibri" pitchFamily="34" charset="0"/>
                <a:ea typeface="Calibri" pitchFamily="34" charset="0"/>
                <a:cs typeface="Times New Roman" pitchFamily="18" charset="0"/>
              </a:rPr>
              <a:t> Память нужна нам во имя мира и счастья, во имя достойного будущего нашей великой страны, и в этом значение Фестиваля огромно.</a:t>
            </a:r>
          </a:p>
          <a:p>
            <a:pPr algn="ctr"/>
            <a:r>
              <a:rPr lang="ru-RU" b="1" i="1" dirty="0" smtClean="0">
                <a:solidFill>
                  <a:srgbClr val="FFFF00"/>
                </a:solidFill>
                <a:latin typeface="Calibri" pitchFamily="34" charset="0"/>
                <a:ea typeface="Calibri" pitchFamily="34" charset="0"/>
                <a:cs typeface="Times New Roman" pitchFamily="18" charset="0"/>
              </a:rPr>
              <a:t> За годы своего существования Фестиваль военно-патриотической песни «Споёмте, друзья!» нашёл своё неповторимое лицо и стал неотъемлемой частью искусства нашей малой Родины»</a:t>
            </a:r>
            <a:r>
              <a:rPr lang="ru-RU" b="1" dirty="0" smtClean="0">
                <a:solidFill>
                  <a:srgbClr val="FFFF00"/>
                </a:solidFill>
                <a:latin typeface="Calibri" pitchFamily="34" charset="0"/>
                <a:ea typeface="Calibri" pitchFamily="34" charset="0"/>
                <a:cs typeface="Times New Roman" pitchFamily="18" charset="0"/>
              </a:rPr>
              <a:t>.</a:t>
            </a:r>
            <a:endParaRPr lang="ru-RU" b="1" dirty="0"/>
          </a:p>
        </p:txBody>
      </p:sp>
      <p:sp>
        <p:nvSpPr>
          <p:cNvPr id="9" name="Прямоугольник 8"/>
          <p:cNvSpPr/>
          <p:nvPr/>
        </p:nvSpPr>
        <p:spPr>
          <a:xfrm>
            <a:off x="0" y="0"/>
            <a:ext cx="9144000" cy="646331"/>
          </a:xfrm>
          <a:prstGeom prst="rect">
            <a:avLst/>
          </a:prstGeom>
        </p:spPr>
        <p:txBody>
          <a:bodyPr wrap="square">
            <a:spAutoFit/>
          </a:bodyPr>
          <a:lstStyle/>
          <a:p>
            <a:pPr algn="ctr"/>
            <a:r>
              <a:rPr lang="ru-RU" b="1" i="1" kern="10" dirty="0" smtClean="0">
                <a:ln w="9525">
                  <a:solidFill>
                    <a:srgbClr val="000000"/>
                  </a:solidFill>
                  <a:round/>
                  <a:headEnd/>
                  <a:tailEnd/>
                </a:ln>
                <a:solidFill>
                  <a:srgbClr val="00B0F0"/>
                </a:solidFill>
                <a:latin typeface="Segoe Print" pitchFamily="2" charset="0"/>
                <a:cs typeface="Arial"/>
              </a:rPr>
              <a:t>Районный фестиваль военно-патриотической песни </a:t>
            </a:r>
          </a:p>
          <a:p>
            <a:pPr algn="ctr"/>
            <a:r>
              <a:rPr lang="ru-RU" b="1" i="1" kern="10" dirty="0" smtClean="0">
                <a:ln w="9525">
                  <a:solidFill>
                    <a:srgbClr val="000000"/>
                  </a:solidFill>
                  <a:round/>
                  <a:headEnd/>
                  <a:tailEnd/>
                </a:ln>
                <a:solidFill>
                  <a:srgbClr val="00B0F0"/>
                </a:solidFill>
                <a:latin typeface="Segoe Print" pitchFamily="2" charset="0"/>
                <a:cs typeface="Arial"/>
              </a:rPr>
              <a:t>"Споёмте, друзья!"</a:t>
            </a:r>
            <a:endParaRPr lang="ru-RU" b="1" i="1" kern="10" dirty="0">
              <a:ln w="9525">
                <a:solidFill>
                  <a:srgbClr val="000000"/>
                </a:solidFill>
                <a:round/>
                <a:headEnd/>
                <a:tailEnd/>
              </a:ln>
              <a:solidFill>
                <a:srgbClr val="00B0F0"/>
              </a:solidFill>
              <a:latin typeface="Segoe Print" pitchFamily="2" charset="0"/>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49" name="Rectangle 1"/>
          <p:cNvSpPr>
            <a:spLocks noChangeArrowheads="1"/>
          </p:cNvSpPr>
          <p:nvPr/>
        </p:nvSpPr>
        <p:spPr bwMode="auto">
          <a:xfrm>
            <a:off x="0" y="64291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В жизни каждого из нас есть праздники и памятные даты, которые имеют особое значение. А есть такие случаи, когда стирается грань, когда личное становится общим, общее воспринимается как очень близкое, очень личное.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9 Мая, День Победы — это тот самый пример такого праздника.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Это наш общий праздник, праздник каждого из нас, праздник всех российских семей. Естественно, у каждого из нас есть и собственное отношение к этому празднику.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И, как правило, это связано с нашими близкими родственниками, дедами, прадедами, которые воевали, прошли через горнило войны.</a:t>
            </a:r>
            <a:endParaRPr kumimoji="0" lang="ru-RU" sz="2000" b="1" i="1" u="none" strike="noStrike" cap="none" normalizeH="0" baseline="0" dirty="0" smtClean="0">
              <a:ln>
                <a:noFill/>
              </a:ln>
              <a:solidFill>
                <a:srgbClr val="FFFF00"/>
              </a:solidFill>
              <a:effectLst/>
              <a:latin typeface="Arial" pitchFamily="34" charset="0"/>
              <a:cs typeface="Arial" pitchFamily="34" charset="0"/>
            </a:endParaRPr>
          </a:p>
        </p:txBody>
      </p:sp>
      <p:sp>
        <p:nvSpPr>
          <p:cNvPr id="6" name="Прямоугольник 5"/>
          <p:cNvSpPr/>
          <p:nvPr/>
        </p:nvSpPr>
        <p:spPr>
          <a:xfrm>
            <a:off x="0" y="0"/>
            <a:ext cx="9144000" cy="830997"/>
          </a:xfrm>
          <a:prstGeom prst="rect">
            <a:avLst/>
          </a:prstGeom>
        </p:spPr>
        <p:txBody>
          <a:bodyPr wrap="square">
            <a:spAutoFit/>
          </a:bodyPr>
          <a:lstStyle/>
          <a:p>
            <a:pPr algn="ctr"/>
            <a:r>
              <a:rPr lang="ru-RU" sz="2400" b="1" i="1" kern="10" dirty="0" smtClean="0">
                <a:ln w="9525">
                  <a:solidFill>
                    <a:srgbClr val="FFFF00"/>
                  </a:solidFill>
                  <a:round/>
                  <a:headEnd/>
                  <a:tailEnd/>
                </a:ln>
                <a:solidFill>
                  <a:srgbClr val="00B0F0"/>
                </a:solidFill>
                <a:latin typeface="Segoe Print" pitchFamily="2" charset="0"/>
              </a:rPr>
              <a:t>Концертные   выступления   к   празднику</a:t>
            </a:r>
          </a:p>
          <a:p>
            <a:pPr algn="ctr"/>
            <a:r>
              <a:rPr lang="ru-RU" sz="2400" b="1" i="1" kern="10" dirty="0" smtClean="0">
                <a:ln w="9525">
                  <a:solidFill>
                    <a:srgbClr val="FFFF00"/>
                  </a:solidFill>
                  <a:round/>
                  <a:headEnd/>
                  <a:tailEnd/>
                </a:ln>
                <a:solidFill>
                  <a:srgbClr val="00B0F0"/>
                </a:solidFill>
                <a:latin typeface="Segoe Print" pitchFamily="2" charset="0"/>
              </a:rPr>
              <a:t>Великой Победы</a:t>
            </a:r>
            <a:endParaRPr lang="ru-RU" sz="2400" b="1" i="1" kern="10" dirty="0">
              <a:ln w="9525">
                <a:solidFill>
                  <a:srgbClr val="FFFF00"/>
                </a:solidFill>
                <a:round/>
                <a:headEnd/>
                <a:tailEnd/>
              </a:ln>
              <a:solidFill>
                <a:srgbClr val="00B0F0"/>
              </a:solidFill>
              <a:latin typeface="Segoe Print" pitchFamily="2" charset="0"/>
            </a:endParaRPr>
          </a:p>
        </p:txBody>
      </p:sp>
      <p:pic>
        <p:nvPicPr>
          <p:cNvPr id="7" name="Picture 4" descr="P9302206"/>
          <p:cNvPicPr>
            <a:picLocks noChangeAspect="1" noChangeArrowheads="1"/>
          </p:cNvPicPr>
          <p:nvPr/>
        </p:nvPicPr>
        <p:blipFill>
          <a:blip r:embed="rId3" cstate="screen"/>
          <a:srcRect/>
          <a:stretch>
            <a:fillRect/>
          </a:stretch>
        </p:blipFill>
        <p:spPr bwMode="auto">
          <a:xfrm>
            <a:off x="714348" y="3714752"/>
            <a:ext cx="2643206" cy="2143140"/>
          </a:xfrm>
          <a:prstGeom prst="rect">
            <a:avLst/>
          </a:prstGeom>
          <a:ln>
            <a:noFill/>
          </a:ln>
          <a:effectLst>
            <a:softEdge rad="112500"/>
          </a:effectLst>
        </p:spPr>
      </p:pic>
      <p:pic>
        <p:nvPicPr>
          <p:cNvPr id="9" name="Picture 4" descr="P5092139"/>
          <p:cNvPicPr>
            <a:picLocks noChangeAspect="1" noChangeArrowheads="1"/>
          </p:cNvPicPr>
          <p:nvPr/>
        </p:nvPicPr>
        <p:blipFill>
          <a:blip r:embed="rId4" cstate="screen"/>
          <a:srcRect/>
          <a:stretch>
            <a:fillRect/>
          </a:stretch>
        </p:blipFill>
        <p:spPr bwMode="auto">
          <a:xfrm>
            <a:off x="3428992" y="3857628"/>
            <a:ext cx="2571768" cy="2060577"/>
          </a:xfrm>
          <a:prstGeom prst="rect">
            <a:avLst/>
          </a:prstGeom>
          <a:ln>
            <a:noFill/>
          </a:ln>
          <a:effectLst>
            <a:softEdge rad="112500"/>
          </a:effectLst>
        </p:spPr>
      </p:pic>
      <p:pic>
        <p:nvPicPr>
          <p:cNvPr id="10" name="Picture 4" descr="SAM_3078"/>
          <p:cNvPicPr>
            <a:picLocks noChangeAspect="1" noChangeArrowheads="1"/>
          </p:cNvPicPr>
          <p:nvPr/>
        </p:nvPicPr>
        <p:blipFill>
          <a:blip r:embed="rId5" cstate="screen"/>
          <a:srcRect/>
          <a:stretch>
            <a:fillRect/>
          </a:stretch>
        </p:blipFill>
        <p:spPr bwMode="auto">
          <a:xfrm>
            <a:off x="6143636" y="3714752"/>
            <a:ext cx="2590800" cy="2000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1000108"/>
            <a:ext cx="9144000" cy="1938992"/>
          </a:xfrm>
          <a:prstGeom prst="rect">
            <a:avLst/>
          </a:prstGeom>
        </p:spPr>
        <p:txBody>
          <a:bodyPr wrap="square">
            <a:spAutoFit/>
          </a:bodyPr>
          <a:lstStyle/>
          <a:p>
            <a:pPr lvl="0" algn="ctr" eaLnBrk="0" fontAlgn="base" hangingPunct="0">
              <a:spcBef>
                <a:spcPct val="0"/>
              </a:spcBef>
              <a:spcAft>
                <a:spcPct val="0"/>
              </a:spcAft>
            </a:pPr>
            <a:r>
              <a:rPr lang="ru-RU" sz="2400" b="1" i="1" dirty="0" smtClean="0">
                <a:solidFill>
                  <a:srgbClr val="FFFF00"/>
                </a:solidFill>
                <a:latin typeface="Calibri" pitchFamily="34" charset="0"/>
                <a:ea typeface="Times New Roman" pitchFamily="18" charset="0"/>
                <a:cs typeface="Times New Roman" pitchFamily="18" charset="0"/>
              </a:rPr>
              <a:t>Наш долг — беречь, защищать память о Великой Отечественной войне, противостоять любым попыткам ее искажения, отстаивать правду о решающем вкладе нашей страны в разгром фашизма и победоносное окончание Второй мировой войны.</a:t>
            </a:r>
            <a:endParaRPr lang="ru-RU" sz="2400" b="1" i="1" dirty="0" smtClean="0">
              <a:solidFill>
                <a:srgbClr val="FFFF00"/>
              </a:solidFill>
              <a:latin typeface="Arial" pitchFamily="34" charset="0"/>
              <a:cs typeface="Arial" pitchFamily="34" charset="0"/>
            </a:endParaRPr>
          </a:p>
        </p:txBody>
      </p:sp>
      <p:sp>
        <p:nvSpPr>
          <p:cNvPr id="6" name="Прямоугольник 5"/>
          <p:cNvSpPr/>
          <p:nvPr/>
        </p:nvSpPr>
        <p:spPr>
          <a:xfrm>
            <a:off x="0" y="1"/>
            <a:ext cx="9144000" cy="830997"/>
          </a:xfrm>
          <a:prstGeom prst="rect">
            <a:avLst/>
          </a:prstGeom>
        </p:spPr>
        <p:txBody>
          <a:bodyPr wrap="square">
            <a:spAutoFit/>
          </a:bodyPr>
          <a:lstStyle/>
          <a:p>
            <a:pPr algn="ctr"/>
            <a:r>
              <a:rPr lang="ru-RU" sz="2400" b="1" i="1" kern="10" dirty="0" smtClean="0">
                <a:ln w="9525">
                  <a:solidFill>
                    <a:srgbClr val="FFFF00"/>
                  </a:solidFill>
                  <a:round/>
                  <a:headEnd/>
                  <a:tailEnd/>
                </a:ln>
                <a:solidFill>
                  <a:srgbClr val="00B0F0"/>
                </a:solidFill>
                <a:latin typeface="Segoe Print" pitchFamily="2" charset="0"/>
              </a:rPr>
              <a:t>Концертные   выступления   к   празднику</a:t>
            </a:r>
          </a:p>
          <a:p>
            <a:pPr algn="ctr"/>
            <a:r>
              <a:rPr lang="ru-RU" sz="2400" b="1" i="1" kern="10" dirty="0" smtClean="0">
                <a:ln w="9525">
                  <a:solidFill>
                    <a:srgbClr val="FFFF00"/>
                  </a:solidFill>
                  <a:round/>
                  <a:headEnd/>
                  <a:tailEnd/>
                </a:ln>
                <a:solidFill>
                  <a:srgbClr val="00B0F0"/>
                </a:solidFill>
                <a:latin typeface="Segoe Print" pitchFamily="2" charset="0"/>
              </a:rPr>
              <a:t>Великой Победы</a:t>
            </a:r>
            <a:endParaRPr lang="ru-RU" sz="2400" b="1" i="1" kern="10" dirty="0">
              <a:ln w="9525">
                <a:solidFill>
                  <a:srgbClr val="FFFF00"/>
                </a:solidFill>
                <a:round/>
                <a:headEnd/>
                <a:tailEnd/>
              </a:ln>
              <a:solidFill>
                <a:srgbClr val="00B0F0"/>
              </a:solidFill>
              <a:latin typeface="Segoe Print" pitchFamily="2" charset="0"/>
            </a:endParaRPr>
          </a:p>
        </p:txBody>
      </p:sp>
      <p:pic>
        <p:nvPicPr>
          <p:cNvPr id="7" name="Picture 4" descr="SAM_3091"/>
          <p:cNvPicPr>
            <a:picLocks noChangeAspect="1" noChangeArrowheads="1"/>
          </p:cNvPicPr>
          <p:nvPr/>
        </p:nvPicPr>
        <p:blipFill>
          <a:blip r:embed="rId3" cstate="screen"/>
          <a:srcRect/>
          <a:stretch>
            <a:fillRect/>
          </a:stretch>
        </p:blipFill>
        <p:spPr bwMode="auto">
          <a:xfrm>
            <a:off x="1142976" y="3286124"/>
            <a:ext cx="3429024" cy="2571768"/>
          </a:xfrm>
          <a:prstGeom prst="rect">
            <a:avLst/>
          </a:prstGeom>
          <a:ln>
            <a:noFill/>
          </a:ln>
          <a:effectLst>
            <a:softEdge rad="112500"/>
          </a:effectLst>
        </p:spPr>
      </p:pic>
      <p:pic>
        <p:nvPicPr>
          <p:cNvPr id="8" name="Picture 4" descr="SAM_3087"/>
          <p:cNvPicPr>
            <a:picLocks noChangeAspect="1" noChangeArrowheads="1"/>
          </p:cNvPicPr>
          <p:nvPr/>
        </p:nvPicPr>
        <p:blipFill>
          <a:blip r:embed="rId4" cstate="screen"/>
          <a:srcRect/>
          <a:stretch>
            <a:fillRect/>
          </a:stretch>
        </p:blipFill>
        <p:spPr bwMode="auto">
          <a:xfrm>
            <a:off x="4714876" y="3286124"/>
            <a:ext cx="3357586"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785794"/>
            <a:ext cx="9144000" cy="2308324"/>
          </a:xfrm>
          <a:prstGeom prst="rect">
            <a:avLst/>
          </a:prstGeom>
        </p:spPr>
        <p:txBody>
          <a:bodyPr wrap="square">
            <a:spAutoFit/>
          </a:bodyPr>
          <a:lstStyle/>
          <a:p>
            <a:pPr algn="ctr"/>
            <a:r>
              <a:rPr lang="ru-RU" b="1" i="1" dirty="0" smtClean="0">
                <a:solidFill>
                  <a:srgbClr val="FFFF00"/>
                </a:solidFill>
              </a:rPr>
              <a:t>Решение множества проблем в жизни страны во многом зависит от уровня </a:t>
            </a:r>
            <a:r>
              <a:rPr lang="ru-RU" b="1" i="1" dirty="0" err="1" smtClean="0">
                <a:solidFill>
                  <a:srgbClr val="FFFF00"/>
                </a:solidFill>
              </a:rPr>
              <a:t>сформированности</a:t>
            </a:r>
            <a:r>
              <a:rPr lang="ru-RU" b="1" i="1" dirty="0" smtClean="0">
                <a:solidFill>
                  <a:srgbClr val="FFFF00"/>
                </a:solidFill>
              </a:rPr>
              <a:t> гражданской позиции у подрастающего поколения, потребности в духовно-нравственном совершенствовании, уважения к историко-культурному наследию своего народа и всех народов России.</a:t>
            </a:r>
          </a:p>
          <a:p>
            <a:pPr algn="ctr"/>
            <a:r>
              <a:rPr lang="ru-RU" b="1" i="1" dirty="0" smtClean="0">
                <a:solidFill>
                  <a:srgbClr val="FFFF00"/>
                </a:solidFill>
              </a:rPr>
              <a:t> Патриотизм ещё не стал в полной мере объединяющей основой общества. Всё это свидетельствует о необходимости продолжения работы, направленной на решение комплекса проблем патриотического воспитания.</a:t>
            </a:r>
          </a:p>
          <a:p>
            <a:endParaRPr lang="ru-RU" dirty="0"/>
          </a:p>
        </p:txBody>
      </p:sp>
      <p:sp>
        <p:nvSpPr>
          <p:cNvPr id="7" name="Прямоугольник 6"/>
          <p:cNvSpPr/>
          <p:nvPr/>
        </p:nvSpPr>
        <p:spPr>
          <a:xfrm>
            <a:off x="0" y="1"/>
            <a:ext cx="9144000" cy="830997"/>
          </a:xfrm>
          <a:prstGeom prst="rect">
            <a:avLst/>
          </a:prstGeom>
        </p:spPr>
        <p:txBody>
          <a:bodyPr wrap="square">
            <a:spAutoFit/>
          </a:bodyPr>
          <a:lstStyle/>
          <a:p>
            <a:pPr algn="ctr"/>
            <a:r>
              <a:rPr lang="ru-RU" sz="2400" b="1" i="1" kern="10" dirty="0" smtClean="0">
                <a:ln w="9525">
                  <a:solidFill>
                    <a:srgbClr val="000000"/>
                  </a:solidFill>
                  <a:round/>
                  <a:headEnd/>
                  <a:tailEnd/>
                </a:ln>
                <a:solidFill>
                  <a:srgbClr val="00B0F0"/>
                </a:solidFill>
                <a:effectLst>
                  <a:outerShdw dist="35921" dir="2700000" algn="ctr" rotWithShape="0">
                    <a:srgbClr val="808080">
                      <a:alpha val="79999"/>
                    </a:srgbClr>
                  </a:outerShdw>
                </a:effectLst>
                <a:latin typeface="Arial"/>
                <a:cs typeface="Arial"/>
              </a:rPr>
              <a:t>Митинг - шествие </a:t>
            </a:r>
          </a:p>
          <a:p>
            <a:pPr algn="ctr"/>
            <a:r>
              <a:rPr lang="ru-RU" sz="2400" b="1" i="1" kern="10" dirty="0" smtClean="0">
                <a:ln w="9525">
                  <a:solidFill>
                    <a:srgbClr val="000000"/>
                  </a:solidFill>
                  <a:round/>
                  <a:headEnd/>
                  <a:tailEnd/>
                </a:ln>
                <a:solidFill>
                  <a:srgbClr val="00B0F0"/>
                </a:solidFill>
                <a:effectLst>
                  <a:outerShdw dist="35921" dir="2700000" algn="ctr" rotWithShape="0">
                    <a:srgbClr val="808080">
                      <a:alpha val="79999"/>
                    </a:srgbClr>
                  </a:outerShdw>
                </a:effectLst>
                <a:latin typeface="Arial"/>
                <a:cs typeface="Arial"/>
              </a:rPr>
              <a:t>"Свеча памяти" </a:t>
            </a:r>
            <a:endParaRPr lang="ru-RU" sz="2400" b="1" i="1" kern="10" dirty="0">
              <a:ln w="9525">
                <a:solidFill>
                  <a:srgbClr val="000000"/>
                </a:solidFill>
                <a:round/>
                <a:headEnd/>
                <a:tailEnd/>
              </a:ln>
              <a:solidFill>
                <a:srgbClr val="00B0F0"/>
              </a:solidFill>
              <a:effectLst>
                <a:outerShdw dist="35921" dir="2700000" algn="ctr" rotWithShape="0">
                  <a:srgbClr val="808080">
                    <a:alpha val="79999"/>
                  </a:srgbClr>
                </a:outerShdw>
              </a:effectLst>
              <a:latin typeface="Arial"/>
              <a:cs typeface="Arial"/>
            </a:endParaRPr>
          </a:p>
        </p:txBody>
      </p:sp>
      <p:pic>
        <p:nvPicPr>
          <p:cNvPr id="10" name="Picture 4" descr="P5069679"/>
          <p:cNvPicPr>
            <a:picLocks noChangeAspect="1" noChangeArrowheads="1"/>
          </p:cNvPicPr>
          <p:nvPr/>
        </p:nvPicPr>
        <p:blipFill>
          <a:blip r:embed="rId3" cstate="screen"/>
          <a:srcRect/>
          <a:stretch>
            <a:fillRect/>
          </a:stretch>
        </p:blipFill>
        <p:spPr bwMode="auto">
          <a:xfrm>
            <a:off x="2786050" y="2786058"/>
            <a:ext cx="3429024" cy="37385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12.unise.ru/files/news/2012/11/23/news_23112012_33248.jpg"/>
          <p:cNvPicPr>
            <a:picLocks noGrp="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5" name="Прямоугольник 4"/>
          <p:cNvSpPr/>
          <p:nvPr/>
        </p:nvSpPr>
        <p:spPr>
          <a:xfrm>
            <a:off x="1643042" y="1"/>
            <a:ext cx="6429420" cy="6863417"/>
          </a:xfrm>
          <a:prstGeom prst="rect">
            <a:avLst/>
          </a:prstGeom>
        </p:spPr>
        <p:txBody>
          <a:bodyPr wrap="square">
            <a:spAutoFit/>
          </a:bodyPr>
          <a:lstStyle/>
          <a:p>
            <a:pPr algn="ctr"/>
            <a:endParaRPr lang="ru-RU" sz="2400" b="1" i="1" u="sng" dirty="0" smtClean="0">
              <a:solidFill>
                <a:srgbClr val="00B0F0"/>
              </a:solidFill>
              <a:latin typeface="Segoe Print" pitchFamily="2" charset="0"/>
            </a:endParaRPr>
          </a:p>
          <a:p>
            <a:pPr algn="ctr"/>
            <a:r>
              <a:rPr lang="ru-RU" sz="2800" b="1" i="1" u="sng" dirty="0" smtClean="0">
                <a:ln>
                  <a:solidFill>
                    <a:schemeClr val="tx1"/>
                  </a:solidFill>
                </a:ln>
                <a:solidFill>
                  <a:srgbClr val="00B0F0"/>
                </a:solidFill>
                <a:latin typeface="Segoe Print" pitchFamily="2" charset="0"/>
              </a:rPr>
              <a:t>Обоснование актуальности проекта:</a:t>
            </a:r>
            <a:r>
              <a:rPr lang="ru-RU" sz="2400" b="1" i="1" dirty="0" smtClean="0">
                <a:ln>
                  <a:solidFill>
                    <a:schemeClr val="tx1"/>
                  </a:solidFill>
                </a:ln>
                <a:solidFill>
                  <a:srgbClr val="00B0F0"/>
                </a:solidFill>
                <a:latin typeface="Segoe Print" pitchFamily="2" charset="0"/>
              </a:rPr>
              <a:t> </a:t>
            </a:r>
          </a:p>
          <a:p>
            <a:pPr algn="ctr"/>
            <a:endParaRPr lang="ru-RU" sz="2000" b="1" i="1" dirty="0" smtClean="0">
              <a:solidFill>
                <a:srgbClr val="FFFF00"/>
              </a:solidFill>
            </a:endParaRPr>
          </a:p>
          <a:p>
            <a:pPr algn="ctr"/>
            <a:r>
              <a:rPr lang="ru-RU" sz="2000" b="1" i="1" dirty="0" smtClean="0">
                <a:solidFill>
                  <a:srgbClr val="FFFF00"/>
                </a:solidFill>
              </a:rPr>
              <a:t>В наше время остро стоит вопрос нравственного и духовного состояния общества. Современному миру очень не хватает тепла, доброты, нормальных человеческих отношений.                                                                                                                             Молодое поколение всегда отличается тем, что ищет способы для самовыражения. </a:t>
            </a:r>
          </a:p>
          <a:p>
            <a:pPr algn="ctr"/>
            <a:r>
              <a:rPr lang="ru-RU" sz="2000" b="1" i="1" dirty="0" smtClean="0">
                <a:solidFill>
                  <a:srgbClr val="FFFF00"/>
                </a:solidFill>
              </a:rPr>
              <a:t>Молодежь становится другой. Теперь молодые люди более самостоятельны, инициативны, так и брызжут энергией. </a:t>
            </a:r>
          </a:p>
          <a:p>
            <a:pPr algn="ctr"/>
            <a:r>
              <a:rPr lang="ru-RU" sz="2000" b="1" i="1" dirty="0" smtClean="0">
                <a:solidFill>
                  <a:srgbClr val="FFFF00"/>
                </a:solidFill>
              </a:rPr>
              <a:t>Творчество для этой цели подходит более всего, именно в нем молодые люди могут проявить себя. Все, что надо талантливым, - это площадка, где будет возможность показать свои таланты. </a:t>
            </a:r>
          </a:p>
          <a:p>
            <a:pPr algn="ctr"/>
            <a:r>
              <a:rPr lang="ru-RU" sz="2000" b="1" i="1" dirty="0" smtClean="0">
                <a:solidFill>
                  <a:srgbClr val="FFFF00"/>
                </a:solidFill>
              </a:rPr>
              <a:t>И нам, взрослым нужно направить эту энергетику в правильное русло, придать верный вектор для дальнейшего движения.                                                                                                 </a:t>
            </a:r>
            <a:br>
              <a:rPr lang="ru-RU" sz="2000" b="1" i="1" dirty="0" smtClean="0">
                <a:solidFill>
                  <a:srgbClr val="FFFF00"/>
                </a:solidFill>
              </a:rPr>
            </a:br>
            <a:endParaRPr lang="ru-RU" sz="2000" b="1"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3929058" y="1285860"/>
            <a:ext cx="5214942" cy="2862322"/>
          </a:xfrm>
          <a:prstGeom prst="rect">
            <a:avLst/>
          </a:prstGeom>
        </p:spPr>
        <p:txBody>
          <a:bodyPr wrap="square">
            <a:spAutoFit/>
          </a:bodyPr>
          <a:lstStyle/>
          <a:p>
            <a:pPr algn="ctr"/>
            <a:r>
              <a:rPr lang="ru-RU" b="1" i="1" dirty="0" smtClean="0">
                <a:solidFill>
                  <a:srgbClr val="FFFF00"/>
                </a:solidFill>
              </a:rPr>
              <a:t>Наша цель  – формирование у подрастающего поколения высоких нравственных, морально-психологических и этических качеств, среди которых особое значение имеют патриотизм, гражданственность, ответственность за судьбу Отечества и готовность его защищать;</a:t>
            </a:r>
          </a:p>
          <a:p>
            <a:pPr algn="ctr"/>
            <a:r>
              <a:rPr lang="ru-RU" b="1" i="1" dirty="0" smtClean="0">
                <a:solidFill>
                  <a:srgbClr val="FFFF00"/>
                </a:solidFill>
              </a:rPr>
              <a:t> формирование моральной ответственности для успешной адаптации в социуме через организацию социально-значимой деятельности.</a:t>
            </a:r>
          </a:p>
        </p:txBody>
      </p:sp>
      <p:sp>
        <p:nvSpPr>
          <p:cNvPr id="7" name="Прямоугольник 6"/>
          <p:cNvSpPr/>
          <p:nvPr/>
        </p:nvSpPr>
        <p:spPr>
          <a:xfrm>
            <a:off x="3929058" y="4071942"/>
            <a:ext cx="5214942" cy="1631216"/>
          </a:xfrm>
          <a:prstGeom prst="rect">
            <a:avLst/>
          </a:prstGeom>
        </p:spPr>
        <p:txBody>
          <a:bodyPr wrap="square">
            <a:spAutoFit/>
          </a:bodyPr>
          <a:lstStyle/>
          <a:p>
            <a:pPr lvl="0" algn="ctr" fontAlgn="base">
              <a:spcBef>
                <a:spcPct val="0"/>
              </a:spcBef>
              <a:spcAft>
                <a:spcPct val="0"/>
              </a:spcAft>
            </a:pPr>
            <a:r>
              <a:rPr lang="ru-RU" sz="1600" b="1" i="1" dirty="0" smtClean="0">
                <a:solidFill>
                  <a:srgbClr val="FFFF00"/>
                </a:solidFill>
                <a:latin typeface="Arial" pitchFamily="34" charset="0"/>
                <a:ea typeface="Times New Roman" pitchFamily="18" charset="0"/>
                <a:cs typeface="Arial" pitchFamily="34" charset="0"/>
              </a:rPr>
              <a:t>Миссия </a:t>
            </a:r>
            <a:r>
              <a:rPr lang="ru-RU" sz="1600" b="1" i="1" dirty="0" err="1" smtClean="0">
                <a:solidFill>
                  <a:srgbClr val="FFFF00"/>
                </a:solidFill>
                <a:latin typeface="Arial" pitchFamily="34" charset="0"/>
                <a:ea typeface="Times New Roman" pitchFamily="18" charset="0"/>
                <a:cs typeface="Arial" pitchFamily="34" charset="0"/>
              </a:rPr>
              <a:t>подпроекта</a:t>
            </a:r>
            <a:r>
              <a:rPr lang="ru-RU" sz="1600" b="1" i="1" dirty="0" smtClean="0">
                <a:solidFill>
                  <a:srgbClr val="FFFF00"/>
                </a:solidFill>
                <a:latin typeface="Arial" pitchFamily="34" charset="0"/>
                <a:ea typeface="Times New Roman" pitchFamily="18" charset="0"/>
                <a:cs typeface="Arial" pitchFamily="34" charset="0"/>
              </a:rPr>
              <a:t> - актуализация лучших моральных качеств участников проекта –</a:t>
            </a:r>
          </a:p>
          <a:p>
            <a:pPr lvl="0" algn="ctr" fontAlgn="base">
              <a:spcBef>
                <a:spcPct val="0"/>
              </a:spcBef>
              <a:spcAft>
                <a:spcPct val="0"/>
              </a:spcAft>
            </a:pPr>
            <a:r>
              <a:rPr lang="ru-RU" sz="1600" b="1" i="1" dirty="0" smtClean="0">
                <a:solidFill>
                  <a:srgbClr val="FFFF00"/>
                </a:solidFill>
                <a:latin typeface="Arial" pitchFamily="34" charset="0"/>
                <a:ea typeface="Times New Roman" pitchFamily="18" charset="0"/>
                <a:cs typeface="Arial" pitchFamily="34" charset="0"/>
              </a:rPr>
              <a:t> доброты, сочувствия, деятельной помощи и поддержки тех, кто защищал Отечество в борьбе с фашизмом. </a:t>
            </a:r>
          </a:p>
          <a:p>
            <a:pPr lvl="0" eaLnBrk="0" fontAlgn="base" hangingPunct="0">
              <a:spcBef>
                <a:spcPct val="0"/>
              </a:spcBef>
              <a:spcAft>
                <a:spcPct val="0"/>
              </a:spcAft>
            </a:pPr>
            <a:endParaRPr lang="ru-RU" sz="2000" dirty="0" smtClean="0">
              <a:latin typeface="Arial" pitchFamily="34" charset="0"/>
              <a:cs typeface="Arial" pitchFamily="34" charset="0"/>
            </a:endParaRPr>
          </a:p>
        </p:txBody>
      </p:sp>
      <p:sp>
        <p:nvSpPr>
          <p:cNvPr id="8" name="Прямоугольник 7"/>
          <p:cNvSpPr/>
          <p:nvPr/>
        </p:nvSpPr>
        <p:spPr>
          <a:xfrm>
            <a:off x="0" y="1"/>
            <a:ext cx="9144000" cy="830997"/>
          </a:xfrm>
          <a:prstGeom prst="rect">
            <a:avLst/>
          </a:prstGeom>
        </p:spPr>
        <p:txBody>
          <a:bodyPr wrap="square">
            <a:spAutoFit/>
          </a:bodyPr>
          <a:lstStyle/>
          <a:p>
            <a:pPr algn="ctr"/>
            <a:r>
              <a:rPr lang="ru-RU" sz="2400" b="1" i="1" kern="10" dirty="0" smtClean="0">
                <a:ln w="9525">
                  <a:solidFill>
                    <a:srgbClr val="000000"/>
                  </a:solidFill>
                  <a:round/>
                  <a:headEnd/>
                  <a:tailEnd/>
                </a:ln>
                <a:solidFill>
                  <a:srgbClr val="00B0F0"/>
                </a:solidFill>
                <a:effectLst>
                  <a:outerShdw dist="35921" dir="2700000" algn="ctr" rotWithShape="0">
                    <a:srgbClr val="808080">
                      <a:alpha val="79999"/>
                    </a:srgbClr>
                  </a:outerShdw>
                </a:effectLst>
                <a:latin typeface="Segoe Print" pitchFamily="2" charset="0"/>
                <a:cs typeface="Arial"/>
              </a:rPr>
              <a:t>Митинг - шествие </a:t>
            </a:r>
          </a:p>
          <a:p>
            <a:pPr algn="ctr"/>
            <a:r>
              <a:rPr lang="ru-RU" sz="2400" b="1" i="1" kern="10" dirty="0" smtClean="0">
                <a:ln w="9525">
                  <a:solidFill>
                    <a:srgbClr val="000000"/>
                  </a:solidFill>
                  <a:round/>
                  <a:headEnd/>
                  <a:tailEnd/>
                </a:ln>
                <a:solidFill>
                  <a:srgbClr val="00B0F0"/>
                </a:solidFill>
                <a:effectLst>
                  <a:outerShdw dist="35921" dir="2700000" algn="ctr" rotWithShape="0">
                    <a:srgbClr val="808080">
                      <a:alpha val="79999"/>
                    </a:srgbClr>
                  </a:outerShdw>
                </a:effectLst>
                <a:latin typeface="Segoe Print" pitchFamily="2" charset="0"/>
                <a:cs typeface="Arial"/>
              </a:rPr>
              <a:t>"Свеча памяти" </a:t>
            </a:r>
            <a:endParaRPr lang="ru-RU" sz="2400" b="1" i="1" kern="10" dirty="0">
              <a:ln w="9525">
                <a:solidFill>
                  <a:srgbClr val="000000"/>
                </a:solidFill>
                <a:round/>
                <a:headEnd/>
                <a:tailEnd/>
              </a:ln>
              <a:solidFill>
                <a:srgbClr val="00B0F0"/>
              </a:solidFill>
              <a:effectLst>
                <a:outerShdw dist="35921" dir="2700000" algn="ctr" rotWithShape="0">
                  <a:srgbClr val="808080">
                    <a:alpha val="79999"/>
                  </a:srgbClr>
                </a:outerShdw>
              </a:effectLst>
              <a:latin typeface="Segoe Print" pitchFamily="2" charset="0"/>
              <a:cs typeface="Arial"/>
            </a:endParaRPr>
          </a:p>
        </p:txBody>
      </p:sp>
      <p:pic>
        <p:nvPicPr>
          <p:cNvPr id="9" name="Picture 4" descr="P5069680"/>
          <p:cNvPicPr>
            <a:picLocks noChangeAspect="1" noChangeArrowheads="1"/>
          </p:cNvPicPr>
          <p:nvPr/>
        </p:nvPicPr>
        <p:blipFill>
          <a:blip r:embed="rId3" cstate="screen"/>
          <a:srcRect/>
          <a:stretch>
            <a:fillRect/>
          </a:stretch>
        </p:blipFill>
        <p:spPr bwMode="auto">
          <a:xfrm>
            <a:off x="0" y="1428736"/>
            <a:ext cx="4000496" cy="51435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42844" y="928670"/>
            <a:ext cx="9001156" cy="1477328"/>
          </a:xfrm>
          <a:prstGeom prst="rect">
            <a:avLst/>
          </a:prstGeom>
        </p:spPr>
        <p:txBody>
          <a:bodyPr wrap="square">
            <a:spAutoFit/>
          </a:bodyPr>
          <a:lstStyle/>
          <a:p>
            <a:pPr algn="ctr"/>
            <a:r>
              <a:rPr lang="ru-RU" b="1" i="1" dirty="0" smtClean="0">
                <a:solidFill>
                  <a:srgbClr val="FFFF00"/>
                </a:solidFill>
              </a:rPr>
              <a:t>В лице ребят из социально-реабилитационного центра мы находим самых благодарных слушателей. Для меня и моих учеников встречи с ними являются большой радостью, мы чувствуем себя открытыми миру и обществу, чувствуем нужность и полезность своего труда, и занятия музыкой приобретают для нас другой, более высокий смысл.</a:t>
            </a:r>
            <a:endParaRPr lang="ru-RU" b="1" i="1" dirty="0">
              <a:solidFill>
                <a:srgbClr val="FFFF00"/>
              </a:solidFill>
            </a:endParaRPr>
          </a:p>
        </p:txBody>
      </p:sp>
      <p:sp>
        <p:nvSpPr>
          <p:cNvPr id="6" name="Прямоугольник 5"/>
          <p:cNvSpPr/>
          <p:nvPr/>
        </p:nvSpPr>
        <p:spPr>
          <a:xfrm>
            <a:off x="0" y="751345"/>
            <a:ext cx="9144000" cy="369332"/>
          </a:xfrm>
          <a:prstGeom prst="rect">
            <a:avLst/>
          </a:prstGeom>
        </p:spPr>
        <p:txBody>
          <a:bodyPr wrap="square">
            <a:spAutoFit/>
          </a:bodyPr>
          <a:lstStyle/>
          <a:p>
            <a:pPr algn="ctr"/>
            <a:endParaRPr lang="ru-RU"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7" name="Прямоугольник 6"/>
          <p:cNvSpPr/>
          <p:nvPr/>
        </p:nvSpPr>
        <p:spPr>
          <a:xfrm>
            <a:off x="0" y="0"/>
            <a:ext cx="9143999" cy="523220"/>
          </a:xfrm>
          <a:prstGeom prst="rect">
            <a:avLst/>
          </a:prstGeom>
        </p:spPr>
        <p:txBody>
          <a:bodyPr wrap="square">
            <a:spAutoFit/>
          </a:bodyPr>
          <a:lstStyle/>
          <a:p>
            <a:pPr algn="ctr"/>
            <a:r>
              <a:rPr lang="ru-RU" sz="2800" b="1" i="1" kern="10" dirty="0" smtClean="0">
                <a:ln w="9525">
                  <a:noFill/>
                  <a:round/>
                  <a:headEnd/>
                  <a:tailEnd/>
                </a:ln>
                <a:solidFill>
                  <a:srgbClr val="336699"/>
                </a:solidFill>
                <a:effectLst>
                  <a:outerShdw dist="45791" dir="2021404" algn="ctr" rotWithShape="0">
                    <a:srgbClr val="B2B2B2">
                      <a:alpha val="79999"/>
                    </a:srgbClr>
                  </a:outerShdw>
                </a:effectLst>
                <a:latin typeface="Segoe Print" pitchFamily="2" charset="0"/>
                <a:cs typeface="Times New Roman"/>
              </a:rPr>
              <a:t>Поём для детей</a:t>
            </a:r>
            <a:endParaRPr lang="ru-RU" sz="2800" b="1" i="1" dirty="0">
              <a:latin typeface="Segoe Print" pitchFamily="2" charset="0"/>
            </a:endParaRPr>
          </a:p>
        </p:txBody>
      </p:sp>
      <p:sp>
        <p:nvSpPr>
          <p:cNvPr id="8" name="Прямоугольник 7"/>
          <p:cNvSpPr/>
          <p:nvPr/>
        </p:nvSpPr>
        <p:spPr>
          <a:xfrm>
            <a:off x="0" y="428604"/>
            <a:ext cx="6643702" cy="523220"/>
          </a:xfrm>
          <a:prstGeom prst="rect">
            <a:avLst/>
          </a:prstGeom>
        </p:spPr>
        <p:txBody>
          <a:bodyPr wrap="square">
            <a:spAutoFit/>
          </a:bodyPr>
          <a:lstStyle/>
          <a:p>
            <a:pPr algn="ctr"/>
            <a:r>
              <a:rPr lang="ru-RU" sz="2800" i="1" kern="10" dirty="0" smtClean="0">
                <a:ln w="9525">
                  <a:noFill/>
                  <a:round/>
                  <a:headEnd/>
                  <a:tailEnd/>
                </a:ln>
                <a:solidFill>
                  <a:srgbClr val="336699"/>
                </a:solidFill>
                <a:effectLst>
                  <a:outerShdw dist="45791" dir="2021404" algn="ctr" rotWithShape="0">
                    <a:srgbClr val="B2B2B2">
                      <a:alpha val="79999"/>
                    </a:srgbClr>
                  </a:outerShdw>
                </a:effectLst>
                <a:latin typeface="Segoe Print" pitchFamily="2" charset="0"/>
                <a:cs typeface="Times New Roman"/>
              </a:rPr>
              <a:t>социально-реабилитационного </a:t>
            </a:r>
            <a:r>
              <a:rPr lang="ru-RU" sz="2800" i="1"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endParaRPr lang="ru-RU" sz="2800" i="1"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9" name="Прямоугольник 8"/>
          <p:cNvSpPr/>
          <p:nvPr/>
        </p:nvSpPr>
        <p:spPr>
          <a:xfrm>
            <a:off x="5643570" y="428604"/>
            <a:ext cx="2786082" cy="523220"/>
          </a:xfrm>
          <a:prstGeom prst="rect">
            <a:avLst/>
          </a:prstGeom>
        </p:spPr>
        <p:txBody>
          <a:bodyPr wrap="square">
            <a:spAutoFit/>
          </a:bodyPr>
          <a:lstStyle/>
          <a:p>
            <a:pPr algn="ctr"/>
            <a:r>
              <a:rPr lang="ru-RU" sz="2800" i="1" kern="10" dirty="0" smtClean="0">
                <a:ln w="9525">
                  <a:noFill/>
                  <a:round/>
                  <a:headEnd/>
                  <a:tailEnd/>
                </a:ln>
                <a:solidFill>
                  <a:srgbClr val="336699"/>
                </a:solidFill>
                <a:effectLst>
                  <a:outerShdw dist="45791" dir="2021404" algn="ctr" rotWithShape="0">
                    <a:srgbClr val="B2B2B2">
                      <a:alpha val="79999"/>
                    </a:srgbClr>
                  </a:outerShdw>
                </a:effectLst>
                <a:latin typeface="Segoe Print" pitchFamily="2" charset="0"/>
                <a:cs typeface="Times New Roman"/>
              </a:rPr>
              <a:t>центра</a:t>
            </a:r>
            <a:endParaRPr lang="ru-RU" sz="2800" i="1" kern="10" dirty="0">
              <a:ln w="9525">
                <a:noFill/>
                <a:round/>
                <a:headEnd/>
                <a:tailEnd/>
              </a:ln>
              <a:solidFill>
                <a:srgbClr val="336699"/>
              </a:solidFill>
              <a:effectLst>
                <a:outerShdw dist="45791" dir="2021404" algn="ctr" rotWithShape="0">
                  <a:srgbClr val="B2B2B2">
                    <a:alpha val="79999"/>
                  </a:srgbClr>
                </a:outerShdw>
              </a:effectLst>
              <a:latin typeface="Segoe Print" pitchFamily="2" charset="0"/>
              <a:cs typeface="Times New Roman"/>
            </a:endParaRPr>
          </a:p>
        </p:txBody>
      </p:sp>
      <p:pic>
        <p:nvPicPr>
          <p:cNvPr id="10" name="Picture 4" descr="P9272095"/>
          <p:cNvPicPr>
            <a:picLocks noChangeAspect="1" noChangeArrowheads="1"/>
          </p:cNvPicPr>
          <p:nvPr/>
        </p:nvPicPr>
        <p:blipFill>
          <a:blip r:embed="rId3" cstate="screen"/>
          <a:srcRect/>
          <a:stretch>
            <a:fillRect/>
          </a:stretch>
        </p:blipFill>
        <p:spPr bwMode="auto">
          <a:xfrm>
            <a:off x="214282" y="2285992"/>
            <a:ext cx="2722563" cy="2036763"/>
          </a:xfrm>
          <a:prstGeom prst="rect">
            <a:avLst/>
          </a:prstGeom>
          <a:ln>
            <a:noFill/>
          </a:ln>
          <a:effectLst>
            <a:softEdge rad="112500"/>
          </a:effectLst>
        </p:spPr>
      </p:pic>
      <p:pic>
        <p:nvPicPr>
          <p:cNvPr id="11" name="Picture 4" descr="P9272079"/>
          <p:cNvPicPr>
            <a:picLocks noChangeAspect="1" noChangeArrowheads="1"/>
          </p:cNvPicPr>
          <p:nvPr/>
        </p:nvPicPr>
        <p:blipFill>
          <a:blip r:embed="rId4" cstate="screen"/>
          <a:srcRect/>
          <a:stretch>
            <a:fillRect/>
          </a:stretch>
        </p:blipFill>
        <p:spPr bwMode="auto">
          <a:xfrm>
            <a:off x="179388" y="4581525"/>
            <a:ext cx="2759075" cy="2065338"/>
          </a:xfrm>
          <a:prstGeom prst="rect">
            <a:avLst/>
          </a:prstGeom>
          <a:ln>
            <a:noFill/>
          </a:ln>
          <a:effectLst>
            <a:softEdge rad="112500"/>
          </a:effectLst>
        </p:spPr>
      </p:pic>
      <p:pic>
        <p:nvPicPr>
          <p:cNvPr id="12" name="Picture 4" descr="P9272105"/>
          <p:cNvPicPr>
            <a:picLocks noChangeAspect="1" noChangeArrowheads="1"/>
          </p:cNvPicPr>
          <p:nvPr/>
        </p:nvPicPr>
        <p:blipFill>
          <a:blip r:embed="rId5" cstate="screen"/>
          <a:srcRect/>
          <a:stretch>
            <a:fillRect/>
          </a:stretch>
        </p:blipFill>
        <p:spPr bwMode="auto">
          <a:xfrm>
            <a:off x="3276600" y="3068638"/>
            <a:ext cx="2662238" cy="1992312"/>
          </a:xfrm>
          <a:prstGeom prst="rect">
            <a:avLst/>
          </a:prstGeom>
          <a:ln>
            <a:noFill/>
          </a:ln>
          <a:effectLst>
            <a:softEdge rad="112500"/>
          </a:effectLst>
        </p:spPr>
      </p:pic>
      <p:pic>
        <p:nvPicPr>
          <p:cNvPr id="13" name="Picture 4" descr="P9272102"/>
          <p:cNvPicPr>
            <a:picLocks noChangeAspect="1" noChangeArrowheads="1"/>
          </p:cNvPicPr>
          <p:nvPr/>
        </p:nvPicPr>
        <p:blipFill>
          <a:blip r:embed="rId6" cstate="screen"/>
          <a:srcRect/>
          <a:stretch>
            <a:fillRect/>
          </a:stretch>
        </p:blipFill>
        <p:spPr bwMode="auto">
          <a:xfrm>
            <a:off x="6215074" y="2357430"/>
            <a:ext cx="2714644" cy="2047875"/>
          </a:xfrm>
          <a:prstGeom prst="rect">
            <a:avLst/>
          </a:prstGeom>
          <a:ln>
            <a:noFill/>
          </a:ln>
          <a:effectLst>
            <a:softEdge rad="112500"/>
          </a:effectLst>
        </p:spPr>
      </p:pic>
      <p:pic>
        <p:nvPicPr>
          <p:cNvPr id="14" name="Picture 4" descr="P9272074"/>
          <p:cNvPicPr>
            <a:picLocks noChangeAspect="1" noChangeArrowheads="1"/>
          </p:cNvPicPr>
          <p:nvPr/>
        </p:nvPicPr>
        <p:blipFill>
          <a:blip r:embed="rId7" cstate="screen"/>
          <a:srcRect/>
          <a:stretch>
            <a:fillRect/>
          </a:stretch>
        </p:blipFill>
        <p:spPr bwMode="auto">
          <a:xfrm>
            <a:off x="6227763" y="4581525"/>
            <a:ext cx="2735262" cy="2046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751344"/>
            <a:ext cx="9144000" cy="2862322"/>
          </a:xfrm>
          <a:prstGeom prst="rect">
            <a:avLst/>
          </a:prstGeom>
        </p:spPr>
        <p:txBody>
          <a:bodyPr wrap="square">
            <a:spAutoFit/>
          </a:bodyPr>
          <a:lstStyle/>
          <a:p>
            <a:pPr algn="ctr"/>
            <a:r>
              <a:rPr lang="ru-RU" b="1" i="1" dirty="0" smtClean="0">
                <a:solidFill>
                  <a:srgbClr val="FFFF00"/>
                </a:solidFill>
              </a:rPr>
              <a:t>Ах, праздники, праздники! Ждёшь их, ждёшь, а потом всё как всегда. И гости, приглашённые собрались, и участники нарядные, но кто весел, а кто и нос повесил, глаза весельем не у всех искрятся. Чтобы праздники не разочаровывали, а радовали, чтобы запомнились надолго взрослым и детям, их нужно готовить. Готовясь к празднику, участники проекта больше времени проводят вместе, а значит, учатся понимать и принимать товарищей такими, какие они есть. Понимая, что от каждого из них зависит успех праздника, они чувствуют ответственность за свои действия. Праздники помогают каждому школьнику раскрыть свои способности, обрести уверенность в себе. А это так необходимо, ведь жизнь – театр, и в будущем детям придётся сыграть ещё много ролей.</a:t>
            </a:r>
            <a:endParaRPr lang="ru-RU" b="1" i="1" dirty="0">
              <a:solidFill>
                <a:srgbClr val="FFFF00"/>
              </a:solidFill>
            </a:endParaRPr>
          </a:p>
        </p:txBody>
      </p:sp>
      <p:sp>
        <p:nvSpPr>
          <p:cNvPr id="6" name="Прямоугольник 5"/>
          <p:cNvSpPr/>
          <p:nvPr/>
        </p:nvSpPr>
        <p:spPr>
          <a:xfrm>
            <a:off x="0" y="1"/>
            <a:ext cx="9144000" cy="830997"/>
          </a:xfrm>
          <a:prstGeom prst="rect">
            <a:avLst/>
          </a:prstGeom>
        </p:spPr>
        <p:txBody>
          <a:bodyPr wrap="square">
            <a:spAutoFit/>
          </a:bodyPr>
          <a:lstStyle/>
          <a:p>
            <a:pPr algn="ctr"/>
            <a:r>
              <a:rPr lang="ru-RU" sz="2400" b="1" i="1" dirty="0" smtClean="0">
                <a:solidFill>
                  <a:srgbClr val="FFC000"/>
                </a:solidFill>
                <a:latin typeface="Segoe Print" pitchFamily="2" charset="0"/>
              </a:rPr>
              <a:t>С Осенним подарком </a:t>
            </a:r>
            <a:br>
              <a:rPr lang="ru-RU" sz="2400" b="1" i="1" dirty="0" smtClean="0">
                <a:solidFill>
                  <a:srgbClr val="FFC000"/>
                </a:solidFill>
                <a:latin typeface="Segoe Print" pitchFamily="2" charset="0"/>
              </a:rPr>
            </a:br>
            <a:r>
              <a:rPr lang="ru-RU" sz="2400" b="1" i="1" dirty="0" smtClean="0">
                <a:solidFill>
                  <a:srgbClr val="00B0F0"/>
                </a:solidFill>
                <a:latin typeface="Segoe Print" pitchFamily="2" charset="0"/>
              </a:rPr>
              <a:t>в ГУ «Центр» для несовершеннолетних</a:t>
            </a:r>
            <a:endParaRPr lang="ru-RU" sz="2400" b="1" dirty="0">
              <a:solidFill>
                <a:srgbClr val="00B0F0"/>
              </a:solidFill>
              <a:latin typeface="Segoe Print" pitchFamily="2" charset="0"/>
            </a:endParaRPr>
          </a:p>
        </p:txBody>
      </p:sp>
      <p:pic>
        <p:nvPicPr>
          <p:cNvPr id="7" name="Содержимое 3" descr="F:\Секисова\24 194.jpg"/>
          <p:cNvPicPr>
            <a:picLocks/>
          </p:cNvPicPr>
          <p:nvPr/>
        </p:nvPicPr>
        <p:blipFill>
          <a:blip r:embed="rId3" cstate="screen"/>
          <a:srcRect/>
          <a:stretch>
            <a:fillRect/>
          </a:stretch>
        </p:blipFill>
        <p:spPr bwMode="auto">
          <a:xfrm>
            <a:off x="1" y="3571876"/>
            <a:ext cx="3214677" cy="2786082"/>
          </a:xfrm>
          <a:prstGeom prst="rect">
            <a:avLst/>
          </a:prstGeom>
          <a:ln>
            <a:noFill/>
          </a:ln>
          <a:effectLst>
            <a:softEdge rad="112500"/>
          </a:effectLst>
        </p:spPr>
      </p:pic>
      <p:pic>
        <p:nvPicPr>
          <p:cNvPr id="8" name="Содержимое 3" descr="F:\Секисова\24 202.jpg"/>
          <p:cNvPicPr>
            <a:picLocks/>
          </p:cNvPicPr>
          <p:nvPr/>
        </p:nvPicPr>
        <p:blipFill>
          <a:blip r:embed="rId4" cstate="screen"/>
          <a:srcRect/>
          <a:stretch>
            <a:fillRect/>
          </a:stretch>
        </p:blipFill>
        <p:spPr bwMode="auto">
          <a:xfrm>
            <a:off x="3357554" y="3643314"/>
            <a:ext cx="2928958" cy="2643206"/>
          </a:xfrm>
          <a:prstGeom prst="rect">
            <a:avLst/>
          </a:prstGeom>
          <a:ln>
            <a:noFill/>
          </a:ln>
          <a:effectLst>
            <a:softEdge rad="112500"/>
          </a:effectLst>
        </p:spPr>
      </p:pic>
      <p:pic>
        <p:nvPicPr>
          <p:cNvPr id="9" name="Рисунок 8" descr="F:\Секисова\24 216.jpg"/>
          <p:cNvPicPr/>
          <p:nvPr/>
        </p:nvPicPr>
        <p:blipFill>
          <a:blip r:embed="rId5" cstate="screen"/>
          <a:srcRect/>
          <a:stretch>
            <a:fillRect/>
          </a:stretch>
        </p:blipFill>
        <p:spPr bwMode="auto">
          <a:xfrm>
            <a:off x="6429388" y="3571876"/>
            <a:ext cx="2714612" cy="278608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571480"/>
            <a:ext cx="9144000" cy="2308324"/>
          </a:xfrm>
          <a:prstGeom prst="rect">
            <a:avLst/>
          </a:prstGeom>
        </p:spPr>
        <p:txBody>
          <a:bodyPr wrap="square">
            <a:spAutoFit/>
          </a:bodyPr>
          <a:lstStyle/>
          <a:p>
            <a:pPr algn="ctr"/>
            <a:r>
              <a:rPr lang="ru-RU" b="1" i="1" dirty="0" smtClean="0">
                <a:solidFill>
                  <a:srgbClr val="FFFF00"/>
                </a:solidFill>
              </a:rPr>
              <a:t>Праздник является действенным средством воспитания. У детей праздники пробуждают интерес к творчеству, воспитывают умение жить в коллективе, содействуют накоплению опыта общественного поведения, проявления инициативы и самостоятельности. Массовость, красочность, положительные эмоции, доступность восприятия всего происходящего детям нужны, как витамины. Жизнь ребенка необходимо наполнить ими, она должна быть яркой, богатой впечатлениями, как хорошая интересная книга, лучшими страницами которой станут Праздники Детства! </a:t>
            </a:r>
            <a:endParaRPr lang="ru-RU" b="1" i="1" dirty="0">
              <a:solidFill>
                <a:srgbClr val="FFFF00"/>
              </a:solidFill>
            </a:endParaRPr>
          </a:p>
        </p:txBody>
      </p:sp>
      <p:pic>
        <p:nvPicPr>
          <p:cNvPr id="6" name="Picture 4" descr="P5292675"/>
          <p:cNvPicPr>
            <a:picLocks noChangeAspect="1" noChangeArrowheads="1"/>
          </p:cNvPicPr>
          <p:nvPr/>
        </p:nvPicPr>
        <p:blipFill>
          <a:blip r:embed="rId3" cstate="screen"/>
          <a:srcRect/>
          <a:stretch>
            <a:fillRect/>
          </a:stretch>
        </p:blipFill>
        <p:spPr bwMode="auto">
          <a:xfrm>
            <a:off x="428596" y="2857496"/>
            <a:ext cx="2519362" cy="1890712"/>
          </a:xfrm>
          <a:prstGeom prst="rect">
            <a:avLst/>
          </a:prstGeom>
          <a:ln>
            <a:noFill/>
          </a:ln>
          <a:effectLst>
            <a:softEdge rad="112500"/>
          </a:effectLst>
        </p:spPr>
      </p:pic>
      <p:sp>
        <p:nvSpPr>
          <p:cNvPr id="7" name="Прямоугольник 6"/>
          <p:cNvSpPr/>
          <p:nvPr/>
        </p:nvSpPr>
        <p:spPr>
          <a:xfrm>
            <a:off x="1" y="0"/>
            <a:ext cx="9144000" cy="584775"/>
          </a:xfrm>
          <a:prstGeom prst="rect">
            <a:avLst/>
          </a:prstGeom>
        </p:spPr>
        <p:txBody>
          <a:bodyPr wrap="square">
            <a:spAutoFit/>
          </a:bodyPr>
          <a:lstStyle/>
          <a:p>
            <a:pPr algn="ctr"/>
            <a:r>
              <a:rPr lang="ru-RU" sz="3200" i="1" kern="10" dirty="0" smtClean="0">
                <a:ln w="12700">
                  <a:solidFill>
                    <a:srgbClr val="3333CC"/>
                  </a:solidFill>
                  <a:round/>
                  <a:headEnd/>
                  <a:tailEnd/>
                </a:ln>
                <a:solidFill>
                  <a:srgbClr val="00B0F0"/>
                </a:solidFill>
                <a:effectLst>
                  <a:outerShdw dist="45791" dir="2021404" algn="ctr" rotWithShape="0">
                    <a:srgbClr val="9999FF"/>
                  </a:outerShdw>
                </a:effectLst>
                <a:latin typeface="Segoe Print" pitchFamily="2" charset="0"/>
                <a:cs typeface="Arial"/>
              </a:rPr>
              <a:t>День защиты детей</a:t>
            </a:r>
            <a:endParaRPr lang="ru-RU" sz="3200" i="1" kern="10" dirty="0">
              <a:ln w="12700">
                <a:solidFill>
                  <a:srgbClr val="3333CC"/>
                </a:solidFill>
                <a:round/>
                <a:headEnd/>
                <a:tailEnd/>
              </a:ln>
              <a:solidFill>
                <a:srgbClr val="00B0F0"/>
              </a:solidFill>
              <a:effectLst>
                <a:outerShdw dist="45791" dir="2021404" algn="ctr" rotWithShape="0">
                  <a:srgbClr val="9999FF"/>
                </a:outerShdw>
              </a:effectLst>
              <a:latin typeface="Segoe Print" pitchFamily="2" charset="0"/>
              <a:cs typeface="Arial"/>
            </a:endParaRPr>
          </a:p>
        </p:txBody>
      </p:sp>
      <p:pic>
        <p:nvPicPr>
          <p:cNvPr id="8" name="Picture 4" descr="P5292684"/>
          <p:cNvPicPr>
            <a:picLocks noChangeAspect="1" noChangeArrowheads="1"/>
          </p:cNvPicPr>
          <p:nvPr/>
        </p:nvPicPr>
        <p:blipFill>
          <a:blip r:embed="rId4" cstate="screen"/>
          <a:srcRect/>
          <a:stretch>
            <a:fillRect/>
          </a:stretch>
        </p:blipFill>
        <p:spPr bwMode="auto">
          <a:xfrm>
            <a:off x="6143636" y="2928934"/>
            <a:ext cx="2520950" cy="1890712"/>
          </a:xfrm>
          <a:prstGeom prst="rect">
            <a:avLst/>
          </a:prstGeom>
          <a:ln>
            <a:noFill/>
          </a:ln>
          <a:effectLst>
            <a:softEdge rad="112500"/>
          </a:effectLst>
        </p:spPr>
      </p:pic>
      <p:pic>
        <p:nvPicPr>
          <p:cNvPr id="9" name="Picture 4" descr="P5292683"/>
          <p:cNvPicPr>
            <a:picLocks noChangeAspect="1" noChangeArrowheads="1"/>
          </p:cNvPicPr>
          <p:nvPr/>
        </p:nvPicPr>
        <p:blipFill>
          <a:blip r:embed="rId5" cstate="screen"/>
          <a:srcRect/>
          <a:stretch>
            <a:fillRect/>
          </a:stretch>
        </p:blipFill>
        <p:spPr bwMode="auto">
          <a:xfrm>
            <a:off x="214282" y="4968875"/>
            <a:ext cx="2519363" cy="1889125"/>
          </a:xfrm>
          <a:prstGeom prst="rect">
            <a:avLst/>
          </a:prstGeom>
          <a:ln>
            <a:noFill/>
          </a:ln>
          <a:effectLst>
            <a:softEdge rad="112500"/>
          </a:effectLst>
        </p:spPr>
      </p:pic>
      <p:pic>
        <p:nvPicPr>
          <p:cNvPr id="10" name="Picture 4" descr="PB266796"/>
          <p:cNvPicPr>
            <a:picLocks noChangeAspect="1" noChangeArrowheads="1"/>
          </p:cNvPicPr>
          <p:nvPr/>
        </p:nvPicPr>
        <p:blipFill>
          <a:blip r:embed="rId6" cstate="screen"/>
          <a:srcRect/>
          <a:stretch>
            <a:fillRect/>
          </a:stretch>
        </p:blipFill>
        <p:spPr bwMode="auto">
          <a:xfrm>
            <a:off x="3286116" y="3500438"/>
            <a:ext cx="2533650" cy="1901825"/>
          </a:xfrm>
          <a:prstGeom prst="rect">
            <a:avLst/>
          </a:prstGeom>
          <a:ln>
            <a:noFill/>
          </a:ln>
          <a:effectLst>
            <a:softEdge rad="112500"/>
          </a:effectLst>
        </p:spPr>
      </p:pic>
      <p:pic>
        <p:nvPicPr>
          <p:cNvPr id="11" name="Picture 4" descr="PA017507"/>
          <p:cNvPicPr>
            <a:picLocks noChangeAspect="1" noChangeArrowheads="1"/>
          </p:cNvPicPr>
          <p:nvPr/>
        </p:nvPicPr>
        <p:blipFill>
          <a:blip r:embed="rId7" cstate="screen"/>
          <a:srcRect/>
          <a:stretch>
            <a:fillRect/>
          </a:stretch>
        </p:blipFill>
        <p:spPr bwMode="auto">
          <a:xfrm>
            <a:off x="6429388" y="4972050"/>
            <a:ext cx="2519362" cy="1885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1214422"/>
            <a:ext cx="9144000" cy="1938992"/>
          </a:xfrm>
          <a:prstGeom prst="rect">
            <a:avLst/>
          </a:prstGeom>
        </p:spPr>
        <p:txBody>
          <a:bodyPr wrap="square">
            <a:spAutoFit/>
          </a:bodyPr>
          <a:lstStyle/>
          <a:p>
            <a:pPr algn="ctr"/>
            <a:r>
              <a:rPr lang="ru-RU" sz="2000" b="1" i="1" dirty="0" smtClean="0">
                <a:solidFill>
                  <a:srgbClr val="FFFF00"/>
                </a:solidFill>
              </a:rPr>
              <a:t>Проблема </a:t>
            </a:r>
            <a:r>
              <a:rPr lang="ru-RU" sz="2000" b="1" i="1" dirty="0" err="1" smtClean="0">
                <a:solidFill>
                  <a:srgbClr val="FFFF00"/>
                </a:solidFill>
              </a:rPr>
              <a:t>подпроекта</a:t>
            </a:r>
            <a:r>
              <a:rPr lang="ru-RU" sz="2000" b="1" i="1" dirty="0" smtClean="0">
                <a:solidFill>
                  <a:srgbClr val="FFFF00"/>
                </a:solidFill>
              </a:rPr>
              <a:t> — ограничение пожилых людей в возможностях проведения досуга , что в свою очередь еще более обостряет проблему одиночества.</a:t>
            </a:r>
          </a:p>
          <a:p>
            <a:pPr algn="ctr"/>
            <a:r>
              <a:rPr lang="ru-RU" sz="2000" b="1" i="1" dirty="0" smtClean="0">
                <a:solidFill>
                  <a:srgbClr val="FFFF00"/>
                </a:solidFill>
              </a:rPr>
              <a:t>Цель — формирование у пожилых людей чувства </a:t>
            </a:r>
            <a:r>
              <a:rPr lang="ru-RU" sz="2000" b="1" i="1" dirty="0" err="1" smtClean="0">
                <a:solidFill>
                  <a:srgbClr val="FFFF00"/>
                </a:solidFill>
              </a:rPr>
              <a:t>востребованности</a:t>
            </a:r>
            <a:r>
              <a:rPr lang="ru-RU" sz="2000" b="1" i="1" dirty="0" smtClean="0">
                <a:solidFill>
                  <a:srgbClr val="FFFF00"/>
                </a:solidFill>
              </a:rPr>
              <a:t> обществом, преодоление одиночества, максимальное вовлечение в активную деятельность через организацию их свободного времени.</a:t>
            </a:r>
            <a:endParaRPr lang="ru-RU" sz="2000" b="1" i="1" dirty="0">
              <a:solidFill>
                <a:srgbClr val="FFFF00"/>
              </a:solidFill>
            </a:endParaRPr>
          </a:p>
        </p:txBody>
      </p:sp>
      <p:sp>
        <p:nvSpPr>
          <p:cNvPr id="6" name="Прямоугольник 5"/>
          <p:cNvSpPr/>
          <p:nvPr/>
        </p:nvSpPr>
        <p:spPr>
          <a:xfrm>
            <a:off x="0" y="1"/>
            <a:ext cx="9144000" cy="523220"/>
          </a:xfrm>
          <a:prstGeom prst="rect">
            <a:avLst/>
          </a:prstGeom>
        </p:spPr>
        <p:txBody>
          <a:bodyPr wrap="square">
            <a:spAutoFit/>
          </a:bodyPr>
          <a:lstStyle/>
          <a:p>
            <a:pPr algn="ctr"/>
            <a:r>
              <a:rPr lang="ru-RU" sz="2800" b="1" i="1" kern="10" spc="720" dirty="0" smtClean="0">
                <a:ln w="9525">
                  <a:noFill/>
                  <a:round/>
                  <a:headEnd/>
                  <a:tailEnd/>
                </a:ln>
                <a:solidFill>
                  <a:srgbClr val="00B0F0"/>
                </a:solidFill>
                <a:effectLst>
                  <a:outerShdw dist="45791" dir="3378596" algn="ctr" rotWithShape="0">
                    <a:srgbClr val="4D4D4D">
                      <a:alpha val="79999"/>
                    </a:srgbClr>
                  </a:outerShdw>
                </a:effectLst>
                <a:latin typeface="Segoe Print" pitchFamily="2" charset="0"/>
                <a:cs typeface="Arial"/>
              </a:rPr>
              <a:t>День пожилого человека</a:t>
            </a:r>
            <a:endParaRPr lang="ru-RU" sz="2800" b="1" i="1" kern="10" spc="720" dirty="0">
              <a:ln w="9525">
                <a:noFill/>
                <a:round/>
                <a:headEnd/>
                <a:tailEnd/>
              </a:ln>
              <a:solidFill>
                <a:srgbClr val="00B0F0"/>
              </a:solidFill>
              <a:effectLst>
                <a:outerShdw dist="45791" dir="3378596" algn="ctr" rotWithShape="0">
                  <a:srgbClr val="4D4D4D">
                    <a:alpha val="79999"/>
                  </a:srgbClr>
                </a:outerShdw>
              </a:effectLst>
              <a:latin typeface="Segoe Print" pitchFamily="2" charset="0"/>
              <a:cs typeface="Arial"/>
            </a:endParaRPr>
          </a:p>
        </p:txBody>
      </p:sp>
      <p:sp>
        <p:nvSpPr>
          <p:cNvPr id="7" name="Прямоугольник 6"/>
          <p:cNvSpPr/>
          <p:nvPr/>
        </p:nvSpPr>
        <p:spPr>
          <a:xfrm>
            <a:off x="0" y="642919"/>
            <a:ext cx="9144000" cy="400110"/>
          </a:xfrm>
          <a:prstGeom prst="rect">
            <a:avLst/>
          </a:prstGeom>
        </p:spPr>
        <p:txBody>
          <a:bodyPr wrap="square">
            <a:spAutoFit/>
          </a:bodyPr>
          <a:lstStyle/>
          <a:p>
            <a:pPr algn="ctr">
              <a:spcBef>
                <a:spcPct val="50000"/>
              </a:spcBef>
            </a:pPr>
            <a:r>
              <a:rPr lang="ru-RU" sz="2000" b="1" i="1" dirty="0" smtClean="0">
                <a:solidFill>
                  <a:srgbClr val="99FFCC"/>
                </a:solidFill>
              </a:rPr>
              <a:t>(сотрудничество с Администрацией Лесного района)</a:t>
            </a:r>
            <a:endParaRPr lang="ru-RU" sz="2000" b="1" i="1" dirty="0">
              <a:solidFill>
                <a:srgbClr val="99FFCC"/>
              </a:solidFill>
            </a:endParaRPr>
          </a:p>
        </p:txBody>
      </p:sp>
      <p:pic>
        <p:nvPicPr>
          <p:cNvPr id="8" name="Picture 4" descr="P6075721"/>
          <p:cNvPicPr>
            <a:picLocks noChangeAspect="1" noChangeArrowheads="1"/>
          </p:cNvPicPr>
          <p:nvPr/>
        </p:nvPicPr>
        <p:blipFill>
          <a:blip r:embed="rId3" cstate="screen"/>
          <a:srcRect/>
          <a:stretch>
            <a:fillRect/>
          </a:stretch>
        </p:blipFill>
        <p:spPr bwMode="auto">
          <a:xfrm>
            <a:off x="0" y="3214686"/>
            <a:ext cx="2973388" cy="2225675"/>
          </a:xfrm>
          <a:prstGeom prst="rect">
            <a:avLst/>
          </a:prstGeom>
          <a:ln>
            <a:noFill/>
          </a:ln>
          <a:effectLst>
            <a:softEdge rad="112500"/>
          </a:effectLst>
        </p:spPr>
      </p:pic>
      <p:pic>
        <p:nvPicPr>
          <p:cNvPr id="9" name="Picture 7" descr="DSC01229"/>
          <p:cNvPicPr>
            <a:picLocks noChangeAspect="1" noChangeArrowheads="1"/>
          </p:cNvPicPr>
          <p:nvPr/>
        </p:nvPicPr>
        <p:blipFill>
          <a:blip r:embed="rId4" cstate="screen"/>
          <a:srcRect/>
          <a:stretch>
            <a:fillRect/>
          </a:stretch>
        </p:blipFill>
        <p:spPr bwMode="auto">
          <a:xfrm>
            <a:off x="2857488" y="4143380"/>
            <a:ext cx="3036887" cy="2278062"/>
          </a:xfrm>
          <a:prstGeom prst="rect">
            <a:avLst/>
          </a:prstGeom>
          <a:ln>
            <a:noFill/>
          </a:ln>
          <a:effectLst>
            <a:softEdge rad="112500"/>
          </a:effectLst>
        </p:spPr>
      </p:pic>
      <p:pic>
        <p:nvPicPr>
          <p:cNvPr id="10" name="Picture 4" descr="P6075720"/>
          <p:cNvPicPr>
            <a:picLocks noChangeAspect="1" noChangeArrowheads="1"/>
          </p:cNvPicPr>
          <p:nvPr/>
        </p:nvPicPr>
        <p:blipFill>
          <a:blip r:embed="rId5" cstate="screen"/>
          <a:srcRect/>
          <a:stretch>
            <a:fillRect/>
          </a:stretch>
        </p:blipFill>
        <p:spPr>
          <a:xfrm>
            <a:off x="5786446" y="3214686"/>
            <a:ext cx="3027362" cy="22653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1"/>
            <a:ext cx="9144000" cy="523220"/>
          </a:xfrm>
          <a:prstGeom prst="rect">
            <a:avLst/>
          </a:prstGeom>
        </p:spPr>
        <p:txBody>
          <a:bodyPr wrap="square">
            <a:spAutoFit/>
          </a:bodyPr>
          <a:lstStyle/>
          <a:p>
            <a:pPr algn="ctr"/>
            <a:r>
              <a:rPr lang="ru-RU" sz="2800" b="1" i="1" dirty="0" smtClean="0">
                <a:solidFill>
                  <a:srgbClr val="00B0F0"/>
                </a:solidFill>
                <a:latin typeface="Segoe Print" pitchFamily="2" charset="0"/>
              </a:rPr>
              <a:t>Радуем частушкой пожилых людей</a:t>
            </a:r>
            <a:r>
              <a:rPr lang="ru-RU" sz="2800" b="1" dirty="0" smtClean="0">
                <a:solidFill>
                  <a:srgbClr val="00B0F0"/>
                </a:solidFill>
                <a:latin typeface="Segoe Print" pitchFamily="2" charset="0"/>
              </a:rPr>
              <a:t>!</a:t>
            </a:r>
            <a:endParaRPr lang="ru-RU" sz="2800" b="1" dirty="0">
              <a:solidFill>
                <a:srgbClr val="00B0F0"/>
              </a:solidFill>
              <a:latin typeface="Segoe Print" pitchFamily="2" charset="0"/>
            </a:endParaRPr>
          </a:p>
        </p:txBody>
      </p:sp>
      <p:pic>
        <p:nvPicPr>
          <p:cNvPr id="6" name="Содержимое 3" descr="F:\люда\Изображение 004.jpg"/>
          <p:cNvPicPr>
            <a:picLocks/>
          </p:cNvPicPr>
          <p:nvPr/>
        </p:nvPicPr>
        <p:blipFill>
          <a:blip r:embed="rId3" cstate="screen"/>
          <a:srcRect/>
          <a:stretch>
            <a:fillRect/>
          </a:stretch>
        </p:blipFill>
        <p:spPr bwMode="auto">
          <a:xfrm>
            <a:off x="1" y="3714752"/>
            <a:ext cx="4500562" cy="3143248"/>
          </a:xfrm>
          <a:prstGeom prst="rect">
            <a:avLst/>
          </a:prstGeom>
          <a:ln>
            <a:noFill/>
          </a:ln>
          <a:effectLst>
            <a:softEdge rad="112500"/>
          </a:effectLst>
        </p:spPr>
      </p:pic>
      <p:pic>
        <p:nvPicPr>
          <p:cNvPr id="7" name="Рисунок 6" descr="F:\люда\Изображение 015.jpg"/>
          <p:cNvPicPr/>
          <p:nvPr/>
        </p:nvPicPr>
        <p:blipFill>
          <a:blip r:embed="rId4" cstate="screen"/>
          <a:srcRect/>
          <a:stretch>
            <a:fillRect/>
          </a:stretch>
        </p:blipFill>
        <p:spPr bwMode="auto">
          <a:xfrm>
            <a:off x="5000628" y="3714752"/>
            <a:ext cx="4143372" cy="3143248"/>
          </a:xfrm>
          <a:prstGeom prst="rect">
            <a:avLst/>
          </a:prstGeom>
          <a:ln>
            <a:noFill/>
          </a:ln>
          <a:effectLst>
            <a:softEdge rad="112500"/>
          </a:effectLst>
        </p:spPr>
      </p:pic>
      <p:pic>
        <p:nvPicPr>
          <p:cNvPr id="8" name="Содержимое 3" descr="F:\люда\Изображение 012.jpg"/>
          <p:cNvPicPr>
            <a:picLocks/>
          </p:cNvPicPr>
          <p:nvPr/>
        </p:nvPicPr>
        <p:blipFill>
          <a:blip r:embed="rId5" cstate="screen"/>
          <a:srcRect/>
          <a:stretch>
            <a:fillRect/>
          </a:stretch>
        </p:blipFill>
        <p:spPr bwMode="auto">
          <a:xfrm>
            <a:off x="4929190" y="785794"/>
            <a:ext cx="4214810" cy="2643206"/>
          </a:xfrm>
          <a:prstGeom prst="rect">
            <a:avLst/>
          </a:prstGeom>
          <a:ln>
            <a:noFill/>
          </a:ln>
          <a:effectLst>
            <a:softEdge rad="112500"/>
          </a:effectLst>
        </p:spPr>
      </p:pic>
      <p:pic>
        <p:nvPicPr>
          <p:cNvPr id="9" name="Содержимое 3" descr="F:\люда\Изображение 019.jpg"/>
          <p:cNvPicPr>
            <a:picLocks/>
          </p:cNvPicPr>
          <p:nvPr/>
        </p:nvPicPr>
        <p:blipFill>
          <a:blip r:embed="rId6" cstate="screen"/>
          <a:srcRect/>
          <a:stretch>
            <a:fillRect/>
          </a:stretch>
        </p:blipFill>
        <p:spPr bwMode="auto">
          <a:xfrm>
            <a:off x="1" y="714356"/>
            <a:ext cx="4429123" cy="2714644"/>
          </a:xfrm>
          <a:prstGeom prst="rect">
            <a:avLst/>
          </a:prstGeom>
          <a:ln>
            <a:noFill/>
          </a:ln>
          <a:effectLst>
            <a:softEdge rad="112500"/>
          </a:effectLst>
        </p:spPr>
      </p:pic>
      <p:pic>
        <p:nvPicPr>
          <p:cNvPr id="10" name="Рисунок 9" descr="http://s004.radikal.ru/i206/1103/b8/c93d6a5faa9e.gif"/>
          <p:cNvPicPr/>
          <p:nvPr/>
        </p:nvPicPr>
        <p:blipFill>
          <a:blip r:embed="rId7"/>
          <a:srcRect/>
          <a:stretch>
            <a:fillRect/>
          </a:stretch>
        </p:blipFill>
        <p:spPr bwMode="auto">
          <a:xfrm>
            <a:off x="3643306" y="2786058"/>
            <a:ext cx="2143140" cy="1714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Рисунок 4" descr="F:\люда\P1010367.JPG"/>
          <p:cNvPicPr/>
          <p:nvPr/>
        </p:nvPicPr>
        <p:blipFill>
          <a:blip r:embed="rId3" cstate="screen"/>
          <a:srcRect/>
          <a:stretch>
            <a:fillRect/>
          </a:stretch>
        </p:blipFill>
        <p:spPr bwMode="auto">
          <a:xfrm>
            <a:off x="357158" y="3357562"/>
            <a:ext cx="2990854" cy="2500316"/>
          </a:xfrm>
          <a:prstGeom prst="rect">
            <a:avLst/>
          </a:prstGeom>
          <a:ln>
            <a:noFill/>
          </a:ln>
          <a:effectLst>
            <a:softEdge rad="112500"/>
          </a:effectLst>
        </p:spPr>
      </p:pic>
      <p:pic>
        <p:nvPicPr>
          <p:cNvPr id="6" name="Рисунок 5" descr="F:\люда\P1010370.JPG"/>
          <p:cNvPicPr/>
          <p:nvPr/>
        </p:nvPicPr>
        <p:blipFill>
          <a:blip r:embed="rId4" cstate="screen"/>
          <a:srcRect/>
          <a:stretch>
            <a:fillRect/>
          </a:stretch>
        </p:blipFill>
        <p:spPr bwMode="auto">
          <a:xfrm>
            <a:off x="3286116" y="4071942"/>
            <a:ext cx="2857520" cy="2428892"/>
          </a:xfrm>
          <a:prstGeom prst="rect">
            <a:avLst/>
          </a:prstGeom>
          <a:ln>
            <a:noFill/>
          </a:ln>
          <a:effectLst>
            <a:softEdge rad="112500"/>
          </a:effectLst>
        </p:spPr>
      </p:pic>
      <p:pic>
        <p:nvPicPr>
          <p:cNvPr id="7" name="Picture 2" descr="http://mdou237.edu.yar.ru/images/9_maya/9d6204d8c63d_w650_h208.gif"/>
          <p:cNvPicPr>
            <a:picLocks noChangeAspect="1" noChangeArrowheads="1" noCrop="1"/>
          </p:cNvPicPr>
          <p:nvPr/>
        </p:nvPicPr>
        <p:blipFill>
          <a:blip r:embed="rId5"/>
          <a:srcRect/>
          <a:stretch>
            <a:fillRect/>
          </a:stretch>
        </p:blipFill>
        <p:spPr bwMode="auto">
          <a:xfrm>
            <a:off x="0" y="0"/>
            <a:ext cx="4714876" cy="1000108"/>
          </a:xfrm>
          <a:prstGeom prst="rect">
            <a:avLst/>
          </a:prstGeom>
          <a:noFill/>
        </p:spPr>
      </p:pic>
      <p:sp>
        <p:nvSpPr>
          <p:cNvPr id="35841" name="Rectangle 1"/>
          <p:cNvSpPr>
            <a:spLocks noChangeArrowheads="1"/>
          </p:cNvSpPr>
          <p:nvPr/>
        </p:nvSpPr>
        <p:spPr bwMode="auto">
          <a:xfrm>
            <a:off x="0" y="1071546"/>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Каждому поколению людей присуще своё мировоззрение, мышление, свой образ жизни, своя культура.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Но помнит ли юное поколение о том, чем жили дедушки и бабушки, что читали, какую музыку слушали, как танцевали?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Перед памятью тех, кого уже нет с нами, перед людьми преклонного возраста и, особенно, перед будущим нашим поколением мы обязаны сохранить то, что имеем и передать это нашим внукам и детям.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Только приобщая молодое поколение к культуре, вовлекая их в творческие процессы, возможно развитие у детей уважение к своей истории, к людям преклонного возраста.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3643306" y="1"/>
            <a:ext cx="5500694" cy="954107"/>
          </a:xfrm>
          <a:prstGeom prst="rect">
            <a:avLst/>
          </a:prstGeom>
        </p:spPr>
        <p:txBody>
          <a:bodyPr wrap="square">
            <a:spAutoFit/>
          </a:bodyPr>
          <a:lstStyle/>
          <a:p>
            <a:pPr algn="ctr"/>
            <a:r>
              <a:rPr lang="ru-RU" sz="2800" b="1" i="1" dirty="0" smtClean="0">
                <a:solidFill>
                  <a:srgbClr val="00B0F0"/>
                </a:solidFill>
                <a:latin typeface="Segoe Print" pitchFamily="2" charset="0"/>
              </a:rPr>
              <a:t>Ежегодная акция</a:t>
            </a:r>
            <a:br>
              <a:rPr lang="ru-RU" sz="2800" b="1" i="1" dirty="0" smtClean="0">
                <a:solidFill>
                  <a:srgbClr val="00B0F0"/>
                </a:solidFill>
                <a:latin typeface="Segoe Print" pitchFamily="2" charset="0"/>
              </a:rPr>
            </a:br>
            <a:r>
              <a:rPr lang="ru-RU" sz="2800" b="1" i="1" dirty="0" smtClean="0">
                <a:solidFill>
                  <a:srgbClr val="00B0F0"/>
                </a:solidFill>
                <a:latin typeface="Segoe Print" pitchFamily="2" charset="0"/>
              </a:rPr>
              <a:t> «Подарок ветерану»</a:t>
            </a:r>
            <a:endParaRPr lang="ru-RU" sz="2800" b="1" i="1" dirty="0">
              <a:solidFill>
                <a:srgbClr val="00B0F0"/>
              </a:solidFill>
              <a:latin typeface="Segoe Print" pitchFamily="2" charset="0"/>
            </a:endParaRPr>
          </a:p>
        </p:txBody>
      </p:sp>
      <p:pic>
        <p:nvPicPr>
          <p:cNvPr id="10" name="Содержимое 3" descr="F:\люда\P1010379.JPG"/>
          <p:cNvPicPr>
            <a:picLocks/>
          </p:cNvPicPr>
          <p:nvPr/>
        </p:nvPicPr>
        <p:blipFill>
          <a:blip r:embed="rId6" cstate="screen"/>
          <a:srcRect/>
          <a:stretch>
            <a:fillRect/>
          </a:stretch>
        </p:blipFill>
        <p:spPr bwMode="auto">
          <a:xfrm>
            <a:off x="5857884" y="3357562"/>
            <a:ext cx="2857520" cy="25717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by="(-#ppt_w*2)" calcmode="lin" valueType="num">
                                      <p:cBhvr rctx="PPT">
                                        <p:cTn id="19" dur="500" autoRev="1" fill="hold">
                                          <p:stCondLst>
                                            <p:cond delay="0"/>
                                          </p:stCondLst>
                                        </p:cTn>
                                        <p:tgtEl>
                                          <p:spTgt spid="10"/>
                                        </p:tgtEl>
                                        <p:attrNameLst>
                                          <p:attrName>ppt_w</p:attrName>
                                        </p:attrNameLst>
                                      </p:cBhvr>
                                    </p:anim>
                                    <p:anim by="(#ppt_w*0.50)" calcmode="lin" valueType="num">
                                      <p:cBhvr>
                                        <p:cTn id="20" dur="500" decel="50000" autoRev="1" fill="hold">
                                          <p:stCondLst>
                                            <p:cond delay="0"/>
                                          </p:stCondLst>
                                        </p:cTn>
                                        <p:tgtEl>
                                          <p:spTgt spid="10"/>
                                        </p:tgtEl>
                                        <p:attrNameLst>
                                          <p:attrName>ppt_x</p:attrName>
                                        </p:attrNameLst>
                                      </p:cBhvr>
                                    </p:anim>
                                    <p:anim from="(-#ppt_h/2)" to="(#ppt_y)" calcmode="lin" valueType="num">
                                      <p:cBhvr>
                                        <p:cTn id="21" dur="1000" fill="hold">
                                          <p:stCondLst>
                                            <p:cond delay="0"/>
                                          </p:stCondLst>
                                        </p:cTn>
                                        <p:tgtEl>
                                          <p:spTgt spid="10"/>
                                        </p:tgtEl>
                                        <p:attrNameLst>
                                          <p:attrName>ppt_y</p:attrName>
                                        </p:attrNameLst>
                                      </p:cBhvr>
                                    </p:anim>
                                    <p:animRot by="21600000">
                                      <p:cBhvr>
                                        <p:cTn id="22"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889844"/>
            <a:ext cx="9144000" cy="2585323"/>
          </a:xfrm>
          <a:prstGeom prst="rect">
            <a:avLst/>
          </a:prstGeom>
        </p:spPr>
        <p:txBody>
          <a:bodyPr wrap="square">
            <a:spAutoFit/>
          </a:bodyPr>
          <a:lstStyle/>
          <a:p>
            <a:pPr algn="ctr"/>
            <a:r>
              <a:rPr lang="ru-RU" b="1" i="1" dirty="0" smtClean="0">
                <a:solidFill>
                  <a:srgbClr val="FFFF00"/>
                </a:solidFill>
              </a:rPr>
              <a:t> Задача </a:t>
            </a:r>
            <a:r>
              <a:rPr lang="ru-RU" b="1" i="1" dirty="0" err="1" smtClean="0">
                <a:solidFill>
                  <a:srgbClr val="FFFF00"/>
                </a:solidFill>
              </a:rPr>
              <a:t>подпроекта</a:t>
            </a:r>
            <a:r>
              <a:rPr lang="ru-RU" b="1" i="1" dirty="0" smtClean="0">
                <a:solidFill>
                  <a:srgbClr val="FFFF00"/>
                </a:solidFill>
              </a:rPr>
              <a:t> - внести свой вклад в формирование тёплого и бережного отношения к старшему поколению, оказание посильной практической помощи. </a:t>
            </a:r>
          </a:p>
          <a:p>
            <a:pPr algn="ctr"/>
            <a:r>
              <a:rPr lang="ru-RU" b="1" i="1" dirty="0" smtClean="0">
                <a:solidFill>
                  <a:srgbClr val="FFFF00"/>
                </a:solidFill>
              </a:rPr>
              <a:t>Особо важно воспитание патриотических качеств у подрастающего поколения. </a:t>
            </a:r>
            <a:r>
              <a:rPr lang="ru-RU" b="1" i="1" dirty="0" err="1" smtClean="0">
                <a:solidFill>
                  <a:srgbClr val="FFFF00"/>
                </a:solidFill>
              </a:rPr>
              <a:t>Подпроект</a:t>
            </a:r>
            <a:r>
              <a:rPr lang="ru-RU" b="1" i="1" dirty="0" smtClean="0">
                <a:solidFill>
                  <a:srgbClr val="FFFF00"/>
                </a:solidFill>
              </a:rPr>
              <a:t> направлен на оказание внимания, практической помощи ветеранам. Создавать условия для реализации потребности ветеранов в общении и передаче своего жизненного опыта молодёжи.</a:t>
            </a:r>
          </a:p>
          <a:p>
            <a:pPr algn="ctr"/>
            <a:r>
              <a:rPr lang="ru-RU" b="1" i="1" dirty="0" smtClean="0">
                <a:solidFill>
                  <a:srgbClr val="FFFF00"/>
                </a:solidFill>
              </a:rPr>
              <a:t> Проводимые социальные акции  ориентированы на формирование у детей и молодежи высокого патриотического сознания, активной жизненной позиции, развития творческих способностей.</a:t>
            </a:r>
            <a:endParaRPr lang="ru-RU" b="1" i="1" dirty="0">
              <a:solidFill>
                <a:srgbClr val="FFFF00"/>
              </a:solidFill>
            </a:endParaRPr>
          </a:p>
        </p:txBody>
      </p:sp>
      <p:sp>
        <p:nvSpPr>
          <p:cNvPr id="6" name="Прямоугольник 5"/>
          <p:cNvSpPr/>
          <p:nvPr/>
        </p:nvSpPr>
        <p:spPr>
          <a:xfrm>
            <a:off x="4286248" y="1"/>
            <a:ext cx="4643470" cy="954107"/>
          </a:xfrm>
          <a:prstGeom prst="rect">
            <a:avLst/>
          </a:prstGeom>
        </p:spPr>
        <p:txBody>
          <a:bodyPr wrap="square">
            <a:spAutoFit/>
          </a:bodyPr>
          <a:lstStyle/>
          <a:p>
            <a:pPr algn="ctr"/>
            <a:r>
              <a:rPr lang="ru-RU" sz="2800" b="1" i="1" dirty="0" smtClean="0">
                <a:solidFill>
                  <a:srgbClr val="00B0F0"/>
                </a:solidFill>
                <a:latin typeface="Segoe Print" pitchFamily="2" charset="0"/>
              </a:rPr>
              <a:t>Ежегодная акция</a:t>
            </a:r>
            <a:br>
              <a:rPr lang="ru-RU" sz="2800" b="1" i="1" dirty="0" smtClean="0">
                <a:solidFill>
                  <a:srgbClr val="00B0F0"/>
                </a:solidFill>
                <a:latin typeface="Segoe Print" pitchFamily="2" charset="0"/>
              </a:rPr>
            </a:br>
            <a:r>
              <a:rPr lang="ru-RU" sz="2800" b="1" i="1" dirty="0" smtClean="0">
                <a:solidFill>
                  <a:srgbClr val="00B0F0"/>
                </a:solidFill>
                <a:latin typeface="Segoe Print" pitchFamily="2" charset="0"/>
              </a:rPr>
              <a:t> «Подарок ветерану»</a:t>
            </a:r>
            <a:endParaRPr lang="ru-RU" sz="2800" b="1" i="1" dirty="0">
              <a:solidFill>
                <a:srgbClr val="00B0F0"/>
              </a:solidFill>
              <a:latin typeface="Segoe Print" pitchFamily="2" charset="0"/>
            </a:endParaRPr>
          </a:p>
        </p:txBody>
      </p:sp>
      <p:pic>
        <p:nvPicPr>
          <p:cNvPr id="8" name="Содержимое 4" descr="F:\люда\Изображение 034.jpg"/>
          <p:cNvPicPr>
            <a:picLocks/>
          </p:cNvPicPr>
          <p:nvPr/>
        </p:nvPicPr>
        <p:blipFill>
          <a:blip r:embed="rId3" cstate="screen"/>
          <a:srcRect/>
          <a:stretch>
            <a:fillRect/>
          </a:stretch>
        </p:blipFill>
        <p:spPr bwMode="auto">
          <a:xfrm>
            <a:off x="1142976" y="3571876"/>
            <a:ext cx="3429024" cy="2857520"/>
          </a:xfrm>
          <a:prstGeom prst="rect">
            <a:avLst/>
          </a:prstGeom>
          <a:ln>
            <a:noFill/>
          </a:ln>
          <a:effectLst>
            <a:softEdge rad="112500"/>
          </a:effectLst>
        </p:spPr>
      </p:pic>
      <p:pic>
        <p:nvPicPr>
          <p:cNvPr id="9" name="Рисунок 8" descr="F:\люда\Изображение 032.jpg"/>
          <p:cNvPicPr/>
          <p:nvPr/>
        </p:nvPicPr>
        <p:blipFill>
          <a:blip r:embed="rId4" cstate="screen"/>
          <a:srcRect/>
          <a:stretch>
            <a:fillRect/>
          </a:stretch>
        </p:blipFill>
        <p:spPr bwMode="auto">
          <a:xfrm>
            <a:off x="4857752" y="3643314"/>
            <a:ext cx="3143272" cy="2786082"/>
          </a:xfrm>
          <a:prstGeom prst="rect">
            <a:avLst/>
          </a:prstGeom>
          <a:ln>
            <a:noFill/>
          </a:ln>
          <a:effectLst>
            <a:softEdge rad="112500"/>
          </a:effectLst>
        </p:spPr>
      </p:pic>
      <p:pic>
        <p:nvPicPr>
          <p:cNvPr id="10" name="Picture 2" descr="http://mdou237.edu.yar.ru/images/9_maya/9d6204d8c63d_w650_h208.gif"/>
          <p:cNvPicPr>
            <a:picLocks noChangeAspect="1" noChangeArrowheads="1" noCrop="1"/>
          </p:cNvPicPr>
          <p:nvPr/>
        </p:nvPicPr>
        <p:blipFill>
          <a:blip r:embed="rId5"/>
          <a:srcRect/>
          <a:stretch>
            <a:fillRect/>
          </a:stretch>
        </p:blipFill>
        <p:spPr bwMode="auto">
          <a:xfrm>
            <a:off x="0" y="0"/>
            <a:ext cx="4714876" cy="1000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1000108"/>
            <a:ext cx="9144000" cy="1323439"/>
          </a:xfrm>
          <a:prstGeom prst="rect">
            <a:avLst/>
          </a:prstGeom>
        </p:spPr>
        <p:txBody>
          <a:bodyPr wrap="square">
            <a:spAutoFit/>
          </a:bodyPr>
          <a:lstStyle/>
          <a:p>
            <a:pPr algn="ctr"/>
            <a:r>
              <a:rPr lang="ru-RU" sz="2000" b="1" i="1" dirty="0" smtClean="0">
                <a:solidFill>
                  <a:srgbClr val="FFFF00"/>
                </a:solidFill>
              </a:rPr>
              <a:t>С каждым годом у школьников  возрастает  интерес к изучению родного края, к землякам, оставивших след на нашей земле. </a:t>
            </a:r>
          </a:p>
          <a:p>
            <a:pPr algn="ctr"/>
            <a:r>
              <a:rPr lang="ru-RU" sz="2000" b="1" i="1" dirty="0" smtClean="0">
                <a:solidFill>
                  <a:srgbClr val="FFFF00"/>
                </a:solidFill>
              </a:rPr>
              <a:t>Совместно с сотрудником школьного музея проводим многочисленные мероприятия, посвящённые нашим землякам. </a:t>
            </a:r>
            <a:endParaRPr lang="ru-RU" sz="2000" b="1" i="1" dirty="0">
              <a:solidFill>
                <a:srgbClr val="FFFF00"/>
              </a:solidFill>
            </a:endParaRPr>
          </a:p>
        </p:txBody>
      </p:sp>
      <p:sp>
        <p:nvSpPr>
          <p:cNvPr id="6" name="Прямоугольник 5"/>
          <p:cNvSpPr/>
          <p:nvPr/>
        </p:nvSpPr>
        <p:spPr>
          <a:xfrm>
            <a:off x="0" y="0"/>
            <a:ext cx="9144000" cy="523220"/>
          </a:xfrm>
          <a:prstGeom prst="rect">
            <a:avLst/>
          </a:prstGeom>
        </p:spPr>
        <p:txBody>
          <a:bodyPr wrap="square">
            <a:spAutoFit/>
          </a:bodyPr>
          <a:lstStyle/>
          <a:p>
            <a:pPr algn="ctr"/>
            <a:r>
              <a:rPr lang="ru-RU" sz="2800" b="1" i="1" dirty="0" smtClean="0">
                <a:solidFill>
                  <a:srgbClr val="00B0F0"/>
                </a:solidFill>
                <a:latin typeface="Segoe Print" pitchFamily="2" charset="0"/>
              </a:rPr>
              <a:t>Выступления в школьном музее</a:t>
            </a:r>
            <a:endParaRPr lang="ru-RU" sz="2800" b="1" i="1" dirty="0">
              <a:solidFill>
                <a:srgbClr val="00B0F0"/>
              </a:solidFill>
              <a:latin typeface="Segoe Print" pitchFamily="2" charset="0"/>
            </a:endParaRPr>
          </a:p>
        </p:txBody>
      </p:sp>
      <p:pic>
        <p:nvPicPr>
          <p:cNvPr id="7" name="Содержимое 3" descr="F:\люда\P1010169.JPG"/>
          <p:cNvPicPr>
            <a:picLocks/>
          </p:cNvPicPr>
          <p:nvPr/>
        </p:nvPicPr>
        <p:blipFill>
          <a:blip r:embed="rId3" cstate="screen"/>
          <a:srcRect/>
          <a:stretch>
            <a:fillRect/>
          </a:stretch>
        </p:blipFill>
        <p:spPr bwMode="auto">
          <a:xfrm>
            <a:off x="0" y="3000372"/>
            <a:ext cx="3786182" cy="3571900"/>
          </a:xfrm>
          <a:prstGeom prst="rect">
            <a:avLst/>
          </a:prstGeom>
          <a:ln>
            <a:noFill/>
          </a:ln>
          <a:effectLst>
            <a:softEdge rad="112500"/>
          </a:effectLst>
        </p:spPr>
      </p:pic>
      <p:pic>
        <p:nvPicPr>
          <p:cNvPr id="8" name="Рисунок 7" descr="F:\люда\P1010172.JPG"/>
          <p:cNvPicPr/>
          <p:nvPr/>
        </p:nvPicPr>
        <p:blipFill>
          <a:blip r:embed="rId4" cstate="screen"/>
          <a:srcRect/>
          <a:stretch>
            <a:fillRect/>
          </a:stretch>
        </p:blipFill>
        <p:spPr bwMode="auto">
          <a:xfrm>
            <a:off x="5857884" y="2928934"/>
            <a:ext cx="3286116" cy="3643338"/>
          </a:xfrm>
          <a:prstGeom prst="rect">
            <a:avLst/>
          </a:prstGeom>
          <a:ln>
            <a:noFill/>
          </a:ln>
          <a:effectLst>
            <a:softEdge rad="112500"/>
          </a:effectLst>
        </p:spPr>
      </p:pic>
      <p:pic>
        <p:nvPicPr>
          <p:cNvPr id="10" name="Рисунок 9" descr="F:\люда\P1010170.JPG"/>
          <p:cNvPicPr/>
          <p:nvPr/>
        </p:nvPicPr>
        <p:blipFill>
          <a:blip r:embed="rId5" cstate="screen"/>
          <a:srcRect/>
          <a:stretch>
            <a:fillRect/>
          </a:stretch>
        </p:blipFill>
        <p:spPr bwMode="auto">
          <a:xfrm>
            <a:off x="3214678" y="2786058"/>
            <a:ext cx="3357586" cy="27622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70" decel="100000"/>
                                        <p:tgtEl>
                                          <p:spTgt spid="8"/>
                                        </p:tgtEl>
                                      </p:cBhvr>
                                    </p:animEffect>
                                    <p:animScale>
                                      <p:cBhvr>
                                        <p:cTn id="19" dur="770" decel="100000"/>
                                        <p:tgtEl>
                                          <p:spTgt spid="8"/>
                                        </p:tgtEl>
                                      </p:cBhvr>
                                      <p:from x="10000" y="10000"/>
                                      <p:to x="200000" y="450000"/>
                                    </p:animScale>
                                    <p:animScale>
                                      <p:cBhvr>
                                        <p:cTn id="20" dur="1230" accel="100000" fill="hold">
                                          <p:stCondLst>
                                            <p:cond delay="770"/>
                                          </p:stCondLst>
                                        </p:cTn>
                                        <p:tgtEl>
                                          <p:spTgt spid="8"/>
                                        </p:tgtEl>
                                      </p:cBhvr>
                                      <p:from x="200000" y="450000"/>
                                      <p:to x="100000" y="100000"/>
                                    </p:animScale>
                                    <p:set>
                                      <p:cBhvr>
                                        <p:cTn id="21" dur="770" fill="hold"/>
                                        <p:tgtEl>
                                          <p:spTgt spid="8"/>
                                        </p:tgtEl>
                                        <p:attrNameLst>
                                          <p:attrName>ppt_x</p:attrName>
                                        </p:attrNameLst>
                                      </p:cBhvr>
                                      <p:to>
                                        <p:strVal val="(0.5)"/>
                                      </p:to>
                                    </p:set>
                                    <p:anim from="(0.5)" to="(#ppt_x)" calcmode="lin" valueType="num">
                                      <p:cBhvr>
                                        <p:cTn id="22" dur="1230" accel="100000" fill="hold">
                                          <p:stCondLst>
                                            <p:cond delay="770"/>
                                          </p:stCondLst>
                                        </p:cTn>
                                        <p:tgtEl>
                                          <p:spTgt spid="8"/>
                                        </p:tgtEl>
                                        <p:attrNameLst>
                                          <p:attrName>ppt_x</p:attrName>
                                        </p:attrNameLst>
                                      </p:cBhvr>
                                    </p:anim>
                                    <p:set>
                                      <p:cBhvr>
                                        <p:cTn id="23" dur="770" fill="hold"/>
                                        <p:tgtEl>
                                          <p:spTgt spid="8"/>
                                        </p:tgtEl>
                                        <p:attrNameLst>
                                          <p:attrName>ppt_y</p:attrName>
                                        </p:attrNameLst>
                                      </p:cBhvr>
                                      <p:to>
                                        <p:strVal val="(#ppt_y+0.4)"/>
                                      </p:to>
                                    </p:set>
                                    <p:anim from="(#ppt_y+0.4)" to="(#ppt_y)" calcmode="lin" valueType="num">
                                      <p:cBhvr>
                                        <p:cTn id="24"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0"/>
            <a:ext cx="9144000" cy="523220"/>
          </a:xfrm>
          <a:prstGeom prst="rect">
            <a:avLst/>
          </a:prstGeom>
        </p:spPr>
        <p:txBody>
          <a:bodyPr wrap="square">
            <a:spAutoFit/>
          </a:bodyPr>
          <a:lstStyle/>
          <a:p>
            <a:pPr algn="ctr"/>
            <a:r>
              <a:rPr lang="ru-RU" sz="2800" b="1" i="1" dirty="0" smtClean="0">
                <a:solidFill>
                  <a:srgbClr val="00B0F0"/>
                </a:solidFill>
                <a:latin typeface="Segoe Print" pitchFamily="2" charset="0"/>
              </a:rPr>
              <a:t>Детский Сад нам тоже рад!</a:t>
            </a:r>
            <a:endParaRPr lang="ru-RU" sz="2800" b="1" i="1" dirty="0">
              <a:solidFill>
                <a:srgbClr val="00B0F0"/>
              </a:solidFill>
              <a:latin typeface="Segoe Print" pitchFamily="2" charset="0"/>
            </a:endParaRPr>
          </a:p>
        </p:txBody>
      </p:sp>
      <p:sp>
        <p:nvSpPr>
          <p:cNvPr id="6" name="Прямоугольник 5"/>
          <p:cNvSpPr/>
          <p:nvPr/>
        </p:nvSpPr>
        <p:spPr>
          <a:xfrm>
            <a:off x="0" y="714356"/>
            <a:ext cx="9144000" cy="1015663"/>
          </a:xfrm>
          <a:prstGeom prst="rect">
            <a:avLst/>
          </a:prstGeom>
        </p:spPr>
        <p:txBody>
          <a:bodyPr wrap="square">
            <a:spAutoFit/>
          </a:bodyPr>
          <a:lstStyle/>
          <a:p>
            <a:pPr algn="ctr"/>
            <a:r>
              <a:rPr lang="ru-RU" sz="2000" b="1" i="1" dirty="0" smtClean="0">
                <a:solidFill>
                  <a:srgbClr val="FFFF00"/>
                </a:solidFill>
              </a:rPr>
              <a:t>Лучшая  награда для  выступающих -   бурные  </a:t>
            </a:r>
            <a:r>
              <a:rPr lang="ru-RU" sz="2000" b="1" i="1" dirty="0" err="1" smtClean="0">
                <a:solidFill>
                  <a:srgbClr val="FFFF00"/>
                </a:solidFill>
              </a:rPr>
              <a:t>апплодисменты</a:t>
            </a:r>
            <a:r>
              <a:rPr lang="ru-RU" sz="2000" b="1" i="1" dirty="0" smtClean="0">
                <a:solidFill>
                  <a:srgbClr val="FFFF00"/>
                </a:solidFill>
              </a:rPr>
              <a:t>, а  также   радостные  улыбки малышей и воспитателей, их добрые, искрящиеся глаза. </a:t>
            </a:r>
            <a:endParaRPr lang="ru-RU" sz="2000" b="1" i="1" dirty="0">
              <a:solidFill>
                <a:srgbClr val="FFFF00"/>
              </a:solidFill>
            </a:endParaRPr>
          </a:p>
        </p:txBody>
      </p:sp>
      <p:pic>
        <p:nvPicPr>
          <p:cNvPr id="7" name="Содержимое 3" descr="F:\Секисова\24 238.jpg"/>
          <p:cNvPicPr>
            <a:picLocks/>
          </p:cNvPicPr>
          <p:nvPr/>
        </p:nvPicPr>
        <p:blipFill>
          <a:blip r:embed="rId3" cstate="screen"/>
          <a:srcRect/>
          <a:stretch>
            <a:fillRect/>
          </a:stretch>
        </p:blipFill>
        <p:spPr bwMode="auto">
          <a:xfrm>
            <a:off x="1714480" y="2000240"/>
            <a:ext cx="6072230" cy="4214842"/>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500166" y="1582341"/>
            <a:ext cx="5857916" cy="3477875"/>
          </a:xfrm>
          <a:prstGeom prst="rect">
            <a:avLst/>
          </a:prstGeom>
        </p:spPr>
        <p:txBody>
          <a:bodyPr wrap="square">
            <a:spAutoFit/>
          </a:bodyPr>
          <a:lstStyle/>
          <a:p>
            <a:pPr algn="ctr"/>
            <a:r>
              <a:rPr lang="ru-RU" sz="2000" b="1" dirty="0" smtClean="0">
                <a:solidFill>
                  <a:srgbClr val="FFFF00"/>
                </a:solidFill>
              </a:rPr>
              <a:t>Проект направлен на воспитание толерантности, гражданского согласия, социального партнерства в сотрудничестве с  организациями, оказания поддержки гражданам социально - незащищенных групп, через организацию и проведение мероприятий для данной категории.                                                                                         В организации концертно-просветительской деятельности делается опора на принципы  гуманизма.</a:t>
            </a:r>
          </a:p>
          <a:p>
            <a:pPr algn="ctr"/>
            <a:r>
              <a:rPr lang="ru-RU" sz="2000" b="1" dirty="0" smtClean="0">
                <a:solidFill>
                  <a:srgbClr val="FFFF00"/>
                </a:solidFill>
              </a:rPr>
              <a:t> Каждое мероприятие такого рода несёт заряд человечности, доброты, нравственной чистоты. </a:t>
            </a:r>
            <a:endParaRPr lang="ru-RU"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0"/>
            <a:ext cx="9144000" cy="646331"/>
          </a:xfrm>
          <a:prstGeom prst="rect">
            <a:avLst/>
          </a:prstGeom>
        </p:spPr>
        <p:txBody>
          <a:bodyPr wrap="square">
            <a:spAutoFit/>
          </a:bodyPr>
          <a:lstStyle/>
          <a:p>
            <a:pPr algn="ctr"/>
            <a:r>
              <a:rPr lang="ru-RU" sz="3600" b="1" i="1" dirty="0" smtClean="0">
                <a:solidFill>
                  <a:srgbClr val="FFFF00"/>
                </a:solidFill>
                <a:latin typeface="Segoe Print" pitchFamily="2" charset="0"/>
              </a:rPr>
              <a:t>О нас пишут, нас знают!</a:t>
            </a:r>
            <a:endParaRPr lang="ru-RU" sz="3600" b="1" i="1" dirty="0">
              <a:solidFill>
                <a:srgbClr val="FFFF00"/>
              </a:solidFill>
              <a:latin typeface="Segoe Print" pitchFamily="2" charset="0"/>
            </a:endParaRPr>
          </a:p>
        </p:txBody>
      </p:sp>
      <p:pic>
        <p:nvPicPr>
          <p:cNvPr id="6" name="Picture 4" descr="IMG_1709"/>
          <p:cNvPicPr>
            <a:picLocks noChangeAspect="1" noChangeArrowheads="1"/>
          </p:cNvPicPr>
          <p:nvPr/>
        </p:nvPicPr>
        <p:blipFill>
          <a:blip r:embed="rId3" cstate="screen"/>
          <a:srcRect/>
          <a:stretch>
            <a:fillRect/>
          </a:stretch>
        </p:blipFill>
        <p:spPr bwMode="auto">
          <a:xfrm>
            <a:off x="642910" y="785794"/>
            <a:ext cx="7929617" cy="58277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3005128" y="0"/>
            <a:ext cx="3133743" cy="369332"/>
          </a:xfrm>
          <a:prstGeom prst="rect">
            <a:avLst/>
          </a:prstGeom>
        </p:spPr>
        <p:txBody>
          <a:bodyPr wrap="square">
            <a:spAutoFit/>
          </a:bodyPr>
          <a:lstStyle/>
          <a:p>
            <a:endParaRPr lang="ru-RU" dirty="0"/>
          </a:p>
        </p:txBody>
      </p:sp>
      <p:pic>
        <p:nvPicPr>
          <p:cNvPr id="6" name="Picture 5" descr="IMG_1706"/>
          <p:cNvPicPr>
            <a:picLocks noChangeAspect="1" noChangeArrowheads="1"/>
          </p:cNvPicPr>
          <p:nvPr/>
        </p:nvPicPr>
        <p:blipFill>
          <a:blip r:embed="rId3" cstate="screen"/>
          <a:srcRect/>
          <a:stretch>
            <a:fillRect/>
          </a:stretch>
        </p:blipFill>
        <p:spPr bwMode="auto">
          <a:xfrm>
            <a:off x="0" y="1071546"/>
            <a:ext cx="4267200" cy="3200400"/>
          </a:xfrm>
          <a:prstGeom prst="rect">
            <a:avLst/>
          </a:prstGeom>
          <a:ln>
            <a:noFill/>
          </a:ln>
          <a:effectLst>
            <a:softEdge rad="112500"/>
          </a:effectLst>
          <a:scene3d>
            <a:camera prst="perspectiveHeroicExtremeRightFacing"/>
            <a:lightRig rig="threePt" dir="t"/>
          </a:scene3d>
        </p:spPr>
      </p:pic>
      <p:pic>
        <p:nvPicPr>
          <p:cNvPr id="7" name="Picture 4" descr="IMG_1705"/>
          <p:cNvPicPr>
            <a:picLocks noChangeAspect="1" noChangeArrowheads="1"/>
          </p:cNvPicPr>
          <p:nvPr/>
        </p:nvPicPr>
        <p:blipFill>
          <a:blip r:embed="rId4" cstate="screen"/>
          <a:srcRect/>
          <a:stretch>
            <a:fillRect/>
          </a:stretch>
        </p:blipFill>
        <p:spPr bwMode="auto">
          <a:xfrm>
            <a:off x="785786" y="2714620"/>
            <a:ext cx="4267200" cy="3200400"/>
          </a:xfrm>
          <a:prstGeom prst="rect">
            <a:avLst/>
          </a:prstGeom>
          <a:ln>
            <a:noFill/>
          </a:ln>
          <a:effectLst>
            <a:softEdge rad="112500"/>
          </a:effectLst>
          <a:scene3d>
            <a:camera prst="isometricOffAxis1Right"/>
            <a:lightRig rig="threePt" dir="t"/>
          </a:scene3d>
        </p:spPr>
      </p:pic>
      <p:sp>
        <p:nvSpPr>
          <p:cNvPr id="4097" name="Rectangle 1"/>
          <p:cNvSpPr>
            <a:spLocks noChangeArrowheads="1"/>
          </p:cNvSpPr>
          <p:nvPr/>
        </p:nvSpPr>
        <p:spPr bwMode="auto">
          <a:xfrm>
            <a:off x="5000628" y="857232"/>
            <a:ext cx="41433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00B0F0"/>
                </a:solidFill>
                <a:effectLst/>
                <a:latin typeface="Segoe Print" pitchFamily="2" charset="0"/>
                <a:ea typeface="Times New Roman" pitchFamily="18" charset="0"/>
                <a:cs typeface="Times New Roman" pitchFamily="18" charset="0"/>
              </a:rPr>
              <a:t>Механизмы оценки результатов:</a:t>
            </a:r>
            <a:r>
              <a:rPr kumimoji="0" lang="ru-RU" sz="2000" b="0" i="0" u="sng" strike="noStrike" cap="none" normalizeH="0" baseline="0" dirty="0" smtClean="0">
                <a:ln>
                  <a:noFill/>
                </a:ln>
                <a:solidFill>
                  <a:srgbClr val="00B0F0"/>
                </a:solidFill>
                <a:effectLst/>
                <a:latin typeface="Segoe Print" pitchFamily="2" charset="0"/>
                <a:ea typeface="Times New Roman" pitchFamily="18" charset="0"/>
                <a:cs typeface="Times New Roman" pitchFamily="18" charset="0"/>
              </a:rPr>
              <a:t>                                                                                             </a:t>
            </a: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Ведётся книга отзывов и пожеланий, где любой из зрителей концертных выступлений может оставить своё впечатление, пожелание, мнение от увиденного и услышанного.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Ведём </a:t>
            </a:r>
            <a:r>
              <a:rPr kumimoji="0" lang="ru-RU" sz="2000" b="1" i="1"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фотолетопись</a:t>
            </a: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наших мероприятий.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Слушатели оценивают результат нашей творческой  работы как профессиональной, полезной, необходимой, о чём свидетельствуют благодарственные письма, грамоты,</a:t>
            </a:r>
            <a:r>
              <a:rPr kumimoji="0" lang="ru-RU" sz="2000" b="1" i="1" u="none" strike="noStrike" cap="none" normalizeH="0" dirty="0" smtClean="0">
                <a:ln>
                  <a:noFill/>
                </a:ln>
                <a:solidFill>
                  <a:srgbClr val="FFFF00"/>
                </a:solidFill>
                <a:effectLst/>
                <a:latin typeface="Calibri" pitchFamily="34" charset="0"/>
                <a:ea typeface="Times New Roman" pitchFamily="18" charset="0"/>
                <a:cs typeface="Times New Roman" pitchFamily="18" charset="0"/>
              </a:rPr>
              <a:t> дипломы.</a:t>
            </a:r>
            <a:endParaRPr kumimoji="0" lang="ru-RU" sz="2000" b="1" i="1"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9" name="Rectangle 1"/>
          <p:cNvSpPr>
            <a:spLocks noChangeArrowheads="1"/>
          </p:cNvSpPr>
          <p:nvPr/>
        </p:nvSpPr>
        <p:spPr bwMode="auto">
          <a:xfrm>
            <a:off x="1285852" y="0"/>
            <a:ext cx="685804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B0F0"/>
                </a:solidFill>
                <a:effectLst/>
                <a:latin typeface="Segoe Print" pitchFamily="2" charset="0"/>
                <a:ea typeface="Times New Roman" pitchFamily="18" charset="0"/>
                <a:cs typeface="Times New Roman" pitchFamily="18" charset="0"/>
              </a:rPr>
              <a:t>Заключение:</a:t>
            </a:r>
            <a:endParaRPr kumimoji="0" lang="ru-RU" sz="2400" b="1" i="1" u="none" strike="noStrike" cap="none" normalizeH="0" baseline="0" dirty="0" smtClean="0">
              <a:ln>
                <a:noFill/>
              </a:ln>
              <a:solidFill>
                <a:srgbClr val="00B0F0"/>
              </a:solidFill>
              <a:effectLst/>
              <a:latin typeface="Segoe Print" pitchFamily="2"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С каждым очередным выступлением мы убеждаемся в  необходимости, значимости, нашей совместной творческой деятельности. Нам хочется дарить радость всем – от мала до велика, видеть улыбки, слёзы радости благодарных зрителей.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Надеемся на дальнейшее сотрудничество с Администрацией района, Комитетом по делам Молодёжи, Домом Культуры, поддерживать дружбу с детьми-сиротами, ветеранами, инвалидами, с учащимися других школ.</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p:txBody>
      </p:sp>
      <p:pic>
        <p:nvPicPr>
          <p:cNvPr id="9" name="Рисунок 8" descr="http://ann-pages.narod.ru/a190.GIF"/>
          <p:cNvPicPr/>
          <p:nvPr/>
        </p:nvPicPr>
        <p:blipFill>
          <a:blip r:embed="rId3"/>
          <a:srcRect/>
          <a:stretch>
            <a:fillRect/>
          </a:stretch>
        </p:blipFill>
        <p:spPr bwMode="auto">
          <a:xfrm>
            <a:off x="2786050" y="4572008"/>
            <a:ext cx="3214710"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357290" y="335846"/>
            <a:ext cx="6429420" cy="6247864"/>
          </a:xfrm>
          <a:prstGeom prst="rect">
            <a:avLst/>
          </a:prstGeom>
        </p:spPr>
        <p:txBody>
          <a:bodyPr wrap="square">
            <a:spAutoFit/>
          </a:bodyPr>
          <a:lstStyle/>
          <a:p>
            <a:pPr algn="ctr"/>
            <a:endParaRPr lang="ru-RU" sz="2000" b="1" dirty="0" smtClean="0">
              <a:solidFill>
                <a:srgbClr val="FFFF00"/>
              </a:solidFill>
            </a:endParaRPr>
          </a:p>
          <a:p>
            <a:pPr algn="ctr"/>
            <a:endParaRPr lang="ru-RU" sz="2000" b="1" dirty="0" smtClean="0">
              <a:solidFill>
                <a:srgbClr val="FFFF00"/>
              </a:solidFill>
            </a:endParaRPr>
          </a:p>
          <a:p>
            <a:pPr algn="ctr"/>
            <a:r>
              <a:rPr lang="ru-RU" sz="2000" b="1" i="1" dirty="0" smtClean="0">
                <a:solidFill>
                  <a:srgbClr val="FFFF00"/>
                </a:solidFill>
              </a:rPr>
              <a:t>При отборе концертного репертуара соблюдаются принципы демократизма:  делать акцент на непреходящих человеческих ценностях, на связь музыки с реальной жизнью, чувствами человека. Музыкальный материал отвечает высокохудожественным требованиям и, вместе с тем, доступен для понимания данной аудитории. Систематичность и целостность процесса, чёткая организация мероприятий, контакт ведущего с аудиторией создают благоприятную атмосферу для духовного очищения слушателей.        </a:t>
            </a:r>
          </a:p>
          <a:p>
            <a:pPr algn="ctr"/>
            <a:r>
              <a:rPr lang="ru-RU" sz="2000" b="1" i="1" dirty="0" smtClean="0">
                <a:solidFill>
                  <a:srgbClr val="FFFF00"/>
                </a:solidFill>
              </a:rPr>
              <a:t>  Таким образом, реализуется социальная роль концерта, как формы общения, воспитывающей в человеке способность к эмоциональному сопереживанию, ощущение общности, духовной близости с окружающими людьми. Эти качества в современном обществе становятся особенно ценными.</a:t>
            </a:r>
            <a:endParaRPr lang="ru-RU" sz="20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1285852" y="1500174"/>
            <a:ext cx="6500858" cy="3847207"/>
          </a:xfrm>
          <a:prstGeom prst="rect">
            <a:avLst/>
          </a:prstGeom>
        </p:spPr>
        <p:txBody>
          <a:bodyPr wrap="square">
            <a:spAutoFit/>
          </a:bodyPr>
          <a:lstStyle/>
          <a:p>
            <a:pPr algn="ctr"/>
            <a:r>
              <a:rPr lang="ru-RU" sz="2800" b="1" i="1" u="sng" dirty="0" smtClean="0">
                <a:ln>
                  <a:solidFill>
                    <a:schemeClr val="tx1"/>
                  </a:solidFill>
                </a:ln>
                <a:solidFill>
                  <a:srgbClr val="00B0F0"/>
                </a:solidFill>
                <a:latin typeface="Segoe Print" pitchFamily="2" charset="0"/>
              </a:rPr>
              <a:t>Механизм реализации проекта :</a:t>
            </a:r>
          </a:p>
          <a:p>
            <a:pPr algn="ctr"/>
            <a:r>
              <a:rPr lang="ru-RU" sz="2400" b="1" i="1" dirty="0" smtClean="0">
                <a:solidFill>
                  <a:srgbClr val="FFFF00"/>
                </a:solidFill>
              </a:rPr>
              <a:t>- Проект представляет собой серию социально-значимых  </a:t>
            </a:r>
            <a:r>
              <a:rPr lang="ru-RU" sz="2400" b="1" i="1" dirty="0" err="1" smtClean="0">
                <a:solidFill>
                  <a:srgbClr val="FFFF00"/>
                </a:solidFill>
              </a:rPr>
              <a:t>подпроектов</a:t>
            </a:r>
            <a:r>
              <a:rPr lang="ru-RU" sz="2400" b="1" i="1" dirty="0" smtClean="0">
                <a:solidFill>
                  <a:srgbClr val="FFFF00"/>
                </a:solidFill>
              </a:rPr>
              <a:t>,</a:t>
            </a:r>
            <a:endParaRPr lang="ru-RU" sz="2400" i="1" dirty="0" smtClean="0">
              <a:solidFill>
                <a:srgbClr val="FFFF00"/>
              </a:solidFill>
            </a:endParaRPr>
          </a:p>
          <a:p>
            <a:pPr algn="ctr"/>
            <a:r>
              <a:rPr lang="ru-RU" sz="2400" b="1" i="1" dirty="0" smtClean="0">
                <a:solidFill>
                  <a:srgbClr val="FFFF00"/>
                </a:solidFill>
              </a:rPr>
              <a:t>основывается на концертно-просветительской и учебно-воспитательной деятельности  музыкальной студии МОУ Лесная СОШ,</a:t>
            </a:r>
          </a:p>
          <a:p>
            <a:pPr algn="ctr"/>
            <a:r>
              <a:rPr lang="ru-RU" sz="2400" b="1" i="1" dirty="0" smtClean="0">
                <a:solidFill>
                  <a:srgbClr val="FFFF00"/>
                </a:solidFill>
              </a:rPr>
              <a:t>  реализуется преподавателем музыки </a:t>
            </a:r>
            <a:r>
              <a:rPr lang="ru-RU" sz="2400" b="1" i="1" dirty="0" err="1" smtClean="0">
                <a:solidFill>
                  <a:srgbClr val="FFFF00"/>
                </a:solidFill>
              </a:rPr>
              <a:t>Секисовой</a:t>
            </a:r>
            <a:r>
              <a:rPr lang="ru-RU" sz="2400" b="1" i="1" dirty="0" smtClean="0">
                <a:solidFill>
                  <a:srgbClr val="FFFF00"/>
                </a:solidFill>
              </a:rPr>
              <a:t> Людмилой Николаевной </a:t>
            </a:r>
          </a:p>
          <a:p>
            <a:pPr algn="ctr"/>
            <a:r>
              <a:rPr lang="ru-RU" sz="2400" b="1" i="1" dirty="0" smtClean="0">
                <a:solidFill>
                  <a:srgbClr val="FFFF00"/>
                </a:solidFill>
              </a:rPr>
              <a:t>и учениками данного учреждения.</a:t>
            </a:r>
            <a:endParaRPr lang="ru-RU" sz="2400" b="1"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Овал 4"/>
          <p:cNvSpPr/>
          <p:nvPr/>
        </p:nvSpPr>
        <p:spPr>
          <a:xfrm>
            <a:off x="3357554" y="2428868"/>
            <a:ext cx="2357454" cy="192882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rgbClr val="C00000"/>
                  </a:solidFill>
                  <a:prstDash val="solid"/>
                </a:ln>
                <a:solidFill>
                  <a:srgbClr val="C00000"/>
                </a:solidFill>
                <a:effectLst>
                  <a:outerShdw blurRad="41275" dist="20320" dir="1800000" algn="tl" rotWithShape="0">
                    <a:srgbClr val="000000">
                      <a:alpha val="40000"/>
                    </a:srgbClr>
                  </a:outerShdw>
                </a:effectLst>
              </a:rPr>
              <a:t>Проект «Творчество – радость,</a:t>
            </a:r>
          </a:p>
          <a:p>
            <a:pPr algn="ctr"/>
            <a:r>
              <a:rPr lang="ru-RU" b="1" dirty="0" smtClean="0">
                <a:ln w="12700">
                  <a:solidFill>
                    <a:srgbClr val="C00000"/>
                  </a:solidFill>
                  <a:prstDash val="solid"/>
                </a:ln>
                <a:solidFill>
                  <a:srgbClr val="C00000"/>
                </a:solidFill>
                <a:effectLst>
                  <a:outerShdw blurRad="41275" dist="20320" dir="1800000" algn="tl" rotWithShape="0">
                    <a:srgbClr val="000000">
                      <a:alpha val="40000"/>
                    </a:srgbClr>
                  </a:outerShdw>
                </a:effectLst>
              </a:rPr>
              <a:t> дари его людям!»</a:t>
            </a:r>
            <a:endParaRPr lang="ru-RU"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6" name="Скругленный прямоугольник 5"/>
          <p:cNvSpPr/>
          <p:nvPr/>
        </p:nvSpPr>
        <p:spPr>
          <a:xfrm>
            <a:off x="5214942" y="142852"/>
            <a:ext cx="2928958"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Концертные программы в домах престарелых</a:t>
            </a:r>
            <a:endParaRPr lang="ru-RU" dirty="0">
              <a:ln>
                <a:solidFill>
                  <a:srgbClr val="C00000"/>
                </a:solidFill>
              </a:ln>
              <a:solidFill>
                <a:srgbClr val="C00000"/>
              </a:solidFill>
            </a:endParaRPr>
          </a:p>
        </p:txBody>
      </p:sp>
      <p:sp>
        <p:nvSpPr>
          <p:cNvPr id="7" name="Скругленный прямоугольник 6"/>
          <p:cNvSpPr/>
          <p:nvPr/>
        </p:nvSpPr>
        <p:spPr>
          <a:xfrm>
            <a:off x="5857884" y="1500174"/>
            <a:ext cx="2928958"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Выступления в краеведческом музее</a:t>
            </a:r>
            <a:endParaRPr lang="ru-RU" dirty="0">
              <a:ln>
                <a:solidFill>
                  <a:srgbClr val="C00000"/>
                </a:solidFill>
              </a:ln>
              <a:solidFill>
                <a:srgbClr val="C00000"/>
              </a:solidFill>
            </a:endParaRPr>
          </a:p>
        </p:txBody>
      </p:sp>
      <p:sp>
        <p:nvSpPr>
          <p:cNvPr id="8" name="Скругленный прямоугольник 7"/>
          <p:cNvSpPr/>
          <p:nvPr/>
        </p:nvSpPr>
        <p:spPr>
          <a:xfrm>
            <a:off x="6572264" y="3071810"/>
            <a:ext cx="2571736"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Развлечения в детском саду</a:t>
            </a:r>
            <a:endParaRPr lang="ru-RU" dirty="0">
              <a:ln>
                <a:solidFill>
                  <a:srgbClr val="C00000"/>
                </a:solidFill>
              </a:ln>
              <a:solidFill>
                <a:srgbClr val="C00000"/>
              </a:solidFill>
            </a:endParaRPr>
          </a:p>
        </p:txBody>
      </p:sp>
      <p:sp>
        <p:nvSpPr>
          <p:cNvPr id="9" name="Скругленный прямоугольник 8"/>
          <p:cNvSpPr/>
          <p:nvPr/>
        </p:nvSpPr>
        <p:spPr>
          <a:xfrm>
            <a:off x="5929322" y="4357694"/>
            <a:ext cx="2928958"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Акция </a:t>
            </a:r>
          </a:p>
          <a:p>
            <a:pPr algn="ctr"/>
            <a:r>
              <a:rPr lang="ru-RU" dirty="0" smtClean="0">
                <a:ln>
                  <a:solidFill>
                    <a:srgbClr val="C00000"/>
                  </a:solidFill>
                </a:ln>
                <a:solidFill>
                  <a:srgbClr val="C00000"/>
                </a:solidFill>
              </a:rPr>
              <a:t>«Подарок ветерану»</a:t>
            </a:r>
            <a:endParaRPr lang="ru-RU" dirty="0">
              <a:ln>
                <a:solidFill>
                  <a:srgbClr val="C00000"/>
                </a:solidFill>
              </a:ln>
              <a:solidFill>
                <a:srgbClr val="C00000"/>
              </a:solidFill>
            </a:endParaRPr>
          </a:p>
        </p:txBody>
      </p:sp>
      <p:sp>
        <p:nvSpPr>
          <p:cNvPr id="10" name="Скругленный прямоугольник 9"/>
          <p:cNvSpPr/>
          <p:nvPr/>
        </p:nvSpPr>
        <p:spPr>
          <a:xfrm>
            <a:off x="5286380" y="5715016"/>
            <a:ext cx="2928958"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Концерты в </a:t>
            </a:r>
          </a:p>
          <a:p>
            <a:pPr algn="ctr"/>
            <a:r>
              <a:rPr lang="ru-RU" dirty="0" smtClean="0">
                <a:ln>
                  <a:solidFill>
                    <a:srgbClr val="C00000"/>
                  </a:solidFill>
                </a:ln>
                <a:solidFill>
                  <a:srgbClr val="C00000"/>
                </a:solidFill>
              </a:rPr>
              <a:t>«День защиты детей» </a:t>
            </a:r>
            <a:endParaRPr lang="ru-RU" dirty="0">
              <a:ln>
                <a:solidFill>
                  <a:srgbClr val="C00000"/>
                </a:solidFill>
              </a:ln>
              <a:solidFill>
                <a:srgbClr val="C00000"/>
              </a:solidFill>
            </a:endParaRPr>
          </a:p>
        </p:txBody>
      </p:sp>
      <p:sp>
        <p:nvSpPr>
          <p:cNvPr id="11" name="Скругленный прямоугольник 10"/>
          <p:cNvSpPr/>
          <p:nvPr/>
        </p:nvSpPr>
        <p:spPr>
          <a:xfrm>
            <a:off x="1428728" y="142852"/>
            <a:ext cx="2928958"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Акция «Забытая деревня»</a:t>
            </a:r>
            <a:endParaRPr lang="ru-RU" dirty="0">
              <a:ln>
                <a:solidFill>
                  <a:srgbClr val="C00000"/>
                </a:solidFill>
              </a:ln>
              <a:solidFill>
                <a:srgbClr val="C00000"/>
              </a:solidFill>
            </a:endParaRPr>
          </a:p>
        </p:txBody>
      </p:sp>
      <p:sp>
        <p:nvSpPr>
          <p:cNvPr id="12" name="Скругленный прямоугольник 11"/>
          <p:cNvSpPr/>
          <p:nvPr/>
        </p:nvSpPr>
        <p:spPr>
          <a:xfrm>
            <a:off x="357158" y="1500174"/>
            <a:ext cx="2928958" cy="85725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Фестиваль военно-патриотической песни «Споёмте, друзья!»</a:t>
            </a:r>
            <a:endParaRPr lang="ru-RU" dirty="0">
              <a:ln>
                <a:solidFill>
                  <a:srgbClr val="C00000"/>
                </a:solidFill>
              </a:ln>
              <a:solidFill>
                <a:srgbClr val="C00000"/>
              </a:solidFill>
            </a:endParaRPr>
          </a:p>
        </p:txBody>
      </p:sp>
      <p:sp>
        <p:nvSpPr>
          <p:cNvPr id="13" name="Скругленный прямоугольник 12"/>
          <p:cNvSpPr/>
          <p:nvPr/>
        </p:nvSpPr>
        <p:spPr>
          <a:xfrm>
            <a:off x="0" y="3000372"/>
            <a:ext cx="2571736" cy="100013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 Славим великий </a:t>
            </a:r>
            <a:r>
              <a:rPr lang="ru-RU" smtClean="0">
                <a:ln>
                  <a:solidFill>
                    <a:srgbClr val="C00000"/>
                  </a:solidFill>
                </a:ln>
                <a:solidFill>
                  <a:srgbClr val="C00000"/>
                </a:solidFill>
              </a:rPr>
              <a:t>День Победы!</a:t>
            </a:r>
            <a:endParaRPr lang="ru-RU" dirty="0">
              <a:ln>
                <a:solidFill>
                  <a:srgbClr val="C00000"/>
                </a:solidFill>
              </a:ln>
              <a:solidFill>
                <a:srgbClr val="C00000"/>
              </a:solidFill>
            </a:endParaRPr>
          </a:p>
        </p:txBody>
      </p:sp>
      <p:sp>
        <p:nvSpPr>
          <p:cNvPr id="14" name="Скругленный прямоугольник 13"/>
          <p:cNvSpPr/>
          <p:nvPr/>
        </p:nvSpPr>
        <p:spPr>
          <a:xfrm>
            <a:off x="428596" y="4357694"/>
            <a:ext cx="2928958"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Митинг-шествие </a:t>
            </a:r>
          </a:p>
          <a:p>
            <a:pPr algn="ctr"/>
            <a:r>
              <a:rPr lang="ru-RU" dirty="0" smtClean="0">
                <a:ln>
                  <a:solidFill>
                    <a:srgbClr val="C00000"/>
                  </a:solidFill>
                </a:ln>
                <a:solidFill>
                  <a:srgbClr val="C00000"/>
                </a:solidFill>
              </a:rPr>
              <a:t>«Свеча памяти»</a:t>
            </a:r>
            <a:endParaRPr lang="ru-RU" dirty="0">
              <a:ln>
                <a:solidFill>
                  <a:srgbClr val="C00000"/>
                </a:solidFill>
              </a:ln>
              <a:solidFill>
                <a:srgbClr val="C00000"/>
              </a:solidFill>
            </a:endParaRPr>
          </a:p>
        </p:txBody>
      </p:sp>
      <p:sp>
        <p:nvSpPr>
          <p:cNvPr id="15" name="Скругленный прямоугольник 14"/>
          <p:cNvSpPr/>
          <p:nvPr/>
        </p:nvSpPr>
        <p:spPr>
          <a:xfrm>
            <a:off x="714348" y="5643578"/>
            <a:ext cx="3071834" cy="92869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C00000"/>
                  </a:solidFill>
                </a:ln>
                <a:solidFill>
                  <a:srgbClr val="C00000"/>
                </a:solidFill>
              </a:rPr>
              <a:t>Праздники в социально-реабилитационном центре для несовершеннолетних</a:t>
            </a:r>
            <a:r>
              <a:rPr lang="ru-RU" dirty="0" smtClean="0"/>
              <a:t> </a:t>
            </a:r>
            <a:endParaRPr lang="ru-RU" dirty="0"/>
          </a:p>
        </p:txBody>
      </p:sp>
      <p:cxnSp>
        <p:nvCxnSpPr>
          <p:cNvPr id="45" name="Прямая со стрелкой 44"/>
          <p:cNvCxnSpPr/>
          <p:nvPr/>
        </p:nvCxnSpPr>
        <p:spPr>
          <a:xfrm rot="5400000">
            <a:off x="3214678" y="4643446"/>
            <a:ext cx="1357322" cy="6429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9" name="Прямая со стрелкой 48"/>
          <p:cNvCxnSpPr/>
          <p:nvPr/>
        </p:nvCxnSpPr>
        <p:spPr>
          <a:xfrm rot="16200000" flipH="1">
            <a:off x="4536281" y="4607727"/>
            <a:ext cx="1357322" cy="7143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3" name="Прямая со стрелкой 52"/>
          <p:cNvCxnSpPr/>
          <p:nvPr/>
        </p:nvCxnSpPr>
        <p:spPr>
          <a:xfrm rot="16200000" flipV="1">
            <a:off x="3107521" y="1464455"/>
            <a:ext cx="1428760" cy="6429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5" name="Прямая со стрелкой 54"/>
          <p:cNvCxnSpPr/>
          <p:nvPr/>
        </p:nvCxnSpPr>
        <p:spPr>
          <a:xfrm rot="5400000" flipH="1" flipV="1">
            <a:off x="4607719" y="1464455"/>
            <a:ext cx="1357322" cy="7143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1" name="Прямая со стрелкой 60"/>
          <p:cNvCxnSpPr/>
          <p:nvPr/>
        </p:nvCxnSpPr>
        <p:spPr>
          <a:xfrm rot="10800000">
            <a:off x="3286118" y="2285994"/>
            <a:ext cx="571502" cy="3571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4" name="Прямая со стрелкой 63"/>
          <p:cNvCxnSpPr/>
          <p:nvPr/>
        </p:nvCxnSpPr>
        <p:spPr>
          <a:xfrm flipV="1">
            <a:off x="5214942" y="2214554"/>
            <a:ext cx="642942" cy="428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1" name="Прямая со стрелкой 70"/>
          <p:cNvCxnSpPr/>
          <p:nvPr/>
        </p:nvCxnSpPr>
        <p:spPr>
          <a:xfrm rot="10800000" flipV="1">
            <a:off x="3214678" y="4143380"/>
            <a:ext cx="642942" cy="428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3" name="Прямая со стрелкой 72"/>
          <p:cNvCxnSpPr/>
          <p:nvPr/>
        </p:nvCxnSpPr>
        <p:spPr>
          <a:xfrm>
            <a:off x="5214942" y="4143380"/>
            <a:ext cx="642942" cy="428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7" name="Прямая со стрелкой 76"/>
          <p:cNvCxnSpPr>
            <a:stCxn id="5" idx="2"/>
          </p:cNvCxnSpPr>
          <p:nvPr/>
        </p:nvCxnSpPr>
        <p:spPr>
          <a:xfrm rot="10800000">
            <a:off x="2571736" y="3357571"/>
            <a:ext cx="785818" cy="357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1" name="Прямая со стрелкой 80"/>
          <p:cNvCxnSpPr>
            <a:stCxn id="5" idx="6"/>
          </p:cNvCxnSpPr>
          <p:nvPr/>
        </p:nvCxnSpPr>
        <p:spPr>
          <a:xfrm flipV="1">
            <a:off x="5715008" y="3357563"/>
            <a:ext cx="857256" cy="3571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928662" y="214290"/>
            <a:ext cx="7429552" cy="3600986"/>
          </a:xfrm>
          <a:prstGeom prst="rect">
            <a:avLst/>
          </a:prstGeom>
        </p:spPr>
        <p:txBody>
          <a:bodyPr wrap="square">
            <a:spAutoFit/>
          </a:bodyPr>
          <a:lstStyle/>
          <a:p>
            <a:pPr algn="ctr"/>
            <a:r>
              <a:rPr lang="ru-RU" sz="2400" b="1" i="1" u="sng" dirty="0" smtClean="0">
                <a:ln>
                  <a:solidFill>
                    <a:schemeClr val="tx1"/>
                  </a:solidFill>
                </a:ln>
                <a:solidFill>
                  <a:srgbClr val="00B0F0"/>
                </a:solidFill>
                <a:latin typeface="Segoe Print" pitchFamily="2" charset="0"/>
              </a:rPr>
              <a:t>Критерии оценки эффективности проекта:</a:t>
            </a:r>
            <a:endParaRPr lang="ru-RU" sz="2400" i="1" u="sng" dirty="0" smtClean="0">
              <a:ln>
                <a:solidFill>
                  <a:schemeClr val="tx1"/>
                </a:solidFill>
              </a:ln>
              <a:solidFill>
                <a:srgbClr val="00B0F0"/>
              </a:solidFill>
              <a:latin typeface="Segoe Print" pitchFamily="2" charset="0"/>
            </a:endParaRPr>
          </a:p>
          <a:p>
            <a:pPr algn="ctr"/>
            <a:r>
              <a:rPr lang="ru-RU" sz="2000" b="1" i="1" dirty="0" smtClean="0">
                <a:solidFill>
                  <a:srgbClr val="FFFF00"/>
                </a:solidFill>
              </a:rPr>
              <a:t>- Посещаемость на мероприятиях.</a:t>
            </a:r>
          </a:p>
          <a:p>
            <a:pPr algn="ctr"/>
            <a:r>
              <a:rPr lang="ru-RU" sz="2000" b="1" i="1" dirty="0" smtClean="0">
                <a:solidFill>
                  <a:srgbClr val="FFFF00"/>
                </a:solidFill>
              </a:rPr>
              <a:t>- Положительные отзывы граждан, принявших участие в проекте.</a:t>
            </a:r>
          </a:p>
          <a:p>
            <a:pPr algn="ctr"/>
            <a:r>
              <a:rPr lang="ru-RU" sz="2000" b="1" i="1" dirty="0" smtClean="0">
                <a:solidFill>
                  <a:srgbClr val="FFFF00"/>
                </a:solidFill>
              </a:rPr>
              <a:t>- Широкое освещение проекта в средствах массовой информации.</a:t>
            </a:r>
          </a:p>
          <a:p>
            <a:pPr algn="ctr">
              <a:buFontTx/>
              <a:buChar char="-"/>
            </a:pPr>
            <a:r>
              <a:rPr lang="ru-RU" sz="2000" b="1" i="1" dirty="0" smtClean="0">
                <a:solidFill>
                  <a:srgbClr val="FFFF00"/>
                </a:solidFill>
              </a:rPr>
              <a:t>Благодарственные письма от организаций, принявших участие в проекте.</a:t>
            </a:r>
          </a:p>
          <a:p>
            <a:pPr algn="ctr">
              <a:buFontTx/>
              <a:buChar char="-"/>
            </a:pPr>
            <a:endParaRPr lang="ru-RU" sz="2000" b="1" i="1" dirty="0" smtClean="0">
              <a:solidFill>
                <a:srgbClr val="FFFF00"/>
              </a:solidFill>
            </a:endParaRPr>
          </a:p>
          <a:p>
            <a:pPr algn="ctr">
              <a:buFontTx/>
              <a:buChar char="-"/>
            </a:pPr>
            <a:endParaRPr lang="ru-RU" sz="2000" b="1" i="1" dirty="0">
              <a:solidFill>
                <a:srgbClr val="FFFF00"/>
              </a:solidFill>
            </a:endParaRPr>
          </a:p>
        </p:txBody>
      </p:sp>
      <p:sp>
        <p:nvSpPr>
          <p:cNvPr id="7" name="Прямоугольник 6"/>
          <p:cNvSpPr/>
          <p:nvPr/>
        </p:nvSpPr>
        <p:spPr>
          <a:xfrm>
            <a:off x="0" y="4214818"/>
            <a:ext cx="9144000" cy="2739211"/>
          </a:xfrm>
          <a:prstGeom prst="rect">
            <a:avLst/>
          </a:prstGeom>
        </p:spPr>
        <p:txBody>
          <a:bodyPr wrap="square">
            <a:spAutoFit/>
          </a:bodyPr>
          <a:lstStyle/>
          <a:p>
            <a:pPr lvl="0" algn="ctr" eaLnBrk="0" fontAlgn="base" hangingPunct="0">
              <a:spcBef>
                <a:spcPct val="0"/>
              </a:spcBef>
              <a:spcAft>
                <a:spcPct val="0"/>
              </a:spcAft>
            </a:pPr>
            <a:r>
              <a:rPr lang="ru-RU" sz="2400" b="1" i="1" u="sng" dirty="0" smtClean="0">
                <a:ln>
                  <a:solidFill>
                    <a:schemeClr val="tx1"/>
                  </a:solidFill>
                </a:ln>
                <a:solidFill>
                  <a:srgbClr val="00B0F0"/>
                </a:solidFill>
                <a:latin typeface="Segoe Print" pitchFamily="2" charset="0"/>
              </a:rPr>
              <a:t>Сроки реализации проекта:</a:t>
            </a:r>
          </a:p>
          <a:p>
            <a:pPr algn="ctr"/>
            <a:r>
              <a:rPr lang="ru-RU" sz="2000" b="1" i="1" dirty="0" smtClean="0">
                <a:solidFill>
                  <a:srgbClr val="FFFF00"/>
                </a:solidFill>
              </a:rPr>
              <a:t>Ежегодное проведение. </a:t>
            </a:r>
          </a:p>
          <a:p>
            <a:pPr algn="ctr"/>
            <a:r>
              <a:rPr lang="ru-RU" sz="2400" b="1" i="1" u="sng" dirty="0" smtClean="0">
                <a:ln>
                  <a:solidFill>
                    <a:schemeClr val="tx1"/>
                  </a:solidFill>
                </a:ln>
                <a:solidFill>
                  <a:srgbClr val="00B0F0"/>
                </a:solidFill>
                <a:latin typeface="Segoe Print" pitchFamily="2" charset="0"/>
              </a:rPr>
              <a:t>География проекта:</a:t>
            </a:r>
            <a:r>
              <a:rPr lang="ru-RU" sz="2400" b="1" i="1" u="sng" dirty="0" smtClean="0">
                <a:ln>
                  <a:solidFill>
                    <a:schemeClr val="tx1"/>
                  </a:solidFill>
                </a:ln>
                <a:solidFill>
                  <a:srgbClr val="FFFF00"/>
                </a:solidFill>
                <a:latin typeface="Segoe Print" pitchFamily="2" charset="0"/>
              </a:rPr>
              <a:t> </a:t>
            </a:r>
          </a:p>
          <a:p>
            <a:pPr algn="ctr"/>
            <a:r>
              <a:rPr lang="ru-RU" sz="2000" b="1" i="1" dirty="0" smtClean="0">
                <a:solidFill>
                  <a:srgbClr val="FFFF00"/>
                </a:solidFill>
              </a:rPr>
              <a:t>Тверская область, с.Лесное</a:t>
            </a:r>
          </a:p>
          <a:p>
            <a:pPr algn="ctr"/>
            <a:r>
              <a:rPr lang="ru-RU" sz="2000" b="1" i="1" u="sng" dirty="0" smtClean="0">
                <a:ln>
                  <a:solidFill>
                    <a:schemeClr val="tx1"/>
                  </a:solidFill>
                </a:ln>
                <a:solidFill>
                  <a:srgbClr val="00B0F0"/>
                </a:solidFill>
                <a:latin typeface="Segoe Print" pitchFamily="2" charset="0"/>
              </a:rPr>
              <a:t>Содержание проекта:</a:t>
            </a:r>
            <a:endParaRPr lang="ru-RU" sz="2000" b="1" i="1" dirty="0" smtClean="0">
              <a:solidFill>
                <a:srgbClr val="FFFF00"/>
              </a:solidFill>
            </a:endParaRPr>
          </a:p>
          <a:p>
            <a:pPr algn="ctr"/>
            <a:r>
              <a:rPr lang="ru-RU" sz="2000" b="1" i="1" dirty="0" smtClean="0">
                <a:solidFill>
                  <a:srgbClr val="FFFF00"/>
                </a:solidFill>
              </a:rPr>
              <a:t>Проект содержит  тематические мероприятия, направленные на реализацию целей и задач на</a:t>
            </a:r>
            <a:endParaRPr lang="ru-RU" sz="2400" b="1" i="1" u="sng" dirty="0" smtClean="0">
              <a:ln>
                <a:solidFill>
                  <a:schemeClr val="tx1"/>
                </a:solidFill>
              </a:ln>
              <a:solidFill>
                <a:srgbClr val="00B0F0"/>
              </a:solidFill>
              <a:latin typeface="Segoe Print" pitchFamily="2" charset="0"/>
            </a:endParaRPr>
          </a:p>
          <a:p>
            <a:pPr algn="ctr"/>
            <a:r>
              <a:rPr lang="ru-RU" sz="2000" b="1" i="1" dirty="0" smtClean="0">
                <a:solidFill>
                  <a:srgbClr val="FFFF00"/>
                </a:solidFill>
              </a:rPr>
              <a:t>стоящего проекта.</a:t>
            </a:r>
            <a:endParaRPr lang="ru-RU" sz="2000" b="1" i="1" dirty="0">
              <a:solidFill>
                <a:srgbClr val="FFFF00"/>
              </a:solidFill>
            </a:endParaRPr>
          </a:p>
        </p:txBody>
      </p:sp>
      <p:sp>
        <p:nvSpPr>
          <p:cNvPr id="8" name="Прямоугольник 7"/>
          <p:cNvSpPr/>
          <p:nvPr/>
        </p:nvSpPr>
        <p:spPr>
          <a:xfrm>
            <a:off x="857224" y="3143248"/>
            <a:ext cx="7500990" cy="1200329"/>
          </a:xfrm>
          <a:prstGeom prst="rect">
            <a:avLst/>
          </a:prstGeom>
        </p:spPr>
        <p:txBody>
          <a:bodyPr wrap="square">
            <a:spAutoFit/>
          </a:bodyPr>
          <a:lstStyle/>
          <a:p>
            <a:pPr lvl="0" algn="ctr" eaLnBrk="0" fontAlgn="base" hangingPunct="0">
              <a:spcBef>
                <a:spcPct val="0"/>
              </a:spcBef>
              <a:spcAft>
                <a:spcPct val="0"/>
              </a:spcAft>
              <a:buFontTx/>
              <a:buChar char="-"/>
            </a:pPr>
            <a:r>
              <a:rPr lang="ru-RU" b="1" i="1" dirty="0" smtClean="0">
                <a:solidFill>
                  <a:srgbClr val="FFFF00"/>
                </a:solidFill>
                <a:latin typeface="Arial" pitchFamily="34" charset="0"/>
                <a:ea typeface="Times New Roman" pitchFamily="18" charset="0"/>
                <a:cs typeface="Arial" pitchFamily="34" charset="0"/>
              </a:rPr>
              <a:t>Стабильность состава коллектива.</a:t>
            </a:r>
          </a:p>
          <a:p>
            <a:pPr lvl="0" algn="ctr" eaLnBrk="0" fontAlgn="base" hangingPunct="0">
              <a:spcBef>
                <a:spcPct val="0"/>
              </a:spcBef>
              <a:spcAft>
                <a:spcPct val="0"/>
              </a:spcAft>
            </a:pPr>
            <a:r>
              <a:rPr lang="ru-RU" b="1" i="1" dirty="0" smtClean="0">
                <a:solidFill>
                  <a:srgbClr val="FFFF00"/>
                </a:solidFill>
                <a:latin typeface="Arial" pitchFamily="34" charset="0"/>
                <a:ea typeface="Times New Roman" pitchFamily="18" charset="0"/>
                <a:cs typeface="Arial" pitchFamily="34" charset="0"/>
              </a:rPr>
              <a:t>- Участие в смотрах и конкурсах творческого мастерства.</a:t>
            </a:r>
            <a:endParaRPr lang="ru-RU" i="1" dirty="0" smtClean="0">
              <a:solidFill>
                <a:srgbClr val="FFFF00"/>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b="1" i="1" dirty="0" smtClean="0">
                <a:solidFill>
                  <a:srgbClr val="FFFF00"/>
                </a:solidFill>
                <a:latin typeface="Arial" pitchFamily="34" charset="0"/>
                <a:ea typeface="Times New Roman" pitchFamily="18" charset="0"/>
                <a:cs typeface="Arial" pitchFamily="34" charset="0"/>
              </a:rPr>
              <a:t>  - Приглашения-заявки на концертные программы от организаций.</a:t>
            </a:r>
            <a:endParaRPr lang="ru-RU" i="1" dirty="0" smtClean="0">
              <a:solidFill>
                <a:srgbClr val="FFFF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1714480" y="0"/>
            <a:ext cx="5715040" cy="6801862"/>
          </a:xfrm>
          <a:prstGeom prst="rect">
            <a:avLst/>
          </a:prstGeom>
        </p:spPr>
        <p:txBody>
          <a:bodyPr wrap="square">
            <a:spAutoFit/>
          </a:bodyPr>
          <a:lstStyle/>
          <a:p>
            <a:pPr algn="ctr"/>
            <a:r>
              <a:rPr lang="ru-RU" sz="2400" b="1" u="sng" dirty="0" smtClean="0">
                <a:ln>
                  <a:solidFill>
                    <a:schemeClr val="tx1"/>
                  </a:solidFill>
                </a:ln>
                <a:solidFill>
                  <a:srgbClr val="00B0F0"/>
                </a:solidFill>
                <a:latin typeface="Segoe Print" pitchFamily="2" charset="0"/>
              </a:rPr>
              <a:t>Цель проекта:   </a:t>
            </a:r>
            <a:r>
              <a:rPr lang="ru-RU" sz="2400" b="1" u="sng" dirty="0" smtClean="0">
                <a:solidFill>
                  <a:srgbClr val="00B0F0"/>
                </a:solidFill>
              </a:rPr>
              <a:t>                                                                                                                                   </a:t>
            </a:r>
            <a:br>
              <a:rPr lang="ru-RU" sz="2400" b="1" u="sng" dirty="0" smtClean="0">
                <a:solidFill>
                  <a:srgbClr val="00B0F0"/>
                </a:solidFill>
              </a:rPr>
            </a:br>
            <a:endParaRPr lang="ru-RU" sz="2400" b="1" u="sng" dirty="0" smtClean="0">
              <a:solidFill>
                <a:srgbClr val="00B0F0"/>
              </a:solidFill>
            </a:endParaRPr>
          </a:p>
          <a:p>
            <a:pPr algn="ctr"/>
            <a:endParaRPr lang="ru-RU" sz="2000" b="1" dirty="0" smtClean="0">
              <a:solidFill>
                <a:srgbClr val="FFFF00"/>
              </a:solidFill>
            </a:endParaRPr>
          </a:p>
          <a:p>
            <a:pPr algn="ctr">
              <a:buFontTx/>
              <a:buChar char="-"/>
            </a:pPr>
            <a:r>
              <a:rPr lang="ru-RU" sz="2000" b="1" dirty="0" smtClean="0">
                <a:solidFill>
                  <a:srgbClr val="FFFF00"/>
                </a:solidFill>
              </a:rPr>
              <a:t>Реализация на базе МОУ Лесная СОШ проекта</a:t>
            </a:r>
          </a:p>
          <a:p>
            <a:pPr algn="ctr"/>
            <a:r>
              <a:rPr lang="ru-RU" sz="2000" b="1" dirty="0" smtClean="0">
                <a:solidFill>
                  <a:srgbClr val="FFFF00"/>
                </a:solidFill>
              </a:rPr>
              <a:t> </a:t>
            </a:r>
            <a:r>
              <a:rPr lang="ru-RU" sz="2400" b="1" dirty="0" smtClean="0">
                <a:ln>
                  <a:solidFill>
                    <a:schemeClr val="tx1"/>
                  </a:solidFill>
                </a:ln>
                <a:solidFill>
                  <a:srgbClr val="00B0F0"/>
                </a:solidFill>
                <a:latin typeface="Segoe Print" pitchFamily="2" charset="0"/>
              </a:rPr>
              <a:t>«Творчество –  радость, дари его людям!»</a:t>
            </a:r>
          </a:p>
          <a:p>
            <a:pPr algn="ctr"/>
            <a:r>
              <a:rPr lang="ru-RU" sz="2000" b="1" dirty="0" smtClean="0">
                <a:solidFill>
                  <a:srgbClr val="FFFF00"/>
                </a:solidFill>
              </a:rPr>
              <a:t> и раскрытие творческого потенциала учащихся посредством их самовыражения в серии концертных выступлений и встреч со слушателями.                     </a:t>
            </a:r>
          </a:p>
          <a:p>
            <a:pPr algn="ctr"/>
            <a:r>
              <a:rPr lang="ru-RU" sz="2000" b="1" dirty="0" smtClean="0">
                <a:solidFill>
                  <a:srgbClr val="FFFF00"/>
                </a:solidFill>
              </a:rPr>
              <a:t> - Формирование различных форм культурно - </a:t>
            </a:r>
            <a:r>
              <a:rPr lang="ru-RU" sz="2000" b="1" dirty="0" err="1" smtClean="0">
                <a:solidFill>
                  <a:srgbClr val="FFFF00"/>
                </a:solidFill>
              </a:rPr>
              <a:t>досуговой</a:t>
            </a:r>
            <a:r>
              <a:rPr lang="ru-RU" sz="2000" b="1" dirty="0" smtClean="0">
                <a:solidFill>
                  <a:srgbClr val="FFFF00"/>
                </a:solidFill>
              </a:rPr>
              <a:t> деятельности, через организацию и проведение тематических программ, а также тематических мероприятий.</a:t>
            </a:r>
            <a:r>
              <a:rPr lang="ru-RU" sz="2000" dirty="0" smtClean="0">
                <a:solidFill>
                  <a:srgbClr val="FFFF00"/>
                </a:solidFill>
              </a:rPr>
              <a:t> </a:t>
            </a:r>
            <a:br>
              <a:rPr lang="ru-RU" sz="2000" dirty="0" smtClean="0">
                <a:solidFill>
                  <a:srgbClr val="FFFF00"/>
                </a:solidFill>
              </a:rPr>
            </a:br>
            <a:r>
              <a:rPr lang="ru-RU" sz="2000" b="1" dirty="0" smtClean="0">
                <a:solidFill>
                  <a:srgbClr val="FFFF00"/>
                </a:solidFill>
              </a:rPr>
              <a:t>- Приобщение к музыкальной культуре.</a:t>
            </a:r>
            <a:br>
              <a:rPr lang="ru-RU" sz="2000" b="1" dirty="0" smtClean="0">
                <a:solidFill>
                  <a:srgbClr val="FFFF00"/>
                </a:solidFill>
              </a:rPr>
            </a:br>
            <a:r>
              <a:rPr lang="ru-RU" sz="2000" b="1" dirty="0" smtClean="0">
                <a:solidFill>
                  <a:srgbClr val="FFFF00"/>
                </a:solidFill>
              </a:rPr>
              <a:t>- Возможность общаться со сверстниками в процессе музыкальной деятельности.</a:t>
            </a:r>
            <a:br>
              <a:rPr lang="ru-RU" sz="2000" b="1" dirty="0" smtClean="0">
                <a:solidFill>
                  <a:srgbClr val="FFFF00"/>
                </a:solidFill>
              </a:rPr>
            </a:br>
            <a:r>
              <a:rPr lang="ru-RU" sz="2000" b="1" dirty="0" smtClean="0">
                <a:solidFill>
                  <a:srgbClr val="FFFF00"/>
                </a:solidFill>
              </a:rPr>
              <a:t>- Свобода творческого самовыражения.</a:t>
            </a:r>
            <a:br>
              <a:rPr lang="ru-RU" sz="2000" b="1" dirty="0" smtClean="0">
                <a:solidFill>
                  <a:srgbClr val="FFFF00"/>
                </a:solidFill>
              </a:rPr>
            </a:br>
            <a:r>
              <a:rPr lang="ru-RU" sz="2000" b="1" dirty="0" smtClean="0">
                <a:solidFill>
                  <a:srgbClr val="FFFF00"/>
                </a:solidFill>
              </a:rPr>
              <a:t>- Потребность в признании, успехе.</a:t>
            </a:r>
            <a:r>
              <a:rPr lang="ru-RU" sz="2000" dirty="0" smtClean="0">
                <a:solidFill>
                  <a:srgbClr val="FFFF00"/>
                </a:solidFill>
              </a:rPr>
              <a:t/>
            </a:r>
            <a:br>
              <a:rPr lang="ru-RU" sz="2000" dirty="0" smtClean="0">
                <a:solidFill>
                  <a:srgbClr val="FFFF00"/>
                </a:solidFill>
              </a:rPr>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12.unise.ru/files/news/2012/11/23/news_23112012_3324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643042" y="335846"/>
            <a:ext cx="5929354" cy="6524863"/>
          </a:xfrm>
          <a:prstGeom prst="rect">
            <a:avLst/>
          </a:prstGeom>
        </p:spPr>
        <p:txBody>
          <a:bodyPr wrap="square">
            <a:spAutoFit/>
          </a:bodyPr>
          <a:lstStyle/>
          <a:p>
            <a:pPr algn="ctr"/>
            <a:r>
              <a:rPr lang="ru-RU" sz="2400" b="1" i="1" u="sng" dirty="0" smtClean="0">
                <a:ln>
                  <a:solidFill>
                    <a:schemeClr val="tx1"/>
                  </a:solidFill>
                </a:ln>
                <a:solidFill>
                  <a:srgbClr val="00B0F0"/>
                </a:solidFill>
                <a:latin typeface="Segoe Print" pitchFamily="2" charset="0"/>
              </a:rPr>
              <a:t>Задачи проекта:                 </a:t>
            </a:r>
            <a:r>
              <a:rPr lang="ru-RU" sz="2000" b="1" i="1" u="sng" dirty="0" smtClean="0">
                <a:solidFill>
                  <a:srgbClr val="00B0F0"/>
                </a:solidFill>
              </a:rPr>
              <a:t>                                                                                                                    </a:t>
            </a:r>
          </a:p>
          <a:p>
            <a:pPr algn="ctr"/>
            <a:endParaRPr lang="ru-RU" sz="2000" b="1" i="1" u="sng" dirty="0" smtClean="0">
              <a:solidFill>
                <a:srgbClr val="FFFF00"/>
              </a:solidFill>
            </a:endParaRPr>
          </a:p>
          <a:p>
            <a:pPr algn="ctr"/>
            <a:r>
              <a:rPr lang="ru-RU" sz="2000" b="1" i="1" dirty="0" smtClean="0">
                <a:solidFill>
                  <a:srgbClr val="FFFF00"/>
                </a:solidFill>
              </a:rPr>
              <a:t>- Разработка и реализация педагогами и учащимися ряда </a:t>
            </a:r>
            <a:r>
              <a:rPr lang="ru-RU" sz="2000" b="1" i="1" dirty="0" err="1" smtClean="0">
                <a:solidFill>
                  <a:srgbClr val="FFFF00"/>
                </a:solidFill>
              </a:rPr>
              <a:t>подпроектов</a:t>
            </a:r>
            <a:r>
              <a:rPr lang="ru-RU" sz="2000" b="1" i="1" dirty="0" smtClean="0">
                <a:solidFill>
                  <a:srgbClr val="FFFF00"/>
                </a:solidFill>
              </a:rPr>
              <a:t> и акций, приуроченных к календарным датам.                                                                                             - Включение в реализацию проекта других субъектов(учреждений, организаций), расширение внешних контактов школы как воспитательной организации.</a:t>
            </a:r>
            <a:endParaRPr lang="ru-RU" sz="2000" b="1" i="1" u="sng" dirty="0" smtClean="0">
              <a:solidFill>
                <a:srgbClr val="FFFF00"/>
              </a:solidFill>
            </a:endParaRPr>
          </a:p>
          <a:p>
            <a:pPr algn="ctr">
              <a:buFontTx/>
              <a:buChar char="-"/>
            </a:pPr>
            <a:r>
              <a:rPr lang="ru-RU" sz="2000" b="1" i="1" dirty="0" smtClean="0">
                <a:solidFill>
                  <a:srgbClr val="FFFF00"/>
                </a:solidFill>
              </a:rPr>
              <a:t>Выйти за рамки школы и донести до жителей района своё творческое мастерство.  </a:t>
            </a:r>
          </a:p>
          <a:p>
            <a:pPr algn="ctr"/>
            <a:r>
              <a:rPr lang="ru-RU" sz="2000" b="1" i="1" dirty="0" smtClean="0">
                <a:solidFill>
                  <a:srgbClr val="FFFF00"/>
                </a:solidFill>
              </a:rPr>
              <a:t>- Способствовать формированию активной жизненной позиции, общественно-полезных инициатив учащихся.</a:t>
            </a:r>
            <a:r>
              <a:rPr lang="ru-RU" sz="2000" b="1" i="1" u="sng" dirty="0" smtClean="0">
                <a:solidFill>
                  <a:srgbClr val="FFFF00"/>
                </a:solidFill>
              </a:rPr>
              <a:t>                                                                                                     </a:t>
            </a:r>
            <a:r>
              <a:rPr lang="ru-RU" sz="2000" b="1" i="1" dirty="0" smtClean="0">
                <a:solidFill>
                  <a:srgbClr val="FFFF00"/>
                </a:solidFill>
              </a:rPr>
              <a:t>- Создание условий для формирования духовно-нравственной, гражданско-патриотической и эстетической культуры школьников.</a:t>
            </a:r>
            <a:r>
              <a:rPr lang="ru-RU" sz="2000" b="1" i="1" u="sng" dirty="0" smtClean="0">
                <a:solidFill>
                  <a:srgbClr val="FFFF00"/>
                </a:solidFill>
              </a:rPr>
              <a:t>                                                            </a:t>
            </a:r>
            <a:r>
              <a:rPr lang="ru-RU" sz="2000" b="1" i="1" dirty="0" smtClean="0">
                <a:solidFill>
                  <a:srgbClr val="FFFF00"/>
                </a:solidFill>
              </a:rPr>
              <a:t>- Формирование у подрастающего поколения бережного отношения к традициям и культуре нашей страны.</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2094</Words>
  <PresentationFormat>Экран (4:3)</PresentationFormat>
  <Paragraphs>173</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школа</dc:creator>
  <cp:lastModifiedBy>школа</cp:lastModifiedBy>
  <cp:revision>102</cp:revision>
  <dcterms:created xsi:type="dcterms:W3CDTF">2013-04-06T18:18:43Z</dcterms:created>
  <dcterms:modified xsi:type="dcterms:W3CDTF">2013-05-11T11:45:15Z</dcterms:modified>
</cp:coreProperties>
</file>