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8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82"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FF5050"/>
    <a:srgbClr val="99FF66"/>
    <a:srgbClr val="FFCCFF"/>
    <a:srgbClr val="33CC33"/>
    <a:srgbClr val="66FF33"/>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279" autoAdjust="0"/>
    <p:restoredTop sz="94660"/>
  </p:normalViewPr>
  <p:slideViewPr>
    <p:cSldViewPr>
      <p:cViewPr varScale="1">
        <p:scale>
          <a:sx n="68" d="100"/>
          <a:sy n="68" d="100"/>
        </p:scale>
        <p:origin x="-137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11.05.2013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11.05.2013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11.05.2013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11.05.2013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11.05.2013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2285992"/>
          </a:xfrm>
        </p:spPr>
        <p:txBody>
          <a:bodyPr>
            <a:normAutofit fontScale="90000"/>
          </a:bodyPr>
          <a:lstStyle/>
          <a:p>
            <a:pPr algn="ctr"/>
            <a:r>
              <a:rPr lang="ru-RU" sz="2700" b="1" dirty="0" smtClean="0"/>
              <a:t/>
            </a:r>
            <a:br>
              <a:rPr lang="ru-RU" sz="2700" b="1" dirty="0" smtClean="0"/>
            </a:br>
            <a:r>
              <a:rPr lang="ru-RU" sz="2700" b="1" dirty="0" smtClean="0"/>
              <a:t/>
            </a:r>
            <a:br>
              <a:rPr lang="ru-RU" sz="2700" b="1" dirty="0" smtClean="0"/>
            </a:br>
            <a:r>
              <a:rPr lang="ru-RU" sz="2700" b="1" dirty="0" smtClean="0"/>
              <a:t>МОУ  ЛЕСНАЯ  СОШ</a:t>
            </a:r>
            <a:r>
              <a:rPr lang="ru-RU" sz="2700" dirty="0" smtClean="0">
                <a:solidFill>
                  <a:srgbClr val="C00000"/>
                </a:solidFill>
              </a:rPr>
              <a:t/>
            </a:r>
            <a:br>
              <a:rPr lang="ru-RU" sz="2700" dirty="0" smtClean="0">
                <a:solidFill>
                  <a:srgbClr val="C00000"/>
                </a:solidFill>
              </a:rPr>
            </a:br>
            <a:r>
              <a:rPr lang="ru-RU" sz="2700" b="1" dirty="0" smtClean="0">
                <a:solidFill>
                  <a:schemeClr val="tx1">
                    <a:lumMod val="85000"/>
                    <a:lumOff val="15000"/>
                  </a:schemeClr>
                </a:solidFill>
              </a:rPr>
              <a:t>Методическая разработка внеклассного мероприятия</a:t>
            </a:r>
            <a:r>
              <a:rPr lang="ru-RU" sz="2700" dirty="0" smtClean="0">
                <a:solidFill>
                  <a:schemeClr val="tx1">
                    <a:lumMod val="85000"/>
                    <a:lumOff val="15000"/>
                  </a:schemeClr>
                </a:solidFill>
              </a:rPr>
              <a:t/>
            </a:r>
            <a:br>
              <a:rPr lang="ru-RU" sz="2700" dirty="0" smtClean="0">
                <a:solidFill>
                  <a:schemeClr val="tx1">
                    <a:lumMod val="85000"/>
                    <a:lumOff val="15000"/>
                  </a:schemeClr>
                </a:solidFill>
              </a:rPr>
            </a:br>
            <a:r>
              <a:rPr lang="ru-RU" sz="2700" b="1" dirty="0" smtClean="0">
                <a:solidFill>
                  <a:srgbClr val="C00000"/>
                </a:solidFill>
              </a:rPr>
              <a:t> </a:t>
            </a:r>
            <a:r>
              <a:rPr lang="ru-RU" sz="4000" b="1" dirty="0" smtClean="0">
                <a:solidFill>
                  <a:srgbClr val="C00000"/>
                </a:solidFill>
              </a:rPr>
              <a:t>«</a:t>
            </a:r>
            <a:r>
              <a:rPr lang="ru-RU" sz="4000" b="1" i="1" dirty="0" smtClean="0">
                <a:solidFill>
                  <a:srgbClr val="C00000"/>
                </a:solidFill>
              </a:rPr>
              <a:t>Искромётная частушка –</a:t>
            </a:r>
            <a:br>
              <a:rPr lang="ru-RU" sz="4000" b="1" i="1" dirty="0" smtClean="0">
                <a:solidFill>
                  <a:srgbClr val="C00000"/>
                </a:solidFill>
              </a:rPr>
            </a:br>
            <a:r>
              <a:rPr lang="ru-RU" sz="4000" b="1" i="1" dirty="0" smtClean="0">
                <a:solidFill>
                  <a:srgbClr val="C00000"/>
                </a:solidFill>
              </a:rPr>
              <a:t> для веселья и души»</a:t>
            </a:r>
            <a:r>
              <a:rPr lang="ru-RU" dirty="0" smtClean="0"/>
              <a:t/>
            </a:r>
            <a:br>
              <a:rPr lang="ru-RU" dirty="0" smtClean="0"/>
            </a:br>
            <a:endParaRPr lang="ru-RU" dirty="0"/>
          </a:p>
        </p:txBody>
      </p:sp>
      <p:pic>
        <p:nvPicPr>
          <p:cNvPr id="4" name="Рисунок 3" descr="http://palekh.narod.ru/k/kovalyov/kovav_02.jpg"/>
          <p:cNvPicPr/>
          <p:nvPr/>
        </p:nvPicPr>
        <p:blipFill>
          <a:blip r:embed="rId2"/>
          <a:srcRect/>
          <a:stretch>
            <a:fillRect/>
          </a:stretch>
        </p:blipFill>
        <p:spPr bwMode="auto">
          <a:xfrm>
            <a:off x="785786" y="2071678"/>
            <a:ext cx="7286676" cy="4357717"/>
          </a:xfrm>
          <a:prstGeom prst="rect">
            <a:avLst/>
          </a:prstGeom>
          <a:noFill/>
          <a:ln w="9525">
            <a:noFill/>
            <a:miter lim="800000"/>
            <a:headEnd/>
            <a:tailEnd/>
          </a:ln>
        </p:spPr>
      </p:pic>
      <p:sp>
        <p:nvSpPr>
          <p:cNvPr id="1025" name="Rectangle 1"/>
          <p:cNvSpPr>
            <a:spLocks noChangeArrowheads="1"/>
          </p:cNvSpPr>
          <p:nvPr/>
        </p:nvSpPr>
        <p:spPr bwMode="auto">
          <a:xfrm>
            <a:off x="895927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6072206"/>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                                                                 </a:t>
            </a:r>
            <a:r>
              <a:rPr kumimoji="0" lang="ru-RU" sz="14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Выполнила:</a:t>
            </a:r>
            <a:endParaRPr kumimoji="0" lang="ru-RU" sz="8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Учитель Музыки</a:t>
            </a:r>
            <a:endParaRPr kumimoji="0" lang="ru-RU" sz="8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rgbClr val="C00000"/>
                </a:solidFill>
                <a:effectLst/>
                <a:latin typeface="Calibri" pitchFamily="34" charset="0"/>
                <a:ea typeface="Times New Roman" pitchFamily="18" charset="0"/>
                <a:cs typeface="Times New Roman" pitchFamily="18" charset="0"/>
              </a:rPr>
              <a:t>Секисова</a:t>
            </a:r>
            <a:r>
              <a:rPr kumimoji="0" lang="ru-RU" sz="14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 Людмила Николаевна</a:t>
            </a:r>
            <a:endParaRPr kumimoji="0" lang="ru-RU" sz="1800" b="0" i="0" u="none" strike="noStrike" cap="none" normalizeH="0" baseline="0" dirty="0" smtClean="0">
              <a:ln>
                <a:noFill/>
              </a:ln>
              <a:solidFill>
                <a:srgbClr val="C00000"/>
              </a:solidFill>
              <a:effectLst/>
              <a:latin typeface="Arial" pitchFamily="34" charset="0"/>
              <a:cs typeface="Arial" pitchFamily="34" charset="0"/>
            </a:endParaRPr>
          </a:p>
        </p:txBody>
      </p:sp>
      <p:pic>
        <p:nvPicPr>
          <p:cNvPr id="7" name="Рисунок 6" descr="http://ann-pages.narod.ru/a190.GIF"/>
          <p:cNvPicPr/>
          <p:nvPr/>
        </p:nvPicPr>
        <p:blipFill>
          <a:blip r:embed="rId3"/>
          <a:srcRect/>
          <a:stretch>
            <a:fillRect/>
          </a:stretch>
        </p:blipFill>
        <p:spPr bwMode="auto">
          <a:xfrm>
            <a:off x="8001024" y="4714884"/>
            <a:ext cx="1142976" cy="1214422"/>
          </a:xfrm>
          <a:prstGeom prst="rect">
            <a:avLst/>
          </a:prstGeom>
          <a:noFill/>
          <a:ln w="9525">
            <a:noFill/>
            <a:miter lim="800000"/>
            <a:headEnd/>
            <a:tailEnd/>
          </a:ln>
        </p:spPr>
      </p:pic>
      <p:pic>
        <p:nvPicPr>
          <p:cNvPr id="8" name="Рисунок 7" descr="http://ann-pages.narod.ru/a190.GIF"/>
          <p:cNvPicPr/>
          <p:nvPr/>
        </p:nvPicPr>
        <p:blipFill>
          <a:blip r:embed="rId3"/>
          <a:srcRect/>
          <a:stretch>
            <a:fillRect/>
          </a:stretch>
        </p:blipFill>
        <p:spPr bwMode="auto">
          <a:xfrm>
            <a:off x="0" y="0"/>
            <a:ext cx="928662" cy="1214422"/>
          </a:xfrm>
          <a:prstGeom prst="rect">
            <a:avLst/>
          </a:prstGeom>
          <a:noFill/>
          <a:ln w="9525">
            <a:noFill/>
            <a:miter lim="800000"/>
            <a:headEnd/>
            <a:tailEnd/>
          </a:ln>
        </p:spPr>
      </p:pic>
      <p:pic>
        <p:nvPicPr>
          <p:cNvPr id="9" name="Рисунок 8" descr="http://ann-pages.narod.ru/a190.GIF"/>
          <p:cNvPicPr/>
          <p:nvPr/>
        </p:nvPicPr>
        <p:blipFill>
          <a:blip r:embed="rId3"/>
          <a:srcRect/>
          <a:stretch>
            <a:fillRect/>
          </a:stretch>
        </p:blipFill>
        <p:spPr bwMode="auto">
          <a:xfrm>
            <a:off x="152400" y="152400"/>
            <a:ext cx="928662" cy="1214422"/>
          </a:xfrm>
          <a:prstGeom prst="rect">
            <a:avLst/>
          </a:prstGeom>
          <a:noFill/>
          <a:ln w="9525">
            <a:noFill/>
            <a:miter lim="800000"/>
            <a:headEnd/>
            <a:tailEnd/>
          </a:ln>
        </p:spPr>
      </p:pic>
      <p:pic>
        <p:nvPicPr>
          <p:cNvPr id="10" name="Рисунок 9" descr="http://ann-pages.narod.ru/a190.GIF"/>
          <p:cNvPicPr/>
          <p:nvPr/>
        </p:nvPicPr>
        <p:blipFill>
          <a:blip r:embed="rId3"/>
          <a:srcRect/>
          <a:stretch>
            <a:fillRect/>
          </a:stretch>
        </p:blipFill>
        <p:spPr bwMode="auto">
          <a:xfrm>
            <a:off x="8153424" y="4867284"/>
            <a:ext cx="1142976" cy="121442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85736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Autofit/>
          </a:bodyPr>
          <a:lstStyle/>
          <a:p>
            <a:r>
              <a:rPr lang="ru-RU" sz="1400" b="1" i="1" dirty="0" smtClean="0">
                <a:solidFill>
                  <a:srgbClr val="002060"/>
                </a:solidFill>
              </a:rPr>
              <a:t>- Я мальчишка </a:t>
            </a:r>
            <a:r>
              <a:rPr lang="ru-RU" sz="1400" b="1" i="1" dirty="0" err="1" smtClean="0">
                <a:solidFill>
                  <a:srgbClr val="002060"/>
                </a:solidFill>
              </a:rPr>
              <a:t>хулиган,меня</a:t>
            </a:r>
            <a:r>
              <a:rPr lang="ru-RU" sz="1400" b="1" i="1" dirty="0" smtClean="0">
                <a:solidFill>
                  <a:srgbClr val="002060"/>
                </a:solidFill>
              </a:rPr>
              <a:t> не любят девушки.</a:t>
            </a:r>
            <a:br>
              <a:rPr lang="ru-RU" sz="1400" b="1" i="1" dirty="0" smtClean="0">
                <a:solidFill>
                  <a:srgbClr val="002060"/>
                </a:solidFill>
              </a:rPr>
            </a:br>
            <a:r>
              <a:rPr lang="ru-RU" sz="1400" b="1" i="1" dirty="0" smtClean="0">
                <a:solidFill>
                  <a:srgbClr val="002060"/>
                </a:solidFill>
              </a:rPr>
              <a:t>Ох, обидно </a:t>
            </a:r>
            <a:r>
              <a:rPr lang="ru-RU" sz="1400" b="1" i="1" dirty="0" err="1" smtClean="0">
                <a:solidFill>
                  <a:srgbClr val="002060"/>
                </a:solidFill>
              </a:rPr>
              <a:t>дочего</a:t>
            </a:r>
            <a:r>
              <a:rPr lang="ru-RU" sz="1400" b="1" i="1" dirty="0" smtClean="0">
                <a:solidFill>
                  <a:srgbClr val="002060"/>
                </a:solidFill>
              </a:rPr>
              <a:t>, нету больше силушки.</a:t>
            </a:r>
            <a:br>
              <a:rPr lang="ru-RU" sz="1400" b="1" i="1" dirty="0" smtClean="0">
                <a:solidFill>
                  <a:srgbClr val="002060"/>
                </a:solidFill>
              </a:rPr>
            </a:br>
            <a:r>
              <a:rPr lang="ru-RU" sz="1400" b="1" i="1" dirty="0" smtClean="0">
                <a:solidFill>
                  <a:srgbClr val="002060"/>
                </a:solidFill>
              </a:rPr>
              <a:t>- Ты носи, товарищ кепку, ну а я </a:t>
            </a:r>
            <a:r>
              <a:rPr lang="ru-RU" sz="1400" b="1" i="1" dirty="0" err="1" smtClean="0">
                <a:solidFill>
                  <a:srgbClr val="002060"/>
                </a:solidFill>
              </a:rPr>
              <a:t>кубаночку</a:t>
            </a:r>
            <a:r>
              <a:rPr lang="ru-RU" sz="1400" b="1" i="1" dirty="0" smtClean="0">
                <a:solidFill>
                  <a:srgbClr val="002060"/>
                </a:solidFill>
              </a:rPr>
              <a:t>.</a:t>
            </a:r>
            <a:br>
              <a:rPr lang="ru-RU" sz="1400" b="1" i="1" dirty="0" smtClean="0">
                <a:solidFill>
                  <a:srgbClr val="002060"/>
                </a:solidFill>
              </a:rPr>
            </a:br>
            <a:r>
              <a:rPr lang="ru-RU" sz="1400" b="1" i="1" dirty="0" smtClean="0">
                <a:solidFill>
                  <a:srgbClr val="002060"/>
                </a:solidFill>
              </a:rPr>
              <a:t>Ты люби интеллигентку, ну, а я – </a:t>
            </a:r>
            <a:r>
              <a:rPr lang="ru-RU" sz="1400" b="1" i="1" dirty="0" err="1" smtClean="0">
                <a:solidFill>
                  <a:srgbClr val="002060"/>
                </a:solidFill>
              </a:rPr>
              <a:t>крестьяночку</a:t>
            </a:r>
            <a:r>
              <a:rPr lang="ru-RU" sz="1400" b="1" i="1" dirty="0" smtClean="0">
                <a:solidFill>
                  <a:srgbClr val="002060"/>
                </a:solidFill>
              </a:rPr>
              <a:t>.</a:t>
            </a:r>
            <a:br>
              <a:rPr lang="ru-RU" sz="1400" b="1" i="1" dirty="0" smtClean="0">
                <a:solidFill>
                  <a:srgbClr val="002060"/>
                </a:solidFill>
              </a:rPr>
            </a:br>
            <a:r>
              <a:rPr lang="ru-RU" sz="1400" b="1" i="1" dirty="0" smtClean="0">
                <a:solidFill>
                  <a:srgbClr val="002060"/>
                </a:solidFill>
              </a:rPr>
              <a:t>- Мне товарищ поиграет, веселиться буду я.</a:t>
            </a:r>
            <a:br>
              <a:rPr lang="ru-RU" sz="1400" b="1" i="1" dirty="0" smtClean="0">
                <a:solidFill>
                  <a:srgbClr val="002060"/>
                </a:solidFill>
              </a:rPr>
            </a:br>
            <a:r>
              <a:rPr lang="ru-RU" sz="1400" b="1" i="1" dirty="0" smtClean="0">
                <a:solidFill>
                  <a:srgbClr val="002060"/>
                </a:solidFill>
              </a:rPr>
              <a:t>Вы, девчонки, со сторонки поглядите на меня.</a:t>
            </a:r>
            <a:br>
              <a:rPr lang="ru-RU" sz="1400" b="1" i="1" dirty="0" smtClean="0">
                <a:solidFill>
                  <a:srgbClr val="002060"/>
                </a:solidFill>
              </a:rPr>
            </a:br>
            <a:r>
              <a:rPr lang="ru-RU" sz="1400" b="1" i="1" dirty="0" smtClean="0">
                <a:solidFill>
                  <a:srgbClr val="002060"/>
                </a:solidFill>
              </a:rPr>
              <a:t>- Дорогая, не гадай, полюбила – не кидай.</a:t>
            </a:r>
            <a:br>
              <a:rPr lang="ru-RU" sz="1400" b="1" i="1" dirty="0" smtClean="0">
                <a:solidFill>
                  <a:srgbClr val="002060"/>
                </a:solidFill>
              </a:rPr>
            </a:br>
            <a:r>
              <a:rPr lang="ru-RU" sz="1400" b="1" i="1" dirty="0" smtClean="0">
                <a:solidFill>
                  <a:srgbClr val="002060"/>
                </a:solidFill>
              </a:rPr>
              <a:t>Держись старого ума – люби мазурика меня.</a:t>
            </a:r>
            <a:endParaRPr lang="ru-RU" sz="1400" b="1" i="1" dirty="0">
              <a:solidFill>
                <a:srgbClr val="002060"/>
              </a:solidFill>
            </a:endParaRPr>
          </a:p>
        </p:txBody>
      </p:sp>
      <p:pic>
        <p:nvPicPr>
          <p:cNvPr id="4098" name="Picture 2" descr="F:\люда\Изображение 005.jpg"/>
          <p:cNvPicPr>
            <a:picLocks noGrp="1" noChangeAspect="1" noChangeArrowheads="1"/>
          </p:cNvPicPr>
          <p:nvPr>
            <p:ph idx="1"/>
          </p:nvPr>
        </p:nvPicPr>
        <p:blipFill>
          <a:blip r:embed="rId2" cstate="email"/>
          <a:srcRect/>
          <a:stretch>
            <a:fillRect/>
          </a:stretch>
        </p:blipFill>
        <p:spPr bwMode="auto">
          <a:xfrm>
            <a:off x="1" y="1857364"/>
            <a:ext cx="9143999" cy="50006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blinds(horizontal)">
                                      <p:cBhvr>
                                        <p:cTn id="1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57232"/>
          </a:xfrm>
          <a:solidFill>
            <a:schemeClr val="accent3"/>
          </a:solidFill>
        </p:spPr>
        <p:txBody>
          <a:bodyPr>
            <a:normAutofit fontScale="90000"/>
          </a:bodyPr>
          <a:lstStyle/>
          <a:p>
            <a:r>
              <a:rPr lang="ru-RU" sz="1800" dirty="0" smtClean="0"/>
              <a:t/>
            </a:r>
            <a:br>
              <a:rPr lang="ru-RU" sz="1800" dirty="0" smtClean="0"/>
            </a:br>
            <a:r>
              <a:rPr lang="ru-RU" sz="1800" dirty="0" smtClean="0"/>
              <a:t/>
            </a:r>
            <a:br>
              <a:rPr lang="ru-RU" sz="1800" dirty="0" smtClean="0"/>
            </a:br>
            <a:r>
              <a:rPr lang="ru-RU" sz="1800" b="1" i="1" dirty="0" smtClean="0">
                <a:solidFill>
                  <a:schemeClr val="accent6">
                    <a:lumMod val="50000"/>
                  </a:schemeClr>
                </a:solidFill>
              </a:rPr>
              <a:t>Эх, частушка дорогая, как тебя нам не любить!?</a:t>
            </a:r>
            <a:br>
              <a:rPr lang="ru-RU" sz="1800" b="1" i="1" dirty="0" smtClean="0">
                <a:solidFill>
                  <a:schemeClr val="accent6">
                    <a:lumMod val="50000"/>
                  </a:schemeClr>
                </a:solidFill>
              </a:rPr>
            </a:br>
            <a:r>
              <a:rPr lang="ru-RU" sz="1800" b="1" i="1" dirty="0" smtClean="0">
                <a:solidFill>
                  <a:schemeClr val="accent6">
                    <a:lumMod val="50000"/>
                  </a:schemeClr>
                </a:solidFill>
              </a:rPr>
              <a:t> Без задорной песни, шутки в нашей школе скучно жить.</a:t>
            </a:r>
            <a:r>
              <a:rPr lang="ru-RU" b="1" i="1" dirty="0" smtClean="0">
                <a:solidFill>
                  <a:schemeClr val="accent6">
                    <a:lumMod val="50000"/>
                  </a:schemeClr>
                </a:solidFill>
              </a:rPr>
              <a:t/>
            </a:r>
            <a:br>
              <a:rPr lang="ru-RU" b="1" i="1" dirty="0" smtClean="0">
                <a:solidFill>
                  <a:schemeClr val="accent6">
                    <a:lumMod val="50000"/>
                  </a:schemeClr>
                </a:solidFill>
              </a:rPr>
            </a:br>
            <a:endParaRPr lang="ru-RU" b="1" i="1" dirty="0">
              <a:solidFill>
                <a:schemeClr val="accent6">
                  <a:lumMod val="50000"/>
                </a:schemeClr>
              </a:solidFill>
            </a:endParaRPr>
          </a:p>
        </p:txBody>
      </p:sp>
      <p:pic>
        <p:nvPicPr>
          <p:cNvPr id="4" name="Содержимое 3" descr="http://www.coollady.ru/pic/0001/016/005.jpg"/>
          <p:cNvPicPr>
            <a:picLocks noGrp="1"/>
          </p:cNvPicPr>
          <p:nvPr>
            <p:ph idx="1"/>
          </p:nvPr>
        </p:nvPicPr>
        <p:blipFill>
          <a:blip r:embed="rId2"/>
          <a:srcRect/>
          <a:stretch>
            <a:fillRect/>
          </a:stretch>
        </p:blipFill>
        <p:spPr bwMode="auto">
          <a:xfrm>
            <a:off x="1" y="785794"/>
            <a:ext cx="5143503" cy="6357982"/>
          </a:xfrm>
          <a:prstGeom prst="rect">
            <a:avLst/>
          </a:prstGeom>
          <a:noFill/>
          <a:ln w="9525">
            <a:noFill/>
            <a:miter lim="800000"/>
            <a:headEnd/>
            <a:tailEnd/>
          </a:ln>
        </p:spPr>
      </p:pic>
      <p:sp>
        <p:nvSpPr>
          <p:cNvPr id="14337" name="Rectangle 1"/>
          <p:cNvSpPr>
            <a:spLocks noChangeArrowheads="1"/>
          </p:cNvSpPr>
          <p:nvPr/>
        </p:nvSpPr>
        <p:spPr bwMode="auto">
          <a:xfrm>
            <a:off x="5143504" y="857232"/>
            <a:ext cx="4000496" cy="6170920"/>
          </a:xfrm>
          <a:prstGeom prst="rect">
            <a:avLst/>
          </a:prstGeom>
          <a:solidFill>
            <a:schemeClr val="accent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1" i="1" u="sng"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Частушки школьно-классные :</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sz="13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Мы частушки пропоём,</a:t>
            </a:r>
          </a:p>
          <a:p>
            <a:pPr marL="0" marR="0" lvl="0" indent="0" algn="ctr" defTabSz="914400" rtl="0" eaLnBrk="0" fontAlgn="base" latinLnBrk="0" hangingPunct="0">
              <a:lnSpc>
                <a:spcPct val="100000"/>
              </a:lnSpc>
              <a:spcBef>
                <a:spcPct val="0"/>
              </a:spcBef>
              <a:spcAft>
                <a:spcPct val="0"/>
              </a:spcAft>
              <a:buClrTx/>
              <a:buSzTx/>
              <a:tabLst/>
            </a:pPr>
            <a:r>
              <a:rPr kumimoji="0" lang="ru-RU" sz="13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 </a:t>
            </a:r>
            <a:r>
              <a:rPr lang="ru-RU" sz="1300" b="1" i="1" dirty="0" smtClean="0">
                <a:solidFill>
                  <a:schemeClr val="accent2">
                    <a:lumMod val="50000"/>
                  </a:schemeClr>
                </a:solidFill>
                <a:latin typeface="Arial" pitchFamily="34" charset="0"/>
                <a:ea typeface="Times New Roman" pitchFamily="18" charset="0"/>
                <a:cs typeface="Arial" pitchFamily="34" charset="0"/>
              </a:rPr>
              <a:t>В</a:t>
            </a:r>
            <a:r>
              <a:rPr kumimoji="0" lang="ru-RU" sz="13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 них расскажем обо всём.</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3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Про наш дружный пятый класс, Полюбуйтесь-ка на нас.</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sz="13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Выпускаем стенгазету </a:t>
            </a:r>
          </a:p>
          <a:p>
            <a:pPr marL="0" marR="0" lvl="0" indent="0" algn="ctr" defTabSz="914400" rtl="0" eaLnBrk="0" fontAlgn="base" latinLnBrk="0" hangingPunct="0">
              <a:lnSpc>
                <a:spcPct val="100000"/>
              </a:lnSpc>
              <a:spcBef>
                <a:spcPct val="0"/>
              </a:spcBef>
              <a:spcAft>
                <a:spcPct val="0"/>
              </a:spcAft>
              <a:buClrTx/>
              <a:buSzTx/>
              <a:tabLst/>
            </a:pPr>
            <a:r>
              <a:rPr lang="ru-RU" sz="1300" b="1" i="1" dirty="0" smtClean="0">
                <a:solidFill>
                  <a:schemeClr val="accent2">
                    <a:lumMod val="50000"/>
                  </a:schemeClr>
                </a:solidFill>
                <a:latin typeface="Arial" pitchFamily="34" charset="0"/>
                <a:ea typeface="Times New Roman" pitchFamily="18" charset="0"/>
                <a:cs typeface="Arial" pitchFamily="34" charset="0"/>
              </a:rPr>
              <a:t>И</a:t>
            </a:r>
            <a:r>
              <a:rPr kumimoji="0" lang="ru-RU" sz="13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ль готовимся к концерту.</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3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Наш учитель нас ведёт </a:t>
            </a:r>
          </a:p>
          <a:p>
            <a:pPr marL="0" marR="0" lvl="0" indent="0" algn="ctr" defTabSz="914400" rtl="0" eaLnBrk="0" fontAlgn="base" latinLnBrk="0" hangingPunct="0">
              <a:lnSpc>
                <a:spcPct val="100000"/>
              </a:lnSpc>
              <a:spcBef>
                <a:spcPct val="0"/>
              </a:spcBef>
              <a:spcAft>
                <a:spcPct val="0"/>
              </a:spcAft>
              <a:buClrTx/>
              <a:buSzTx/>
              <a:buFontTx/>
              <a:buNone/>
              <a:tabLst/>
            </a:pPr>
            <a:r>
              <a:rPr lang="ru-RU" sz="1300" b="1" i="1" dirty="0" smtClean="0">
                <a:solidFill>
                  <a:schemeClr val="accent2">
                    <a:lumMod val="50000"/>
                  </a:schemeClr>
                </a:solidFill>
                <a:latin typeface="Arial" pitchFamily="34" charset="0"/>
                <a:ea typeface="Times New Roman" pitchFamily="18" charset="0"/>
                <a:cs typeface="Arial" pitchFamily="34" charset="0"/>
              </a:rPr>
              <a:t>В</a:t>
            </a:r>
            <a:r>
              <a:rPr kumimoji="0" lang="ru-RU" sz="13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ерным курсом и вперёд!</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sz="13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Возникает  вдруг проблема –</a:t>
            </a:r>
          </a:p>
          <a:p>
            <a:pPr marL="0" marR="0" lvl="0" indent="0" algn="ctr" defTabSz="914400" rtl="0" eaLnBrk="0" fontAlgn="base" latinLnBrk="0" hangingPunct="0">
              <a:lnSpc>
                <a:spcPct val="100000"/>
              </a:lnSpc>
              <a:spcBef>
                <a:spcPct val="0"/>
              </a:spcBef>
              <a:spcAft>
                <a:spcPct val="0"/>
              </a:spcAft>
              <a:buClrTx/>
              <a:buSzTx/>
              <a:tabLst/>
            </a:pPr>
            <a:r>
              <a:rPr lang="ru-RU" sz="1300" b="1" i="1" dirty="0" smtClean="0">
                <a:solidFill>
                  <a:schemeClr val="accent2">
                    <a:lumMod val="50000"/>
                  </a:schemeClr>
                </a:solidFill>
                <a:latin typeface="Arial" pitchFamily="34" charset="0"/>
                <a:ea typeface="Times New Roman" pitchFamily="18" charset="0"/>
                <a:cs typeface="Arial" pitchFamily="34" charset="0"/>
              </a:rPr>
              <a:t>Н</a:t>
            </a:r>
            <a:r>
              <a:rPr kumimoji="0" lang="ru-RU" sz="13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е решаем сгоряча.</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3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Все вопросы разрешаем </a:t>
            </a:r>
          </a:p>
          <a:p>
            <a:pPr marL="0" marR="0" lvl="0" indent="0" algn="ctr" defTabSz="914400" rtl="0" eaLnBrk="0" fontAlgn="base" latinLnBrk="0" hangingPunct="0">
              <a:lnSpc>
                <a:spcPct val="100000"/>
              </a:lnSpc>
              <a:spcBef>
                <a:spcPct val="0"/>
              </a:spcBef>
              <a:spcAft>
                <a:spcPct val="0"/>
              </a:spcAft>
              <a:buClrTx/>
              <a:buSzTx/>
              <a:buFontTx/>
              <a:buNone/>
              <a:tabLst/>
            </a:pPr>
            <a:r>
              <a:rPr lang="ru-RU" sz="1300" b="1" i="1" dirty="0" smtClean="0">
                <a:solidFill>
                  <a:schemeClr val="accent2">
                    <a:lumMod val="50000"/>
                  </a:schemeClr>
                </a:solidFill>
                <a:latin typeface="Arial" pitchFamily="34" charset="0"/>
                <a:ea typeface="Times New Roman" pitchFamily="18" charset="0"/>
                <a:cs typeface="Arial" pitchFamily="34" charset="0"/>
              </a:rPr>
              <a:t>Т</a:t>
            </a:r>
            <a:r>
              <a:rPr kumimoji="0" lang="ru-RU" sz="13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олько вместе, сообща.</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sz="13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Наш учитель – капитан,</a:t>
            </a:r>
          </a:p>
          <a:p>
            <a:pPr marL="0" marR="0" lvl="0" indent="0" algn="ctr" defTabSz="914400" rtl="0" eaLnBrk="0" fontAlgn="base" latinLnBrk="0" hangingPunct="0">
              <a:lnSpc>
                <a:spcPct val="100000"/>
              </a:lnSpc>
              <a:spcBef>
                <a:spcPct val="0"/>
              </a:spcBef>
              <a:spcAft>
                <a:spcPct val="0"/>
              </a:spcAft>
              <a:buClrTx/>
              <a:buSzTx/>
              <a:tabLst/>
            </a:pPr>
            <a:r>
              <a:rPr lang="ru-RU" sz="1300" b="1" i="1" dirty="0" smtClean="0">
                <a:solidFill>
                  <a:schemeClr val="accent2">
                    <a:lumMod val="50000"/>
                  </a:schemeClr>
                </a:solidFill>
                <a:latin typeface="Arial" pitchFamily="34" charset="0"/>
                <a:ea typeface="Times New Roman" pitchFamily="18" charset="0"/>
                <a:cs typeface="Arial" pitchFamily="34" charset="0"/>
              </a:rPr>
              <a:t>Н</a:t>
            </a:r>
            <a:r>
              <a:rPr kumimoji="0" lang="ru-RU" sz="13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у, а мы – матросы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3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С ней решаем сообща</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3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 </a:t>
            </a:r>
            <a:r>
              <a:rPr lang="ru-RU" sz="1300" b="1" i="1" dirty="0" smtClean="0">
                <a:solidFill>
                  <a:schemeClr val="accent2">
                    <a:lumMod val="50000"/>
                  </a:schemeClr>
                </a:solidFill>
                <a:latin typeface="Arial" pitchFamily="34" charset="0"/>
                <a:ea typeface="Times New Roman" pitchFamily="18" charset="0"/>
                <a:cs typeface="Arial" pitchFamily="34" charset="0"/>
              </a:rPr>
              <a:t>Н</a:t>
            </a:r>
            <a:r>
              <a:rPr kumimoji="0" lang="ru-RU" sz="13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асущные вопросы.</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sz="13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Книголюбы и артисты, </a:t>
            </a:r>
          </a:p>
          <a:p>
            <a:pPr marL="0" marR="0" lvl="0" indent="0" algn="ctr" defTabSz="914400" rtl="0" eaLnBrk="0" fontAlgn="base" latinLnBrk="0" hangingPunct="0">
              <a:lnSpc>
                <a:spcPct val="100000"/>
              </a:lnSpc>
              <a:spcBef>
                <a:spcPct val="0"/>
              </a:spcBef>
              <a:spcAft>
                <a:spcPct val="0"/>
              </a:spcAft>
              <a:buClrTx/>
              <a:buSzTx/>
              <a:tabLst/>
            </a:pPr>
            <a:r>
              <a:rPr lang="ru-RU" sz="1300" b="1" i="1" dirty="0" smtClean="0">
                <a:solidFill>
                  <a:schemeClr val="accent2">
                    <a:lumMod val="50000"/>
                  </a:schemeClr>
                </a:solidFill>
                <a:latin typeface="Arial" pitchFamily="34" charset="0"/>
                <a:ea typeface="Times New Roman" pitchFamily="18" charset="0"/>
                <a:cs typeface="Arial" pitchFamily="34" charset="0"/>
              </a:rPr>
              <a:t>Ф</a:t>
            </a:r>
            <a:r>
              <a:rPr kumimoji="0" lang="ru-RU" sz="13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утболисты, баянисты.</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3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Они в нашем классе есть,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3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Они – гордость наша, честь!</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sz="13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В нашем классе есть ребята</a:t>
            </a:r>
          </a:p>
          <a:p>
            <a:pPr marL="0" marR="0" lvl="0" indent="0" algn="ctr" defTabSz="914400" rtl="0" eaLnBrk="0" fontAlgn="base" latinLnBrk="0" hangingPunct="0">
              <a:lnSpc>
                <a:spcPct val="100000"/>
              </a:lnSpc>
              <a:spcBef>
                <a:spcPct val="0"/>
              </a:spcBef>
              <a:spcAft>
                <a:spcPct val="0"/>
              </a:spcAft>
              <a:buClrTx/>
              <a:buSzTx/>
              <a:tabLst/>
            </a:pPr>
            <a:r>
              <a:rPr lang="ru-RU" sz="1300" b="1" i="1" dirty="0" smtClean="0">
                <a:solidFill>
                  <a:schemeClr val="accent2">
                    <a:lumMod val="50000"/>
                  </a:schemeClr>
                </a:solidFill>
                <a:latin typeface="Arial" pitchFamily="34" charset="0"/>
                <a:ea typeface="Times New Roman" pitchFamily="18" charset="0"/>
                <a:cs typeface="Arial" pitchFamily="34" charset="0"/>
              </a:rPr>
              <a:t>У</a:t>
            </a:r>
            <a:r>
              <a:rPr kumimoji="0" lang="ru-RU" sz="13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мные, спортивные.</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3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Как в учёбе, так и в жизни</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3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 </a:t>
            </a:r>
            <a:r>
              <a:rPr lang="ru-RU" sz="1300" b="1" i="1" dirty="0" smtClean="0">
                <a:solidFill>
                  <a:schemeClr val="accent2">
                    <a:lumMod val="50000"/>
                  </a:schemeClr>
                </a:solidFill>
                <a:latin typeface="Arial" pitchFamily="34" charset="0"/>
                <a:ea typeface="Times New Roman" pitchFamily="18" charset="0"/>
                <a:cs typeface="Arial" pitchFamily="34" charset="0"/>
              </a:rPr>
              <a:t>Д</a:t>
            </a:r>
            <a:r>
              <a:rPr kumimoji="0" lang="ru-RU" sz="13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обрые, активные.</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sz="13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В небольших своих припевках</a:t>
            </a:r>
          </a:p>
          <a:p>
            <a:pPr marL="0" marR="0" lvl="0" indent="0" algn="ctr" defTabSz="914400" rtl="0" eaLnBrk="0" fontAlgn="base" latinLnBrk="0" hangingPunct="0">
              <a:lnSpc>
                <a:spcPct val="100000"/>
              </a:lnSpc>
              <a:spcBef>
                <a:spcPct val="0"/>
              </a:spcBef>
              <a:spcAft>
                <a:spcPct val="0"/>
              </a:spcAft>
              <a:buClrTx/>
              <a:buSzTx/>
              <a:tabLst/>
            </a:pPr>
            <a:r>
              <a:rPr lang="ru-RU" sz="1300" b="1" i="1" dirty="0" smtClean="0">
                <a:solidFill>
                  <a:schemeClr val="accent2">
                    <a:lumMod val="50000"/>
                  </a:schemeClr>
                </a:solidFill>
                <a:latin typeface="Arial" pitchFamily="34" charset="0"/>
                <a:ea typeface="Times New Roman" pitchFamily="18" charset="0"/>
                <a:cs typeface="Arial" pitchFamily="34" charset="0"/>
              </a:rPr>
              <a:t>Р</a:t>
            </a:r>
            <a:r>
              <a:rPr kumimoji="0" lang="ru-RU" sz="13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ассказали, как живём.</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3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Что допеть мы не успели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300" b="1"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 В другой раз уж допоём!</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style.rotation</p:attrName>
                                        </p:attrNameLst>
                                      </p:cBhvr>
                                      <p:tavLst>
                                        <p:tav tm="0">
                                          <p:val>
                                            <p:fltVal val="720"/>
                                          </p:val>
                                        </p:tav>
                                        <p:tav tm="100000">
                                          <p:val>
                                            <p:fltVal val="0"/>
                                          </p:val>
                                        </p:tav>
                                      </p:tavLst>
                                    </p:anim>
                                    <p:anim calcmode="lin" valueType="num">
                                      <p:cBhvr>
                                        <p:cTn id="19" dur="2000" fill="hold"/>
                                        <p:tgtEl>
                                          <p:spTgt spid="4"/>
                                        </p:tgtEl>
                                        <p:attrNameLst>
                                          <p:attrName>ppt_h</p:attrName>
                                        </p:attrNameLst>
                                      </p:cBhvr>
                                      <p:tavLst>
                                        <p:tav tm="0">
                                          <p:val>
                                            <p:fltVal val="0"/>
                                          </p:val>
                                        </p:tav>
                                        <p:tav tm="100000">
                                          <p:val>
                                            <p:strVal val="#ppt_h"/>
                                          </p:val>
                                        </p:tav>
                                      </p:tavLst>
                                    </p:anim>
                                    <p:anim calcmode="lin" valueType="num">
                                      <p:cBhvr>
                                        <p:cTn id="2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0" nodeType="clickEffect">
                                  <p:stCondLst>
                                    <p:cond delay="0"/>
                                  </p:stCondLst>
                                  <p:childTnLst>
                                    <p:set>
                                      <p:cBhvr>
                                        <p:cTn id="24" dur="1" fill="hold">
                                          <p:stCondLst>
                                            <p:cond delay="0"/>
                                          </p:stCondLst>
                                        </p:cTn>
                                        <p:tgtEl>
                                          <p:spTgt spid="14337"/>
                                        </p:tgtEl>
                                        <p:attrNameLst>
                                          <p:attrName>style.visibility</p:attrName>
                                        </p:attrNameLst>
                                      </p:cBhvr>
                                      <p:to>
                                        <p:strVal val="visible"/>
                                      </p:to>
                                    </p:set>
                                    <p:anim calcmode="lin" valueType="num">
                                      <p:cBhvr>
                                        <p:cTn id="25" dur="5000" fill="hold"/>
                                        <p:tgtEl>
                                          <p:spTgt spid="14337"/>
                                        </p:tgtEl>
                                        <p:attrNameLst>
                                          <p:attrName>ppt_w</p:attrName>
                                        </p:attrNameLst>
                                      </p:cBhvr>
                                      <p:tavLst>
                                        <p:tav tm="0" fmla="#ppt_w*sin(2.5*pi*$)">
                                          <p:val>
                                            <p:fltVal val="0"/>
                                          </p:val>
                                        </p:tav>
                                        <p:tav tm="100000">
                                          <p:val>
                                            <p:fltVal val="1"/>
                                          </p:val>
                                        </p:tav>
                                      </p:tavLst>
                                    </p:anim>
                                    <p:anim calcmode="lin" valueType="num">
                                      <p:cBhvr>
                                        <p:cTn id="26" dur="5000" fill="hold"/>
                                        <p:tgtEl>
                                          <p:spTgt spid="143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3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357430"/>
          </a:xfrm>
          <a:solidFill>
            <a:schemeClr val="accent2">
              <a:lumMod val="20000"/>
              <a:lumOff val="80000"/>
            </a:schemeClr>
          </a:solidFill>
        </p:spPr>
        <p:txBody>
          <a:bodyPr>
            <a:noAutofit/>
          </a:bodyPr>
          <a:lstStyle/>
          <a:p>
            <a:r>
              <a:rPr lang="ru-RU" sz="1600" b="1" i="1" dirty="0" smtClean="0">
                <a:solidFill>
                  <a:schemeClr val="accent2">
                    <a:lumMod val="50000"/>
                  </a:schemeClr>
                </a:solidFill>
              </a:rPr>
              <a:t>- А я Бабушка-Яга, костяная ножка.</a:t>
            </a:r>
            <a:br>
              <a:rPr lang="ru-RU" sz="1600" b="1" i="1" dirty="0" smtClean="0">
                <a:solidFill>
                  <a:schemeClr val="accent2">
                    <a:lumMod val="50000"/>
                  </a:schemeClr>
                </a:solidFill>
              </a:rPr>
            </a:br>
            <a:r>
              <a:rPr lang="ru-RU" sz="1600" b="1" i="1" dirty="0" smtClean="0">
                <a:solidFill>
                  <a:schemeClr val="accent2">
                    <a:lumMod val="50000"/>
                  </a:schemeClr>
                </a:solidFill>
              </a:rPr>
              <a:t>И спою я вам частушки под любу гармошку.</a:t>
            </a:r>
            <a:br>
              <a:rPr lang="ru-RU" sz="1600" b="1" i="1" dirty="0" smtClean="0">
                <a:solidFill>
                  <a:schemeClr val="accent2">
                    <a:lumMod val="50000"/>
                  </a:schemeClr>
                </a:solidFill>
              </a:rPr>
            </a:br>
            <a:r>
              <a:rPr lang="ru-RU" sz="1600" b="1" i="1" dirty="0" smtClean="0">
                <a:solidFill>
                  <a:schemeClr val="accent2">
                    <a:lumMod val="50000"/>
                  </a:schemeClr>
                </a:solidFill>
              </a:rPr>
              <a:t>- Посмотрите на меня – писана красавица.</a:t>
            </a:r>
            <a:br>
              <a:rPr lang="ru-RU" sz="1600" b="1" i="1" dirty="0" smtClean="0">
                <a:solidFill>
                  <a:schemeClr val="accent2">
                    <a:lumMod val="50000"/>
                  </a:schemeClr>
                </a:solidFill>
              </a:rPr>
            </a:br>
            <a:r>
              <a:rPr lang="ru-RU" sz="1600" b="1" i="1" dirty="0" smtClean="0">
                <a:solidFill>
                  <a:schemeClr val="accent2">
                    <a:lumMod val="50000"/>
                  </a:schemeClr>
                </a:solidFill>
              </a:rPr>
              <a:t>Что причёска, что походка, всем ужасно нравится.</a:t>
            </a:r>
            <a:br>
              <a:rPr lang="ru-RU" sz="1600" b="1" i="1" dirty="0" smtClean="0">
                <a:solidFill>
                  <a:schemeClr val="accent2">
                    <a:lumMod val="50000"/>
                  </a:schemeClr>
                </a:solidFill>
              </a:rPr>
            </a:br>
            <a:r>
              <a:rPr lang="ru-RU" sz="1600" b="1" i="1" dirty="0" smtClean="0">
                <a:solidFill>
                  <a:schemeClr val="accent2">
                    <a:lumMod val="50000"/>
                  </a:schemeClr>
                </a:solidFill>
              </a:rPr>
              <a:t>- Я </a:t>
            </a:r>
            <a:r>
              <a:rPr lang="ru-RU" sz="1600" b="1" i="1" dirty="0" err="1" smtClean="0">
                <a:solidFill>
                  <a:schemeClr val="accent2">
                    <a:lumMod val="50000"/>
                  </a:schemeClr>
                </a:solidFill>
              </a:rPr>
              <a:t>бабулька</a:t>
            </a:r>
            <a:r>
              <a:rPr lang="ru-RU" sz="1600" b="1" i="1" dirty="0" smtClean="0">
                <a:solidFill>
                  <a:schemeClr val="accent2">
                    <a:lumMod val="50000"/>
                  </a:schemeClr>
                </a:solidFill>
              </a:rPr>
              <a:t> не простая, я – Бабуленька-Яга.</a:t>
            </a:r>
            <a:br>
              <a:rPr lang="ru-RU" sz="1600" b="1" i="1" dirty="0" smtClean="0">
                <a:solidFill>
                  <a:schemeClr val="accent2">
                    <a:lumMod val="50000"/>
                  </a:schemeClr>
                </a:solidFill>
              </a:rPr>
            </a:br>
            <a:r>
              <a:rPr lang="ru-RU" sz="1600" b="1" i="1" dirty="0" smtClean="0">
                <a:solidFill>
                  <a:schemeClr val="accent2">
                    <a:lumMod val="50000"/>
                  </a:schemeClr>
                </a:solidFill>
              </a:rPr>
              <a:t>У меня есть костяная, костяная есть нога.</a:t>
            </a:r>
            <a:br>
              <a:rPr lang="ru-RU" sz="1600" b="1" i="1" dirty="0" smtClean="0">
                <a:solidFill>
                  <a:schemeClr val="accent2">
                    <a:lumMod val="50000"/>
                  </a:schemeClr>
                </a:solidFill>
              </a:rPr>
            </a:br>
            <a:r>
              <a:rPr lang="ru-RU" sz="1600" b="1" i="1" dirty="0" smtClean="0">
                <a:solidFill>
                  <a:schemeClr val="accent2">
                    <a:lumMod val="50000"/>
                  </a:schemeClr>
                </a:solidFill>
              </a:rPr>
              <a:t>- Я диету соблюдаю уж не помню сколько лет.</a:t>
            </a:r>
            <a:br>
              <a:rPr lang="ru-RU" sz="1600" b="1" i="1" dirty="0" smtClean="0">
                <a:solidFill>
                  <a:schemeClr val="accent2">
                    <a:lumMod val="50000"/>
                  </a:schemeClr>
                </a:solidFill>
              </a:rPr>
            </a:br>
            <a:r>
              <a:rPr lang="ru-RU" sz="1600" b="1" i="1" dirty="0" smtClean="0">
                <a:solidFill>
                  <a:schemeClr val="accent2">
                    <a:lumMod val="50000"/>
                  </a:schemeClr>
                </a:solidFill>
              </a:rPr>
              <a:t>Мухоморы ем на завтрак и поганки на обед.</a:t>
            </a:r>
            <a:br>
              <a:rPr lang="ru-RU" sz="1600" b="1" i="1" dirty="0" smtClean="0">
                <a:solidFill>
                  <a:schemeClr val="accent2">
                    <a:lumMod val="50000"/>
                  </a:schemeClr>
                </a:solidFill>
              </a:rPr>
            </a:br>
            <a:endParaRPr lang="ru-RU" sz="1600" b="1" i="1" dirty="0">
              <a:solidFill>
                <a:schemeClr val="accent2">
                  <a:lumMod val="50000"/>
                </a:schemeClr>
              </a:solidFill>
            </a:endParaRPr>
          </a:p>
        </p:txBody>
      </p:sp>
      <p:pic>
        <p:nvPicPr>
          <p:cNvPr id="5122" name="Picture 2" descr="F:\люда\Изображение 009.jpg"/>
          <p:cNvPicPr>
            <a:picLocks noGrp="1" noChangeAspect="1" noChangeArrowheads="1"/>
          </p:cNvPicPr>
          <p:nvPr>
            <p:ph idx="1"/>
          </p:nvPr>
        </p:nvPicPr>
        <p:blipFill>
          <a:blip r:embed="rId2" cstate="email"/>
          <a:srcRect/>
          <a:stretch>
            <a:fillRect/>
          </a:stretch>
        </p:blipFill>
        <p:spPr bwMode="auto">
          <a:xfrm>
            <a:off x="0" y="2071678"/>
            <a:ext cx="9144000" cy="47863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p:cTn id="15" dur="500" decel="50000" fill="hold">
                                          <p:stCondLst>
                                            <p:cond delay="0"/>
                                          </p:stCondLst>
                                        </p:cTn>
                                        <p:tgtEl>
                                          <p:spTgt spid="5122"/>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5122"/>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5122"/>
                                        </p:tgtEl>
                                        <p:attrNameLst>
                                          <p:attrName>ppt_w</p:attrName>
                                        </p:attrNameLst>
                                      </p:cBhvr>
                                      <p:tavLst>
                                        <p:tav tm="0">
                                          <p:val>
                                            <p:strVal val="#ppt_w*.05"/>
                                          </p:val>
                                        </p:tav>
                                        <p:tav tm="100000">
                                          <p:val>
                                            <p:strVal val="#ppt_w"/>
                                          </p:val>
                                        </p:tav>
                                      </p:tavLst>
                                    </p:anim>
                                    <p:anim calcmode="lin" valueType="num">
                                      <p:cBhvr>
                                        <p:cTn id="18" dur="1000" fill="hold"/>
                                        <p:tgtEl>
                                          <p:spTgt spid="5122"/>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5122"/>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5122"/>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5122"/>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643050"/>
          </a:xfrm>
          <a:solidFill>
            <a:srgbClr val="92D050"/>
          </a:solidFill>
        </p:spPr>
        <p:txBody>
          <a:bodyPr>
            <a:normAutofit fontScale="90000"/>
          </a:bodyPr>
          <a:lstStyle/>
          <a:p>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1800" b="1" dirty="0" smtClean="0"/>
              <a:t/>
            </a:r>
            <a:br>
              <a:rPr lang="ru-RU" sz="1800" b="1" dirty="0" smtClean="0"/>
            </a:br>
            <a:r>
              <a:rPr lang="ru-RU" sz="3100" b="1" i="1" dirty="0" smtClean="0">
                <a:solidFill>
                  <a:srgbClr val="FF0000"/>
                </a:solidFill>
              </a:rPr>
              <a:t> Мы хозяева гостеприимные, как водится на Руси.</a:t>
            </a:r>
            <a:br>
              <a:rPr lang="ru-RU" sz="3100" b="1" i="1" dirty="0" smtClean="0">
                <a:solidFill>
                  <a:srgbClr val="FF0000"/>
                </a:solidFill>
              </a:rPr>
            </a:br>
            <a:r>
              <a:rPr lang="ru-RU" sz="3100" b="1" i="1" dirty="0" smtClean="0">
                <a:solidFill>
                  <a:srgbClr val="FF0000"/>
                </a:solidFill>
              </a:rPr>
              <a:t>Прими от нас  дары сторонки Лесной, нашей области Тверской!</a:t>
            </a:r>
            <a:r>
              <a:rPr lang="ru-RU" sz="3100" b="1" i="1" dirty="0" smtClean="0"/>
              <a:t/>
            </a:r>
            <a:br>
              <a:rPr lang="ru-RU" sz="3100" b="1" i="1" dirty="0" smtClean="0"/>
            </a:br>
            <a:r>
              <a:rPr lang="ru-RU" sz="3100" dirty="0" smtClean="0"/>
              <a:t/>
            </a:r>
            <a:br>
              <a:rPr lang="ru-RU" sz="3100" dirty="0" smtClean="0"/>
            </a:br>
            <a:r>
              <a:rPr lang="ru-RU" sz="3100" dirty="0" smtClean="0"/>
              <a:t/>
            </a:r>
            <a:br>
              <a:rPr lang="ru-RU" sz="3100" dirty="0" smtClean="0"/>
            </a:br>
            <a:endParaRPr lang="ru-RU" sz="3100" dirty="0"/>
          </a:p>
        </p:txBody>
      </p:sp>
      <p:pic>
        <p:nvPicPr>
          <p:cNvPr id="4" name="Содержимое 3" descr="http://www.hrono.ru/heraldicum/russia/subjects/towns/images/lesnoe1.gif"/>
          <p:cNvPicPr>
            <a:picLocks noGrp="1"/>
          </p:cNvPicPr>
          <p:nvPr>
            <p:ph idx="1"/>
          </p:nvPr>
        </p:nvPicPr>
        <p:blipFill>
          <a:blip r:embed="rId2"/>
          <a:srcRect/>
          <a:stretch>
            <a:fillRect/>
          </a:stretch>
        </p:blipFill>
        <p:spPr bwMode="auto">
          <a:xfrm>
            <a:off x="1" y="1643050"/>
            <a:ext cx="4000495" cy="5214949"/>
          </a:xfrm>
          <a:prstGeom prst="rect">
            <a:avLst/>
          </a:prstGeom>
          <a:noFill/>
          <a:ln w="9525">
            <a:noFill/>
            <a:miter lim="800000"/>
            <a:headEnd/>
            <a:tailEnd/>
          </a:ln>
        </p:spPr>
      </p:pic>
      <p:pic>
        <p:nvPicPr>
          <p:cNvPr id="5" name="Рисунок 4" descr="http://planetolog.ru/maps/russia-oblast/Tverskaya_Obl.jpg"/>
          <p:cNvPicPr/>
          <p:nvPr/>
        </p:nvPicPr>
        <p:blipFill>
          <a:blip r:embed="rId3" cstate="email"/>
          <a:srcRect/>
          <a:stretch>
            <a:fillRect/>
          </a:stretch>
        </p:blipFill>
        <p:spPr bwMode="auto">
          <a:xfrm>
            <a:off x="4000496" y="3500438"/>
            <a:ext cx="5143504" cy="3357561"/>
          </a:xfrm>
          <a:prstGeom prst="rect">
            <a:avLst/>
          </a:prstGeom>
          <a:noFill/>
          <a:ln w="9525">
            <a:noFill/>
            <a:miter lim="800000"/>
            <a:headEnd/>
            <a:tailEnd/>
          </a:ln>
        </p:spPr>
      </p:pic>
      <p:pic>
        <p:nvPicPr>
          <p:cNvPr id="6" name="Рисунок 5" descr="http://img.rosrealt.ru/pics/land/2012/Mar/600_120315_1331809435_0.jpg"/>
          <p:cNvPicPr/>
          <p:nvPr/>
        </p:nvPicPr>
        <p:blipFill>
          <a:blip r:embed="rId4" cstate="email"/>
          <a:srcRect/>
          <a:stretch>
            <a:fillRect/>
          </a:stretch>
        </p:blipFill>
        <p:spPr bwMode="auto">
          <a:xfrm>
            <a:off x="4000496" y="1643050"/>
            <a:ext cx="5143504" cy="24288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800" decel="100000"/>
                                        <p:tgtEl>
                                          <p:spTgt spid="4"/>
                                        </p:tgtEl>
                                      </p:cBhvr>
                                    </p:animEffect>
                                    <p:anim calcmode="lin" valueType="num">
                                      <p:cBhvr>
                                        <p:cTn id="15" dur="800" decel="100000" fill="hold"/>
                                        <p:tgtEl>
                                          <p:spTgt spid="4"/>
                                        </p:tgtEl>
                                        <p:attrNameLst>
                                          <p:attrName>style.rotation</p:attrName>
                                        </p:attrNameLst>
                                      </p:cBhvr>
                                      <p:tavLst>
                                        <p:tav tm="0">
                                          <p:val>
                                            <p:fltVal val="-90"/>
                                          </p:val>
                                        </p:tav>
                                        <p:tav tm="100000">
                                          <p:val>
                                            <p:fltVal val="0"/>
                                          </p:val>
                                        </p:tav>
                                      </p:tavLst>
                                    </p:anim>
                                    <p:anim calcmode="lin" valueType="num">
                                      <p:cBhvr>
                                        <p:cTn id="16" dur="800" decel="100000" fill="hold"/>
                                        <p:tgtEl>
                                          <p:spTgt spid="4"/>
                                        </p:tgtEl>
                                        <p:attrNameLst>
                                          <p:attrName>ppt_x</p:attrName>
                                        </p:attrNameLst>
                                      </p:cBhvr>
                                      <p:tavLst>
                                        <p:tav tm="0">
                                          <p:val>
                                            <p:strVal val="#ppt_x+0.4"/>
                                          </p:val>
                                        </p:tav>
                                        <p:tav tm="100000">
                                          <p:val>
                                            <p:strVal val="#ppt_x-0.05"/>
                                          </p:val>
                                        </p:tav>
                                      </p:tavLst>
                                    </p:anim>
                                    <p:anim calcmode="lin" valueType="num">
                                      <p:cBhvr>
                                        <p:cTn id="17" dur="800" decel="100000" fill="hold"/>
                                        <p:tgtEl>
                                          <p:spTgt spid="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Scale>
                                      <p:cBhvr>
                                        <p:cTn id="2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6"/>
                                        </p:tgtEl>
                                        <p:attrNameLst>
                                          <p:attrName>ppt_x</p:attrName>
                                          <p:attrName>ppt_y</p:attrName>
                                        </p:attrNameLst>
                                      </p:cBhvr>
                                    </p:animMotion>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4" presetClass="entr" presetSubtype="0" accel="10000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strVal val="#ppt_w*0.05"/>
                                          </p:val>
                                        </p:tav>
                                        <p:tav tm="100000">
                                          <p:val>
                                            <p:strVal val="#ppt_w"/>
                                          </p:val>
                                        </p:tav>
                                      </p:tavLst>
                                    </p:anim>
                                    <p:anim calcmode="lin" valueType="num">
                                      <p:cBhvr>
                                        <p:cTn id="32" dur="500" fill="hold"/>
                                        <p:tgtEl>
                                          <p:spTgt spid="5"/>
                                        </p:tgtEl>
                                        <p:attrNameLst>
                                          <p:attrName>ppt_h</p:attrName>
                                        </p:attrNameLst>
                                      </p:cBhvr>
                                      <p:tavLst>
                                        <p:tav tm="0">
                                          <p:val>
                                            <p:strVal val="#ppt_h"/>
                                          </p:val>
                                        </p:tav>
                                        <p:tav tm="100000">
                                          <p:val>
                                            <p:strVal val="#ppt_h"/>
                                          </p:val>
                                        </p:tav>
                                      </p:tavLst>
                                    </p:anim>
                                    <p:anim calcmode="lin" valueType="num">
                                      <p:cBhvr>
                                        <p:cTn id="33" dur="500" fill="hold"/>
                                        <p:tgtEl>
                                          <p:spTgt spid="5"/>
                                        </p:tgtEl>
                                        <p:attrNameLst>
                                          <p:attrName>ppt_x</p:attrName>
                                        </p:attrNameLst>
                                      </p:cBhvr>
                                      <p:tavLst>
                                        <p:tav tm="0">
                                          <p:val>
                                            <p:strVal val="#ppt_x-.2"/>
                                          </p:val>
                                        </p:tav>
                                        <p:tav tm="100000">
                                          <p:val>
                                            <p:strVal val="#ppt_x"/>
                                          </p:val>
                                        </p:tav>
                                      </p:tavLst>
                                    </p:anim>
                                    <p:anim calcmode="lin" valueType="num">
                                      <p:cBhvr>
                                        <p:cTn id="34" dur="500" fill="hold"/>
                                        <p:tgtEl>
                                          <p:spTgt spid="5"/>
                                        </p:tgtEl>
                                        <p:attrNameLst>
                                          <p:attrName>ppt_y</p:attrName>
                                        </p:attrNameLst>
                                      </p:cBhvr>
                                      <p:tavLst>
                                        <p:tav tm="0">
                                          <p:val>
                                            <p:strVal val="#ppt_y"/>
                                          </p:val>
                                        </p:tav>
                                        <p:tav tm="100000">
                                          <p:val>
                                            <p:strVal val="#ppt_y"/>
                                          </p:val>
                                        </p:tav>
                                      </p:tavLst>
                                    </p:anim>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
            <a:ext cx="9144000" cy="2215991"/>
          </a:xfrm>
          <a:prstGeom prst="rect">
            <a:avLst/>
          </a:prstGeom>
          <a:solidFill>
            <a:schemeClr val="accent3">
              <a:lumMod val="60000"/>
              <a:lumOff val="40000"/>
            </a:schemeClr>
          </a:solidFill>
        </p:spPr>
        <p:txBody>
          <a:bodyPr wrap="square">
            <a:spAutoFit/>
          </a:bodyPr>
          <a:lstStyle/>
          <a:p>
            <a:pPr algn="ctr"/>
            <a:r>
              <a:rPr lang="ru-RU" sz="4000" i="1" dirty="0" smtClean="0">
                <a:solidFill>
                  <a:srgbClr val="FF0000"/>
                </a:solidFill>
              </a:rPr>
              <a:t>- Родниковая водица – можно взять и подлечиться!</a:t>
            </a:r>
            <a:br>
              <a:rPr lang="ru-RU" sz="4000" i="1" dirty="0" smtClean="0">
                <a:solidFill>
                  <a:srgbClr val="FF0000"/>
                </a:solidFill>
              </a:rPr>
            </a:br>
            <a:r>
              <a:rPr lang="ru-RU" sz="4000" i="1" dirty="0" smtClean="0">
                <a:solidFill>
                  <a:srgbClr val="FF0000"/>
                </a:solidFill>
              </a:rPr>
              <a:t/>
            </a:r>
            <a:br>
              <a:rPr lang="ru-RU" sz="4000" i="1" dirty="0" smtClean="0">
                <a:solidFill>
                  <a:srgbClr val="FF0000"/>
                </a:solidFill>
              </a:rPr>
            </a:br>
            <a:r>
              <a:rPr lang="ru-RU" b="1" dirty="0" smtClean="0"/>
              <a:t> </a:t>
            </a:r>
            <a:endParaRPr lang="ru-RU" dirty="0"/>
          </a:p>
        </p:txBody>
      </p:sp>
      <p:pic>
        <p:nvPicPr>
          <p:cNvPr id="7" name="Содержимое 6" descr="http://ecobs.ru:8184/WWW/index.files/site/foto.files/2006.07gr.files/2006.07gr-055.jpg"/>
          <p:cNvPicPr>
            <a:picLocks noGrp="1"/>
          </p:cNvPicPr>
          <p:nvPr>
            <p:ph idx="1"/>
          </p:nvPr>
        </p:nvPicPr>
        <p:blipFill>
          <a:blip r:embed="rId2" cstate="email"/>
          <a:stretch>
            <a:fillRect/>
          </a:stretch>
        </p:blipFill>
        <p:spPr bwMode="auto">
          <a:xfrm>
            <a:off x="1" y="1643050"/>
            <a:ext cx="9144000" cy="5214950"/>
          </a:xfrm>
          <a:prstGeom prst="rect">
            <a:avLst/>
          </a:prstGeom>
          <a:solidFill>
            <a:schemeClr val="accent3">
              <a:lumMod val="60000"/>
              <a:lumOff val="40000"/>
            </a:schemeClr>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1"/>
                                          </p:val>
                                        </p:tav>
                                        <p:tav tm="100000">
                                          <p:val>
                                            <p:strVal val="#ppt_x"/>
                                          </p:val>
                                        </p:tav>
                                      </p:tavLst>
                                    </p:anim>
                                    <p:anim calcmode="lin" valueType="num">
                                      <p:cBhvr>
                                        <p:cTn id="16"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63121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ctr"/>
            <a:endParaRPr lang="ru-RU" sz="4000" b="1" i="1" dirty="0" smtClean="0">
              <a:solidFill>
                <a:srgbClr val="FF0000"/>
              </a:solidFill>
            </a:endParaRPr>
          </a:p>
          <a:p>
            <a:pPr algn="ctr"/>
            <a:r>
              <a:rPr lang="ru-RU" sz="4000" b="1" i="1" dirty="0" smtClean="0">
                <a:solidFill>
                  <a:srgbClr val="FF0000"/>
                </a:solidFill>
              </a:rPr>
              <a:t>А ещё мешочек – в нём речной песочек!</a:t>
            </a:r>
            <a:r>
              <a:rPr lang="ru-RU" sz="2000" b="1" i="1" dirty="0" smtClean="0"/>
              <a:t/>
            </a:r>
            <a:br>
              <a:rPr lang="ru-RU" sz="2000" b="1" i="1" dirty="0" smtClean="0"/>
            </a:br>
            <a:endParaRPr lang="ru-RU" sz="2000" b="1" i="1" dirty="0"/>
          </a:p>
        </p:txBody>
      </p:sp>
      <p:pic>
        <p:nvPicPr>
          <p:cNvPr id="5" name="Содержимое 4" descr="http://www.nerudgrup.mpi.ru/tiu4-1.jpg"/>
          <p:cNvPicPr>
            <a:picLocks noGrp="1"/>
          </p:cNvPicPr>
          <p:nvPr>
            <p:ph idx="1"/>
          </p:nvPr>
        </p:nvPicPr>
        <p:blipFill>
          <a:blip r:embed="rId2"/>
          <a:srcRect/>
          <a:stretch>
            <a:fillRect/>
          </a:stretch>
        </p:blipFill>
        <p:spPr bwMode="auto">
          <a:xfrm>
            <a:off x="1" y="1600200"/>
            <a:ext cx="4786314" cy="5257800"/>
          </a:xfrm>
          <a:prstGeom prst="rect">
            <a:avLst/>
          </a:prstGeom>
          <a:noFill/>
          <a:ln w="9525">
            <a:noFill/>
            <a:miter lim="800000"/>
            <a:headEnd/>
            <a:tailEnd/>
          </a:ln>
        </p:spPr>
      </p:pic>
      <p:pic>
        <p:nvPicPr>
          <p:cNvPr id="6" name="Рисунок 5" descr="http://shop.cdk.sumy.ua/images/pesok-rechnoj.jpg"/>
          <p:cNvPicPr/>
          <p:nvPr/>
        </p:nvPicPr>
        <p:blipFill>
          <a:blip r:embed="rId3"/>
          <a:srcRect/>
          <a:stretch>
            <a:fillRect/>
          </a:stretch>
        </p:blipFill>
        <p:spPr bwMode="auto">
          <a:xfrm>
            <a:off x="4786314" y="1571612"/>
            <a:ext cx="4357686" cy="5286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a:solidFill>
            <a:schemeClr val="accent6">
              <a:lumMod val="40000"/>
              <a:lumOff val="60000"/>
            </a:schemeClr>
          </a:solidFill>
        </p:spPr>
        <p:txBody>
          <a:bodyPr/>
          <a:lstStyle/>
          <a:p>
            <a:endParaRPr lang="ru-RU" dirty="0"/>
          </a:p>
        </p:txBody>
      </p:sp>
      <p:pic>
        <p:nvPicPr>
          <p:cNvPr id="5" name="Содержимое 4" descr="http://zem.ru/kcfinder/upload/images/002%284%29.jpg"/>
          <p:cNvPicPr>
            <a:picLocks noGrp="1"/>
          </p:cNvPicPr>
          <p:nvPr>
            <p:ph idx="1"/>
          </p:nvPr>
        </p:nvPicPr>
        <p:blipFill>
          <a:blip r:embed="rId2"/>
          <a:stretch>
            <a:fillRect/>
          </a:stretch>
        </p:blipFill>
        <p:spPr bwMode="auto">
          <a:xfrm>
            <a:off x="4572000" y="1428736"/>
            <a:ext cx="4572000" cy="5429264"/>
          </a:xfrm>
          <a:prstGeom prst="rect">
            <a:avLst/>
          </a:prstGeom>
          <a:noFill/>
          <a:ln w="9525">
            <a:noFill/>
            <a:miter lim="800000"/>
            <a:headEnd/>
            <a:tailEnd/>
          </a:ln>
        </p:spPr>
      </p:pic>
      <p:sp>
        <p:nvSpPr>
          <p:cNvPr id="4" name="Прямоугольник 3"/>
          <p:cNvSpPr/>
          <p:nvPr/>
        </p:nvSpPr>
        <p:spPr>
          <a:xfrm>
            <a:off x="0" y="1"/>
            <a:ext cx="9144000" cy="1754326"/>
          </a:xfrm>
          <a:prstGeom prst="rect">
            <a:avLst/>
          </a:prstGeom>
        </p:spPr>
        <p:txBody>
          <a:bodyPr wrap="square">
            <a:spAutoFit/>
          </a:bodyPr>
          <a:lstStyle/>
          <a:p>
            <a:pPr algn="ctr"/>
            <a:r>
              <a:rPr lang="ru-RU" sz="2800" dirty="0" smtClean="0"/>
              <a:t>- </a:t>
            </a:r>
            <a:r>
              <a:rPr lang="ru-RU" sz="3600" b="1" i="1" dirty="0" smtClean="0">
                <a:solidFill>
                  <a:srgbClr val="FF0000"/>
                </a:solidFill>
              </a:rPr>
              <a:t>С Лесной пасеки медок – в душе растает холодок!</a:t>
            </a:r>
            <a:br>
              <a:rPr lang="ru-RU" sz="3600" b="1" i="1" dirty="0" smtClean="0">
                <a:solidFill>
                  <a:srgbClr val="FF0000"/>
                </a:solidFill>
              </a:rPr>
            </a:br>
            <a:endParaRPr lang="ru-RU" sz="3600" b="1" i="1" dirty="0">
              <a:solidFill>
                <a:srgbClr val="FF0000"/>
              </a:solidFill>
            </a:endParaRPr>
          </a:p>
        </p:txBody>
      </p:sp>
      <p:pic>
        <p:nvPicPr>
          <p:cNvPr id="6" name="Рисунок 5" descr="http://www.yuga.ru/media/med1.gif"/>
          <p:cNvPicPr/>
          <p:nvPr/>
        </p:nvPicPr>
        <p:blipFill>
          <a:blip r:embed="rId3"/>
          <a:srcRect/>
          <a:stretch>
            <a:fillRect/>
          </a:stretch>
        </p:blipFill>
        <p:spPr bwMode="auto">
          <a:xfrm>
            <a:off x="0" y="1428736"/>
            <a:ext cx="4572000" cy="5429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715140" cy="1714488"/>
          </a:xfrm>
        </p:spPr>
        <p:txBody>
          <a:bodyPr>
            <a:normAutofit fontScale="90000"/>
          </a:bodyPr>
          <a:lstStyle/>
          <a:p>
            <a:r>
              <a:rPr lang="ru-RU" dirty="0" smtClean="0"/>
              <a:t>- </a:t>
            </a:r>
            <a:br>
              <a:rPr lang="ru-RU" dirty="0" smtClean="0"/>
            </a:br>
            <a:r>
              <a:rPr lang="ru-RU" b="1" i="1" dirty="0" smtClean="0">
                <a:solidFill>
                  <a:srgbClr val="FF0000"/>
                </a:solidFill>
              </a:rPr>
              <a:t>Из лекарственных трав чай – выпьешь сам и угощай!</a:t>
            </a:r>
            <a:br>
              <a:rPr lang="ru-RU" b="1" i="1" dirty="0" smtClean="0">
                <a:solidFill>
                  <a:srgbClr val="FF0000"/>
                </a:solidFill>
              </a:rPr>
            </a:br>
            <a:endParaRPr lang="ru-RU" b="1" i="1" dirty="0">
              <a:solidFill>
                <a:srgbClr val="FF0000"/>
              </a:solidFill>
            </a:endParaRPr>
          </a:p>
        </p:txBody>
      </p:sp>
      <p:pic>
        <p:nvPicPr>
          <p:cNvPr id="4" name="Содержимое 3" descr="http://old.botsad.ru/med/pm_7.jpg"/>
          <p:cNvPicPr>
            <a:picLocks noGrp="1"/>
          </p:cNvPicPr>
          <p:nvPr>
            <p:ph idx="1"/>
          </p:nvPr>
        </p:nvPicPr>
        <p:blipFill>
          <a:blip r:embed="rId2"/>
          <a:srcRect/>
          <a:stretch>
            <a:fillRect/>
          </a:stretch>
        </p:blipFill>
        <p:spPr bwMode="auto">
          <a:xfrm>
            <a:off x="0" y="1785926"/>
            <a:ext cx="4286248" cy="5072073"/>
          </a:xfrm>
          <a:prstGeom prst="rect">
            <a:avLst/>
          </a:prstGeom>
          <a:noFill/>
          <a:ln w="9525">
            <a:noFill/>
            <a:miter lim="800000"/>
            <a:headEnd/>
            <a:tailEnd/>
          </a:ln>
          <a:scene3d>
            <a:camera prst="perspectiveFront"/>
            <a:lightRig rig="threePt" dir="t"/>
          </a:scene3d>
        </p:spPr>
      </p:pic>
      <p:pic>
        <p:nvPicPr>
          <p:cNvPr id="5" name="Рисунок 4" descr="http://old.botsad.ru/med/pm_4.jpg"/>
          <p:cNvPicPr/>
          <p:nvPr/>
        </p:nvPicPr>
        <p:blipFill>
          <a:blip r:embed="rId3"/>
          <a:srcRect/>
          <a:stretch>
            <a:fillRect/>
          </a:stretch>
        </p:blipFill>
        <p:spPr bwMode="auto">
          <a:xfrm>
            <a:off x="2538412" y="2071678"/>
            <a:ext cx="4067175" cy="4786322"/>
          </a:xfrm>
          <a:prstGeom prst="rect">
            <a:avLst/>
          </a:prstGeom>
          <a:noFill/>
          <a:ln w="9525">
            <a:noFill/>
            <a:miter lim="800000"/>
            <a:headEnd/>
            <a:tailEnd/>
          </a:ln>
        </p:spPr>
      </p:pic>
      <p:pic>
        <p:nvPicPr>
          <p:cNvPr id="6" name="Рисунок 5" descr="http://old.botsad.ru/med/pm_17.jpg"/>
          <p:cNvPicPr/>
          <p:nvPr/>
        </p:nvPicPr>
        <p:blipFill>
          <a:blip r:embed="rId4"/>
          <a:srcRect/>
          <a:stretch>
            <a:fillRect/>
          </a:stretch>
        </p:blipFill>
        <p:spPr bwMode="auto">
          <a:xfrm>
            <a:off x="5929322" y="2428868"/>
            <a:ext cx="3214677" cy="4429132"/>
          </a:xfrm>
          <a:prstGeom prst="rect">
            <a:avLst/>
          </a:prstGeom>
          <a:noFill/>
          <a:ln w="9525">
            <a:noFill/>
            <a:miter lim="800000"/>
            <a:headEnd/>
            <a:tailEnd/>
          </a:ln>
        </p:spPr>
      </p:pic>
      <p:pic>
        <p:nvPicPr>
          <p:cNvPr id="7" name="Рисунок 6" descr="http://dl.glitter-graphics.net/pub/2009/2009251o2ayvigl26.gif"/>
          <p:cNvPicPr/>
          <p:nvPr/>
        </p:nvPicPr>
        <p:blipFill>
          <a:blip r:embed="rId5" cstate="screen"/>
          <a:srcRect/>
          <a:stretch>
            <a:fillRect/>
          </a:stretch>
        </p:blipFill>
        <p:spPr bwMode="auto">
          <a:xfrm>
            <a:off x="6643702" y="0"/>
            <a:ext cx="2500298" cy="24288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edg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edge">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85736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normAutofit fontScale="90000"/>
          </a:bodyPr>
          <a:lstStyle/>
          <a:p>
            <a:r>
              <a:rPr lang="ru-RU" dirty="0" smtClean="0"/>
              <a:t>- </a:t>
            </a:r>
            <a:br>
              <a:rPr lang="ru-RU" dirty="0" smtClean="0"/>
            </a:br>
            <a:r>
              <a:rPr lang="ru-RU" b="1" i="1" dirty="0" smtClean="0">
                <a:solidFill>
                  <a:srgbClr val="FF0000"/>
                </a:solidFill>
              </a:rPr>
              <a:t>Венок из сосновых веток – чтоб любили своих внуков и деток!</a:t>
            </a:r>
            <a:r>
              <a:rPr lang="ru-RU" dirty="0" smtClean="0"/>
              <a:t/>
            </a:r>
            <a:br>
              <a:rPr lang="ru-RU" dirty="0" smtClean="0"/>
            </a:br>
            <a:endParaRPr lang="ru-RU" dirty="0"/>
          </a:p>
        </p:txBody>
      </p:sp>
      <p:pic>
        <p:nvPicPr>
          <p:cNvPr id="4" name="Содержимое 3" descr="http://www.verin-dom.ru/wp-content/uploads/2010/10/tesco-natural-pine-cone-lg-gt_full_width_landscape.jpg"/>
          <p:cNvPicPr>
            <a:picLocks noGrp="1"/>
          </p:cNvPicPr>
          <p:nvPr>
            <p:ph idx="1"/>
          </p:nvPr>
        </p:nvPicPr>
        <p:blipFill>
          <a:blip r:embed="rId2"/>
          <a:stretch>
            <a:fillRect/>
          </a:stretch>
        </p:blipFill>
        <p:spPr bwMode="auto">
          <a:xfrm>
            <a:off x="0" y="1831180"/>
            <a:ext cx="9144000" cy="502681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71448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normAutofit fontScale="90000"/>
          </a:bodyPr>
          <a:lstStyle/>
          <a:p>
            <a:r>
              <a:rPr lang="ru-RU" b="1" i="1" dirty="0" smtClean="0">
                <a:solidFill>
                  <a:srgbClr val="FF0000"/>
                </a:solidFill>
              </a:rPr>
              <a:t>- </a:t>
            </a:r>
            <a:br>
              <a:rPr lang="ru-RU" b="1" i="1" dirty="0" smtClean="0">
                <a:solidFill>
                  <a:srgbClr val="FF0000"/>
                </a:solidFill>
              </a:rPr>
            </a:br>
            <a:r>
              <a:rPr lang="ru-RU" b="1" i="1" dirty="0" smtClean="0">
                <a:solidFill>
                  <a:srgbClr val="FF0000"/>
                </a:solidFill>
              </a:rPr>
              <a:t>Берёзовый веник – чтоб всегда было много денег!</a:t>
            </a:r>
            <a:r>
              <a:rPr lang="ru-RU" dirty="0" smtClean="0"/>
              <a:t/>
            </a:r>
            <a:br>
              <a:rPr lang="ru-RU" dirty="0" smtClean="0"/>
            </a:br>
            <a:endParaRPr lang="ru-RU" dirty="0"/>
          </a:p>
        </p:txBody>
      </p:sp>
      <p:pic>
        <p:nvPicPr>
          <p:cNvPr id="4" name="Содержимое 3" descr="http://www.tunnel.ru/i/997/1328381147363088.jpeg"/>
          <p:cNvPicPr>
            <a:picLocks noGrp="1"/>
          </p:cNvPicPr>
          <p:nvPr>
            <p:ph idx="1"/>
          </p:nvPr>
        </p:nvPicPr>
        <p:blipFill>
          <a:blip r:embed="rId2" cstate="email"/>
          <a:srcRect/>
          <a:stretch>
            <a:fillRect/>
          </a:stretch>
        </p:blipFill>
        <p:spPr bwMode="auto">
          <a:xfrm>
            <a:off x="0" y="1714488"/>
            <a:ext cx="3786182" cy="5143512"/>
          </a:xfrm>
          <a:prstGeom prst="rect">
            <a:avLst/>
          </a:prstGeom>
          <a:noFill/>
          <a:ln w="9525">
            <a:noFill/>
            <a:miter lim="800000"/>
            <a:headEnd/>
            <a:tailEnd/>
          </a:ln>
        </p:spPr>
      </p:pic>
      <p:pic>
        <p:nvPicPr>
          <p:cNvPr id="5" name="Рисунок 4" descr="http://im6-tub-ru.yandex.net/i?id=157924436-58-72&amp;n=21"/>
          <p:cNvPicPr/>
          <p:nvPr/>
        </p:nvPicPr>
        <p:blipFill>
          <a:blip r:embed="rId3"/>
          <a:srcRect/>
          <a:stretch>
            <a:fillRect/>
          </a:stretch>
        </p:blipFill>
        <p:spPr bwMode="auto">
          <a:xfrm>
            <a:off x="6429388" y="1643050"/>
            <a:ext cx="2714612" cy="5214949"/>
          </a:xfrm>
          <a:prstGeom prst="rect">
            <a:avLst/>
          </a:prstGeom>
          <a:noFill/>
          <a:ln w="9525">
            <a:noFill/>
            <a:miter lim="800000"/>
            <a:headEnd/>
            <a:tailEnd/>
          </a:ln>
        </p:spPr>
      </p:pic>
      <p:pic>
        <p:nvPicPr>
          <p:cNvPr id="6" name="Рисунок 5" descr="http://30.media.tumblr.com/tumblr_lioe4xJOvI1qzuhufo1_400.gif"/>
          <p:cNvPicPr/>
          <p:nvPr/>
        </p:nvPicPr>
        <p:blipFill>
          <a:blip r:embed="rId4"/>
          <a:srcRect/>
          <a:stretch>
            <a:fillRect/>
          </a:stretch>
        </p:blipFill>
        <p:spPr bwMode="auto">
          <a:xfrm>
            <a:off x="3714744" y="1785926"/>
            <a:ext cx="2714643" cy="507207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471488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fontScale="85000" lnSpcReduction="10000"/>
          </a:bodyPr>
          <a:lstStyle/>
          <a:p>
            <a:pPr>
              <a:buNone/>
            </a:pPr>
            <a:r>
              <a:rPr lang="ru-RU" i="1" u="sng" dirty="0" smtClean="0">
                <a:solidFill>
                  <a:srgbClr val="7030A0"/>
                </a:solidFill>
              </a:rPr>
              <a:t>Частушка </a:t>
            </a:r>
            <a:r>
              <a:rPr lang="ru-RU" dirty="0" smtClean="0">
                <a:solidFill>
                  <a:srgbClr val="7030A0"/>
                </a:solidFill>
              </a:rPr>
              <a:t>– особый жанр русского музыкального фольклора. Это маленькие веселые, озорные куплеты самого различного содержания, уместные почти на каждом народном празднике.  Куплеты напеваются на несложный, незатейливый, очень ритмичный мотив. Слово частушка происходит от слова «частый», т.е. быстрый. Возникла частушка в России предположительно в конце 60 годов 19 века.</a:t>
            </a:r>
          </a:p>
          <a:p>
            <a:r>
              <a:rPr lang="ru-RU" dirty="0" smtClean="0">
                <a:solidFill>
                  <a:srgbClr val="7030A0"/>
                </a:solidFill>
              </a:rPr>
              <a:t>На мой взгляд, знакомство с частушкой может стать одной из ступенек по вхождению в мир музыкального фольклора, приобщению к русской музыкальной культуре, а, следовательно,  частичкой патриотического воспитания.</a:t>
            </a:r>
            <a:endParaRPr lang="ru-RU" dirty="0">
              <a:solidFill>
                <a:srgbClr val="7030A0"/>
              </a:solidFill>
            </a:endParaRPr>
          </a:p>
        </p:txBody>
      </p:sp>
      <p:pic>
        <p:nvPicPr>
          <p:cNvPr id="4" name="Рисунок 3" descr="http://dl4.glitter-graphics.net/pub/3066/3066204l5q4jzbn4e.gif"/>
          <p:cNvPicPr/>
          <p:nvPr/>
        </p:nvPicPr>
        <p:blipFill>
          <a:blip r:embed="rId2"/>
          <a:srcRect/>
          <a:stretch>
            <a:fillRect/>
          </a:stretch>
        </p:blipFill>
        <p:spPr bwMode="auto">
          <a:xfrm>
            <a:off x="0" y="4714884"/>
            <a:ext cx="9143999" cy="214311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643050"/>
          </a:xfrm>
          <a:solidFill>
            <a:srgbClr val="FF5050"/>
          </a:solidFill>
        </p:spPr>
        <p:txBody>
          <a:bodyPr>
            <a:normAutofit/>
          </a:bodyPr>
          <a:lstStyle/>
          <a:p>
            <a:r>
              <a:rPr lang="ru-RU" dirty="0" smtClean="0"/>
              <a:t>- </a:t>
            </a:r>
            <a:r>
              <a:rPr lang="ru-RU" b="1" i="1" dirty="0" smtClean="0"/>
              <a:t>И наше сердечко </a:t>
            </a:r>
            <a:r>
              <a:rPr lang="ru-RU" b="1" i="1" smtClean="0"/>
              <a:t>– </a:t>
            </a:r>
            <a:br>
              <a:rPr lang="ru-RU" b="1" i="1" smtClean="0"/>
            </a:br>
            <a:r>
              <a:rPr lang="ru-RU" b="1" i="1" smtClean="0"/>
              <a:t>любим </a:t>
            </a:r>
            <a:r>
              <a:rPr lang="ru-RU" b="1" i="1" dirty="0" smtClean="0"/>
              <a:t>свой край бесконечно!</a:t>
            </a:r>
            <a:endParaRPr lang="ru-RU" b="1" i="1" dirty="0"/>
          </a:p>
        </p:txBody>
      </p:sp>
      <p:pic>
        <p:nvPicPr>
          <p:cNvPr id="4" name="Содержимое 3" descr="http://www.stihi.ru/pics/2012/10/08/1261.gif"/>
          <p:cNvPicPr>
            <a:picLocks noGrp="1"/>
          </p:cNvPicPr>
          <p:nvPr>
            <p:ph idx="1"/>
          </p:nvPr>
        </p:nvPicPr>
        <p:blipFill>
          <a:blip r:embed="rId2"/>
          <a:stretch>
            <a:fillRect/>
          </a:stretch>
        </p:blipFill>
        <p:spPr bwMode="auto">
          <a:xfrm>
            <a:off x="0" y="1643050"/>
            <a:ext cx="9144000" cy="5214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64305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Autofit/>
          </a:bodyPr>
          <a:lstStyle/>
          <a:p>
            <a:r>
              <a:rPr lang="ru-RU" sz="1800" dirty="0" smtClean="0"/>
              <a:t>- </a:t>
            </a:r>
            <a:br>
              <a:rPr lang="ru-RU" sz="1800" dirty="0" smtClean="0"/>
            </a:br>
            <a:r>
              <a:rPr lang="ru-RU" sz="1800" b="1" i="1" dirty="0" smtClean="0">
                <a:solidFill>
                  <a:srgbClr val="FF0000"/>
                </a:solidFill>
              </a:rPr>
              <a:t>-Мой посёлок небольшой, с лесом, полем, лугом.</a:t>
            </a:r>
            <a:br>
              <a:rPr lang="ru-RU" sz="1800" b="1" i="1" dirty="0" smtClean="0">
                <a:solidFill>
                  <a:srgbClr val="FF0000"/>
                </a:solidFill>
              </a:rPr>
            </a:br>
            <a:r>
              <a:rPr lang="ru-RU" sz="1800" b="1" i="1" dirty="0" smtClean="0">
                <a:solidFill>
                  <a:srgbClr val="FF0000"/>
                </a:solidFill>
              </a:rPr>
              <a:t>Стал ты домом мне родным, стал и лучшим другом.</a:t>
            </a:r>
            <a:br>
              <a:rPr lang="ru-RU" sz="1800" b="1" i="1" dirty="0" smtClean="0">
                <a:solidFill>
                  <a:srgbClr val="FF0000"/>
                </a:solidFill>
              </a:rPr>
            </a:br>
            <a:r>
              <a:rPr lang="ru-RU" sz="1800" b="1" i="1" dirty="0" smtClean="0">
                <a:solidFill>
                  <a:srgbClr val="FF0000"/>
                </a:solidFill>
              </a:rPr>
              <a:t>- Здесь живёт моя семья четверть века с лишним.</a:t>
            </a:r>
            <a:br>
              <a:rPr lang="ru-RU" sz="1800" b="1" i="1" dirty="0" smtClean="0">
                <a:solidFill>
                  <a:srgbClr val="FF0000"/>
                </a:solidFill>
              </a:rPr>
            </a:br>
            <a:r>
              <a:rPr lang="ru-RU" sz="1800" b="1" i="1" dirty="0" smtClean="0">
                <a:solidFill>
                  <a:srgbClr val="FF0000"/>
                </a:solidFill>
              </a:rPr>
              <a:t>Рядом – верные друзья, мир, покой, затишье.</a:t>
            </a:r>
            <a:br>
              <a:rPr lang="ru-RU" sz="1800" b="1" i="1" dirty="0" smtClean="0">
                <a:solidFill>
                  <a:srgbClr val="FF0000"/>
                </a:solidFill>
              </a:rPr>
            </a:br>
            <a:r>
              <a:rPr lang="ru-RU" sz="1800" b="1" i="1" dirty="0" smtClean="0">
                <a:solidFill>
                  <a:srgbClr val="FF0000"/>
                </a:solidFill>
              </a:rPr>
              <a:t>- Пусть живётся веселей взрослым всем и детям.</a:t>
            </a:r>
            <a:br>
              <a:rPr lang="ru-RU" sz="1800" b="1" i="1" dirty="0" smtClean="0">
                <a:solidFill>
                  <a:srgbClr val="FF0000"/>
                </a:solidFill>
              </a:rPr>
            </a:br>
            <a:r>
              <a:rPr lang="ru-RU" sz="1800" b="1" i="1" dirty="0" smtClean="0">
                <a:solidFill>
                  <a:srgbClr val="FF0000"/>
                </a:solidFill>
              </a:rPr>
              <a:t>Ты расти, село, мудрей! Лучшее на свете!</a:t>
            </a:r>
            <a:br>
              <a:rPr lang="ru-RU" sz="1800" b="1" i="1" dirty="0" smtClean="0">
                <a:solidFill>
                  <a:srgbClr val="FF0000"/>
                </a:solidFill>
              </a:rPr>
            </a:br>
            <a:endParaRPr lang="ru-RU" sz="1800" b="1" i="1" dirty="0">
              <a:solidFill>
                <a:srgbClr val="FF0000"/>
              </a:solidFill>
            </a:endParaRPr>
          </a:p>
        </p:txBody>
      </p:sp>
      <p:pic>
        <p:nvPicPr>
          <p:cNvPr id="4" name="Содержимое 3" descr="http://www.bochkavpechatleniy.com/data/blog/6756/41be506e2774.jpg"/>
          <p:cNvPicPr>
            <a:picLocks noGrp="1"/>
          </p:cNvPicPr>
          <p:nvPr>
            <p:ph idx="1"/>
          </p:nvPr>
        </p:nvPicPr>
        <p:blipFill>
          <a:blip r:embed="rId2"/>
          <a:srcRect/>
          <a:stretch>
            <a:fillRect/>
          </a:stretch>
        </p:blipFill>
        <p:spPr bwMode="auto">
          <a:xfrm>
            <a:off x="0" y="1643050"/>
            <a:ext cx="3143240" cy="5214949"/>
          </a:xfrm>
          <a:prstGeom prst="rect">
            <a:avLst/>
          </a:prstGeom>
          <a:noFill/>
          <a:ln w="9525">
            <a:noFill/>
            <a:miter lim="800000"/>
            <a:headEnd/>
            <a:tailEnd/>
          </a:ln>
        </p:spPr>
      </p:pic>
      <p:pic>
        <p:nvPicPr>
          <p:cNvPr id="5" name="Рисунок 4" descr="http://ivanstory.narod2.ru/photo_zamolog/IMAG0098S.jpg"/>
          <p:cNvPicPr/>
          <p:nvPr/>
        </p:nvPicPr>
        <p:blipFill>
          <a:blip r:embed="rId3"/>
          <a:srcRect/>
          <a:stretch>
            <a:fillRect/>
          </a:stretch>
        </p:blipFill>
        <p:spPr bwMode="auto">
          <a:xfrm>
            <a:off x="3143240" y="1652656"/>
            <a:ext cx="6000760" cy="52053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www.neizvestniy-geniy.ru/images/works/photo/2013/02/small/842887_1.gif"/>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Рисунок 4" descr="http://ann-pages.narod.ru/a190.GIF"/>
          <p:cNvPicPr/>
          <p:nvPr/>
        </p:nvPicPr>
        <p:blipFill>
          <a:blip r:embed="rId3"/>
          <a:srcRect/>
          <a:stretch>
            <a:fillRect/>
          </a:stretch>
        </p:blipFill>
        <p:spPr bwMode="auto">
          <a:xfrm>
            <a:off x="2786050" y="0"/>
            <a:ext cx="3214710" cy="221455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solidFill>
            <a:schemeClr val="accent2">
              <a:lumMod val="40000"/>
              <a:lumOff val="60000"/>
            </a:schemeClr>
          </a:solidFill>
        </p:spPr>
        <p:txBody>
          <a:bodyPr>
            <a:normAutofit lnSpcReduction="10000"/>
          </a:bodyPr>
          <a:lstStyle/>
          <a:p>
            <a:pPr>
              <a:buNone/>
            </a:pPr>
            <a:r>
              <a:rPr lang="ru-RU" u="sng" dirty="0" smtClean="0"/>
              <a:t> </a:t>
            </a:r>
            <a:r>
              <a:rPr lang="ru-RU" b="1" u="sng" dirty="0" smtClean="0">
                <a:solidFill>
                  <a:srgbClr val="002060"/>
                </a:solidFill>
              </a:rPr>
              <a:t> Цель:</a:t>
            </a:r>
            <a:endParaRPr lang="ru-RU" dirty="0" smtClean="0">
              <a:solidFill>
                <a:srgbClr val="002060"/>
              </a:solidFill>
            </a:endParaRPr>
          </a:p>
          <a:p>
            <a:r>
              <a:rPr lang="ru-RU" dirty="0" smtClean="0">
                <a:solidFill>
                  <a:srgbClr val="002060"/>
                </a:solidFill>
              </a:rPr>
              <a:t> - Формировать интерес к  русской музыкальной культуре;</a:t>
            </a:r>
          </a:p>
          <a:p>
            <a:r>
              <a:rPr lang="ru-RU" dirty="0" smtClean="0">
                <a:solidFill>
                  <a:srgbClr val="002060"/>
                </a:solidFill>
              </a:rPr>
              <a:t>- Развитие творческих способностей учащихся;</a:t>
            </a:r>
          </a:p>
          <a:p>
            <a:r>
              <a:rPr lang="ru-RU" dirty="0" smtClean="0">
                <a:solidFill>
                  <a:srgbClr val="002060"/>
                </a:solidFill>
              </a:rPr>
              <a:t>- Приобщение к культурному прошлому русского народа.</a:t>
            </a:r>
          </a:p>
          <a:p>
            <a:pPr>
              <a:buNone/>
            </a:pPr>
            <a:r>
              <a:rPr lang="ru-RU" b="1" u="sng" dirty="0" smtClean="0">
                <a:solidFill>
                  <a:srgbClr val="002060"/>
                </a:solidFill>
              </a:rPr>
              <a:t> Задачи:</a:t>
            </a:r>
            <a:endParaRPr lang="ru-RU" dirty="0" smtClean="0">
              <a:solidFill>
                <a:srgbClr val="002060"/>
              </a:solidFill>
            </a:endParaRPr>
          </a:p>
          <a:p>
            <a:r>
              <a:rPr lang="ru-RU" dirty="0" smtClean="0">
                <a:solidFill>
                  <a:srgbClr val="002060"/>
                </a:solidFill>
              </a:rPr>
              <a:t> - Познакомить с особым  жанром фольклора – русской частушкой;</a:t>
            </a:r>
          </a:p>
          <a:p>
            <a:r>
              <a:rPr lang="ru-RU" dirty="0" smtClean="0">
                <a:solidFill>
                  <a:srgbClr val="002060"/>
                </a:solidFill>
              </a:rPr>
              <a:t> - Воспитывать интерес к русской культуре;</a:t>
            </a:r>
          </a:p>
          <a:p>
            <a:r>
              <a:rPr lang="ru-RU" dirty="0" smtClean="0">
                <a:solidFill>
                  <a:srgbClr val="002060"/>
                </a:solidFill>
              </a:rPr>
              <a:t>  - Развивать музыкальные способности;</a:t>
            </a:r>
          </a:p>
          <a:p>
            <a:r>
              <a:rPr lang="ru-RU" dirty="0" smtClean="0">
                <a:solidFill>
                  <a:srgbClr val="002060"/>
                </a:solidFill>
              </a:rPr>
              <a:t>   - Способствовать  сплоченности коллектива;</a:t>
            </a:r>
          </a:p>
          <a:p>
            <a:r>
              <a:rPr lang="ru-RU" dirty="0" smtClean="0">
                <a:solidFill>
                  <a:srgbClr val="002060"/>
                </a:solidFill>
              </a:rPr>
              <a:t>   - Организация свободного досуга учащихся.</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heckerboard(across)">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heckerboard(across)">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heckerboard(across)">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heckerboard(across)">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checkerboard(across)">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checkerboard(across)">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643050"/>
          </a:xfrm>
          <a:solidFill>
            <a:schemeClr val="accent4">
              <a:lumMod val="60000"/>
              <a:lumOff val="40000"/>
            </a:schemeClr>
          </a:solidFill>
        </p:spPr>
        <p:txBody>
          <a:bodyPr>
            <a:normAutofit fontScale="90000"/>
          </a:bodyPr>
          <a:lstStyle/>
          <a:p>
            <a:r>
              <a:rPr lang="ru-RU" dirty="0" smtClean="0"/>
              <a:t/>
            </a:r>
            <a:br>
              <a:rPr lang="ru-RU" dirty="0" smtClean="0"/>
            </a:br>
            <a:r>
              <a:rPr lang="ru-RU" dirty="0" smtClean="0"/>
              <a:t>- </a:t>
            </a:r>
            <a:r>
              <a:rPr lang="ru-RU" i="1" dirty="0" smtClean="0">
                <a:solidFill>
                  <a:schemeClr val="accent4">
                    <a:lumMod val="50000"/>
                  </a:schemeClr>
                </a:solidFill>
              </a:rPr>
              <a:t>В дар от Лесного края</a:t>
            </a:r>
            <a:br>
              <a:rPr lang="ru-RU" i="1" dirty="0" smtClean="0">
                <a:solidFill>
                  <a:schemeClr val="accent4">
                    <a:lumMod val="50000"/>
                  </a:schemeClr>
                </a:solidFill>
              </a:rPr>
            </a:br>
            <a:r>
              <a:rPr lang="ru-RU" i="1" dirty="0" smtClean="0">
                <a:solidFill>
                  <a:schemeClr val="accent4">
                    <a:lumMod val="50000"/>
                  </a:schemeClr>
                </a:solidFill>
              </a:rPr>
              <a:t>Угощаем караваем!!!</a:t>
            </a:r>
            <a:r>
              <a:rPr lang="ru-RU" dirty="0" smtClean="0"/>
              <a:t/>
            </a:r>
            <a:br>
              <a:rPr lang="ru-RU" dirty="0" smtClean="0"/>
            </a:br>
            <a:endParaRPr lang="ru-RU" dirty="0"/>
          </a:p>
        </p:txBody>
      </p:sp>
      <p:pic>
        <p:nvPicPr>
          <p:cNvPr id="4" name="Содержимое 3" descr="http://girls-svadba.ru/sites/default/files/pictures/x_8a46fbd7.jpg"/>
          <p:cNvPicPr>
            <a:picLocks noGrp="1"/>
          </p:cNvPicPr>
          <p:nvPr>
            <p:ph idx="1"/>
          </p:nvPr>
        </p:nvPicPr>
        <p:blipFill>
          <a:blip r:embed="rId2"/>
          <a:stretch>
            <a:fillRect/>
          </a:stretch>
        </p:blipFill>
        <p:spPr bwMode="auto">
          <a:xfrm>
            <a:off x="0" y="1600200"/>
            <a:ext cx="9144000" cy="525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style.rotation</p:attrName>
                                        </p:attrNameLst>
                                      </p:cBhvr>
                                      <p:tavLst>
                                        <p:tav tm="0">
                                          <p:val>
                                            <p:fltVal val="720"/>
                                          </p:val>
                                        </p:tav>
                                        <p:tav tm="100000">
                                          <p:val>
                                            <p:fltVal val="0"/>
                                          </p:val>
                                        </p:tav>
                                      </p:tavLst>
                                    </p:anim>
                                    <p:anim calcmode="lin" valueType="num">
                                      <p:cBhvr>
                                        <p:cTn id="17" dur="2000" fill="hold"/>
                                        <p:tgtEl>
                                          <p:spTgt spid="4"/>
                                        </p:tgtEl>
                                        <p:attrNameLst>
                                          <p:attrName>ppt_h</p:attrName>
                                        </p:attrNameLst>
                                      </p:cBhvr>
                                      <p:tavLst>
                                        <p:tav tm="0">
                                          <p:val>
                                            <p:fltVal val="0"/>
                                          </p:val>
                                        </p:tav>
                                        <p:tav tm="100000">
                                          <p:val>
                                            <p:strVal val="#ppt_h"/>
                                          </p:val>
                                        </p:tav>
                                      </p:tavLst>
                                    </p:anim>
                                    <p:anim calcmode="lin" valueType="num">
                                      <p:cBhvr>
                                        <p:cTn id="18"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14356"/>
          </a:xfrm>
          <a:solidFill>
            <a:srgbClr val="33CC33"/>
          </a:solidFill>
        </p:spPr>
        <p:txBody>
          <a:bodyPr>
            <a:noAutofit/>
          </a:bodyPr>
          <a:lstStyle/>
          <a:p>
            <a:r>
              <a:rPr lang="ru-RU" sz="1800" dirty="0" smtClean="0"/>
              <a:t> </a:t>
            </a:r>
            <a:br>
              <a:rPr lang="ru-RU" sz="1800" dirty="0" smtClean="0"/>
            </a:br>
            <a:r>
              <a:rPr lang="ru-RU" sz="1800" i="1" dirty="0" smtClean="0">
                <a:solidFill>
                  <a:srgbClr val="C00000"/>
                </a:solidFill>
              </a:rPr>
              <a:t>Мы о сельской жизни, о народе поведём в начале разговор.</a:t>
            </a:r>
            <a:br>
              <a:rPr lang="ru-RU" sz="1800" i="1" dirty="0" smtClean="0">
                <a:solidFill>
                  <a:srgbClr val="C00000"/>
                </a:solidFill>
              </a:rPr>
            </a:br>
            <a:r>
              <a:rPr lang="ru-RU" sz="1800" i="1" dirty="0" smtClean="0">
                <a:solidFill>
                  <a:srgbClr val="C00000"/>
                </a:solidFill>
              </a:rPr>
              <a:t>И о нашем о Лесном районе </a:t>
            </a:r>
            <a:r>
              <a:rPr lang="ru-RU" sz="1800" i="1" dirty="0" err="1" smtClean="0">
                <a:solidFill>
                  <a:srgbClr val="C00000"/>
                </a:solidFill>
              </a:rPr>
              <a:t>кратенько</a:t>
            </a:r>
            <a:r>
              <a:rPr lang="ru-RU" sz="1800" i="1" dirty="0" smtClean="0">
                <a:solidFill>
                  <a:srgbClr val="C00000"/>
                </a:solidFill>
              </a:rPr>
              <a:t> частушки пропоём!</a:t>
            </a:r>
            <a:br>
              <a:rPr lang="ru-RU" sz="1800" i="1" dirty="0" smtClean="0">
                <a:solidFill>
                  <a:srgbClr val="C00000"/>
                </a:solidFill>
              </a:rPr>
            </a:br>
            <a:r>
              <a:rPr lang="ru-RU" sz="1200" b="1" u="sng" dirty="0" smtClean="0">
                <a:solidFill>
                  <a:srgbClr val="C00000"/>
                </a:solidFill>
              </a:rPr>
              <a:t>Частушки РАОЙННЫЕ!</a:t>
            </a:r>
            <a:r>
              <a:rPr lang="ru-RU" sz="2400" dirty="0" smtClean="0">
                <a:solidFill>
                  <a:srgbClr val="C00000"/>
                </a:solidFill>
              </a:rPr>
              <a:t/>
            </a:r>
            <a:br>
              <a:rPr lang="ru-RU" sz="2400" dirty="0" smtClean="0">
                <a:solidFill>
                  <a:srgbClr val="C00000"/>
                </a:solidFill>
              </a:rPr>
            </a:br>
            <a:endParaRPr lang="ru-RU" sz="2400" dirty="0">
              <a:solidFill>
                <a:srgbClr val="C00000"/>
              </a:solidFill>
            </a:endParaRPr>
          </a:p>
        </p:txBody>
      </p:sp>
      <p:sp>
        <p:nvSpPr>
          <p:cNvPr id="3" name="Содержимое 2"/>
          <p:cNvSpPr>
            <a:spLocks noGrp="1"/>
          </p:cNvSpPr>
          <p:nvPr>
            <p:ph idx="1"/>
          </p:nvPr>
        </p:nvSpPr>
        <p:spPr>
          <a:xfrm>
            <a:off x="0" y="714356"/>
            <a:ext cx="4572000" cy="6143644"/>
          </a:xfrm>
          <a:solidFill>
            <a:srgbClr val="33CC33"/>
          </a:solidFill>
        </p:spPr>
        <p:txBody>
          <a:bodyPr>
            <a:noAutofit/>
          </a:bodyPr>
          <a:lstStyle/>
          <a:p>
            <a:pPr>
              <a:buNone/>
            </a:pPr>
            <a:r>
              <a:rPr lang="ru-RU" sz="1200" b="1" i="1" dirty="0" smtClean="0">
                <a:solidFill>
                  <a:schemeClr val="tx2">
                    <a:lumMod val="50000"/>
                  </a:schemeClr>
                </a:solidFill>
              </a:rPr>
              <a:t>- Наш район живёт достойно: всё в порядке, всё спокойно,</a:t>
            </a:r>
          </a:p>
          <a:p>
            <a:pPr>
              <a:buNone/>
            </a:pPr>
            <a:r>
              <a:rPr lang="ru-RU" sz="1200" b="1" i="1" dirty="0" smtClean="0">
                <a:solidFill>
                  <a:schemeClr val="tx2">
                    <a:lumMod val="50000"/>
                  </a:schemeClr>
                </a:solidFill>
              </a:rPr>
              <a:t>Все работать-то умеют, и Лесное хорошеет!</a:t>
            </a:r>
          </a:p>
          <a:p>
            <a:pPr algn="ctr">
              <a:buNone/>
            </a:pPr>
            <a:r>
              <a:rPr lang="ru-RU" sz="1200" b="1" i="1" dirty="0" smtClean="0">
                <a:solidFill>
                  <a:schemeClr val="tx2">
                    <a:lumMod val="50000"/>
                  </a:schemeClr>
                </a:solidFill>
              </a:rPr>
              <a:t>- Хочешь музыкантом стать? Хочешь петь и танцевать?</a:t>
            </a:r>
          </a:p>
          <a:p>
            <a:pPr algn="ctr">
              <a:buNone/>
            </a:pPr>
            <a:r>
              <a:rPr lang="ru-RU" sz="1200" b="1" i="1" dirty="0" smtClean="0">
                <a:solidFill>
                  <a:schemeClr val="tx2">
                    <a:lumMod val="50000"/>
                  </a:schemeClr>
                </a:solidFill>
              </a:rPr>
              <a:t>Намотай себе на ус – в Лесном спецы есть всех искусств!</a:t>
            </a:r>
          </a:p>
          <a:p>
            <a:pPr>
              <a:buNone/>
            </a:pPr>
            <a:r>
              <a:rPr lang="ru-RU" sz="1200" b="1" i="1" dirty="0" smtClean="0">
                <a:solidFill>
                  <a:schemeClr val="tx2">
                    <a:lumMod val="50000"/>
                  </a:schemeClr>
                </a:solidFill>
              </a:rPr>
              <a:t>- Эх, талантами  земля наша разными полна.</a:t>
            </a:r>
          </a:p>
          <a:p>
            <a:pPr>
              <a:buNone/>
            </a:pPr>
            <a:r>
              <a:rPr lang="ru-RU" sz="1200" b="1" i="1" dirty="0" smtClean="0">
                <a:solidFill>
                  <a:schemeClr val="tx2">
                    <a:lumMod val="50000"/>
                  </a:schemeClr>
                </a:solidFill>
              </a:rPr>
              <a:t>Здесь одних лишь вокалистов наберётся чуть не триста!</a:t>
            </a:r>
          </a:p>
          <a:p>
            <a:pPr algn="ctr">
              <a:buNone/>
            </a:pPr>
            <a:r>
              <a:rPr lang="ru-RU" sz="1200" b="1" i="1" dirty="0" smtClean="0">
                <a:solidFill>
                  <a:schemeClr val="tx2">
                    <a:lumMod val="50000"/>
                  </a:schemeClr>
                </a:solidFill>
              </a:rPr>
              <a:t>- Наш район – чемпион, ведь и в спорте первый он.</a:t>
            </a:r>
          </a:p>
          <a:p>
            <a:pPr algn="ctr">
              <a:buNone/>
            </a:pPr>
            <a:r>
              <a:rPr lang="ru-RU" sz="1200" b="1" i="1" dirty="0" smtClean="0">
                <a:solidFill>
                  <a:schemeClr val="tx2">
                    <a:lumMod val="50000"/>
                  </a:schemeClr>
                </a:solidFill>
              </a:rPr>
              <a:t>Лыжников и футболистов знает весь наш регион.</a:t>
            </a:r>
          </a:p>
          <a:p>
            <a:pPr>
              <a:buNone/>
            </a:pPr>
            <a:r>
              <a:rPr lang="ru-RU" sz="1200" b="1" i="1" dirty="0" smtClean="0">
                <a:solidFill>
                  <a:schemeClr val="tx2">
                    <a:lumMod val="50000"/>
                  </a:schemeClr>
                </a:solidFill>
              </a:rPr>
              <a:t>- А в райцентре-то у нас МОУ СОШ стоит сейчас.</a:t>
            </a:r>
          </a:p>
          <a:p>
            <a:pPr>
              <a:buNone/>
            </a:pPr>
            <a:r>
              <a:rPr lang="ru-RU" sz="1200" b="1" i="1" dirty="0" smtClean="0">
                <a:solidFill>
                  <a:schemeClr val="tx2">
                    <a:lumMod val="50000"/>
                  </a:schemeClr>
                </a:solidFill>
              </a:rPr>
              <a:t>Медалистов выпускают каждый год почти что класс.</a:t>
            </a:r>
          </a:p>
          <a:p>
            <a:pPr algn="ctr">
              <a:buNone/>
            </a:pPr>
            <a:r>
              <a:rPr lang="ru-RU" sz="1200" b="1" i="1" dirty="0" smtClean="0">
                <a:solidFill>
                  <a:schemeClr val="tx2">
                    <a:lumMod val="50000"/>
                  </a:schemeClr>
                </a:solidFill>
              </a:rPr>
              <a:t>- Новостройки там и тут как грибы у нас растут.</a:t>
            </a:r>
          </a:p>
          <a:p>
            <a:pPr algn="ctr">
              <a:buNone/>
            </a:pPr>
            <a:r>
              <a:rPr lang="ru-RU" sz="1200" b="1" i="1" dirty="0" smtClean="0">
                <a:solidFill>
                  <a:schemeClr val="tx2">
                    <a:lumMod val="50000"/>
                  </a:schemeClr>
                </a:solidFill>
              </a:rPr>
              <a:t>Есть ПОЛИЦИЯ и КЛУБ – хорошо у нас живут!</a:t>
            </a:r>
          </a:p>
          <a:p>
            <a:pPr>
              <a:buNone/>
            </a:pPr>
            <a:r>
              <a:rPr lang="ru-RU" sz="1200" b="1" i="1" dirty="0" smtClean="0">
                <a:solidFill>
                  <a:schemeClr val="tx2">
                    <a:lumMod val="50000"/>
                  </a:schemeClr>
                </a:solidFill>
              </a:rPr>
              <a:t>- А РАЙПО – особый случай – нет его в округе лучше.</a:t>
            </a:r>
          </a:p>
          <a:p>
            <a:pPr>
              <a:buNone/>
            </a:pPr>
            <a:r>
              <a:rPr lang="ru-RU" sz="1200" b="1" i="1" dirty="0" smtClean="0">
                <a:solidFill>
                  <a:schemeClr val="tx2">
                    <a:lumMod val="50000"/>
                  </a:schemeClr>
                </a:solidFill>
              </a:rPr>
              <a:t>В магазинах у нас здесь на любой вкус выбор есть.</a:t>
            </a:r>
          </a:p>
          <a:p>
            <a:pPr algn="ctr">
              <a:buNone/>
            </a:pPr>
            <a:r>
              <a:rPr lang="ru-RU" sz="1200" b="1" i="1" dirty="0" smtClean="0">
                <a:solidFill>
                  <a:schemeClr val="tx2">
                    <a:lumMod val="50000"/>
                  </a:schemeClr>
                </a:solidFill>
              </a:rPr>
              <a:t>- Хочешь ты одеться лучше, небывалый выпал случай – </a:t>
            </a:r>
          </a:p>
          <a:p>
            <a:pPr algn="ctr">
              <a:buNone/>
            </a:pPr>
            <a:r>
              <a:rPr lang="ru-RU" sz="1200" b="1" i="1" dirty="0" smtClean="0">
                <a:solidFill>
                  <a:schemeClr val="tx2">
                    <a:lumMod val="50000"/>
                  </a:schemeClr>
                </a:solidFill>
              </a:rPr>
              <a:t>АТЕЛЬЕ тут первый класс, выполнит любой заказ.</a:t>
            </a:r>
          </a:p>
          <a:p>
            <a:pPr>
              <a:buNone/>
            </a:pPr>
            <a:r>
              <a:rPr lang="ru-RU" sz="1200" b="1" i="1" dirty="0" smtClean="0">
                <a:solidFill>
                  <a:schemeClr val="tx2">
                    <a:lumMod val="50000"/>
                  </a:schemeClr>
                </a:solidFill>
              </a:rPr>
              <a:t>- И «КАПРИЗ» не испарился, ресторан не осрамился:</a:t>
            </a:r>
          </a:p>
          <a:p>
            <a:pPr>
              <a:buNone/>
            </a:pPr>
            <a:r>
              <a:rPr lang="ru-RU" sz="1200" b="1" i="1" dirty="0" smtClean="0">
                <a:solidFill>
                  <a:schemeClr val="tx2">
                    <a:lumMod val="50000"/>
                  </a:schemeClr>
                </a:solidFill>
              </a:rPr>
              <a:t>Ведь вкусней его котлет ни в одном районе нет.</a:t>
            </a:r>
          </a:p>
          <a:p>
            <a:pPr algn="ctr">
              <a:buNone/>
            </a:pPr>
            <a:r>
              <a:rPr lang="ru-RU" sz="1200" b="1" i="1" dirty="0" smtClean="0">
                <a:solidFill>
                  <a:schemeClr val="tx2">
                    <a:lumMod val="50000"/>
                  </a:schemeClr>
                </a:solidFill>
              </a:rPr>
              <a:t>- А умельцы из народа? Их в районе тоже много:</a:t>
            </a:r>
          </a:p>
          <a:p>
            <a:pPr algn="ctr">
              <a:buNone/>
            </a:pPr>
            <a:r>
              <a:rPr lang="ru-RU" sz="1200" b="1" i="1" dirty="0" smtClean="0">
                <a:solidFill>
                  <a:schemeClr val="tx2">
                    <a:lumMod val="50000"/>
                  </a:schemeClr>
                </a:solidFill>
              </a:rPr>
              <a:t>И плетут и вышивают, вяжут, доски вырезают.</a:t>
            </a:r>
          </a:p>
          <a:p>
            <a:pPr>
              <a:buNone/>
            </a:pPr>
            <a:r>
              <a:rPr lang="ru-RU" sz="1200" b="1" i="1" dirty="0" smtClean="0">
                <a:solidFill>
                  <a:schemeClr val="tx2">
                    <a:lumMod val="50000"/>
                  </a:schemeClr>
                </a:solidFill>
              </a:rPr>
              <a:t>- С каждым днём милей и краше край родной – Лесное наше.</a:t>
            </a:r>
          </a:p>
          <a:p>
            <a:pPr>
              <a:buNone/>
            </a:pPr>
            <a:r>
              <a:rPr lang="ru-RU" sz="1200" b="1" i="1" dirty="0" smtClean="0">
                <a:solidFill>
                  <a:schemeClr val="tx2">
                    <a:lumMod val="50000"/>
                  </a:schemeClr>
                </a:solidFill>
              </a:rPr>
              <a:t>- И в районе там и тут ГАЗ по улицам везут.</a:t>
            </a:r>
          </a:p>
          <a:p>
            <a:pPr algn="ctr">
              <a:buNone/>
            </a:pPr>
            <a:r>
              <a:rPr lang="ru-RU" sz="1200" b="1" i="1" dirty="0" smtClean="0">
                <a:solidFill>
                  <a:schemeClr val="tx2">
                    <a:lumMod val="50000"/>
                  </a:schemeClr>
                </a:solidFill>
              </a:rPr>
              <a:t>- Если хочешь подлечиться – новая стоит БОЛЬНИЦА.</a:t>
            </a:r>
          </a:p>
          <a:p>
            <a:pPr>
              <a:buNone/>
            </a:pPr>
            <a:r>
              <a:rPr lang="ru-RU" sz="1200" b="1" i="1" dirty="0" smtClean="0">
                <a:solidFill>
                  <a:schemeClr val="tx2">
                    <a:lumMod val="50000"/>
                  </a:schemeClr>
                </a:solidFill>
              </a:rPr>
              <a:t>- ПОЧТА телеграммы шлёт.</a:t>
            </a:r>
          </a:p>
          <a:p>
            <a:pPr algn="ctr">
              <a:buNone/>
            </a:pPr>
            <a:r>
              <a:rPr lang="ru-RU" sz="1200" b="1" i="1" dirty="0" smtClean="0">
                <a:solidFill>
                  <a:schemeClr val="tx2">
                    <a:lumMod val="50000"/>
                  </a:schemeClr>
                </a:solidFill>
              </a:rPr>
              <a:t>- Вкладов денежных БАНК ждёт.</a:t>
            </a:r>
          </a:p>
          <a:p>
            <a:pPr algn="ctr">
              <a:buNone/>
            </a:pPr>
            <a:r>
              <a:rPr lang="ru-RU" sz="1200" b="1" i="1" dirty="0" smtClean="0">
                <a:solidFill>
                  <a:schemeClr val="tx2">
                    <a:lumMod val="50000"/>
                  </a:schemeClr>
                </a:solidFill>
              </a:rPr>
              <a:t>- Наше местное начальство знает, что </a:t>
            </a:r>
            <a:r>
              <a:rPr lang="ru-RU" sz="1200" b="1" i="1" dirty="0" err="1" smtClean="0">
                <a:solidFill>
                  <a:schemeClr val="tx2">
                    <a:lumMod val="50000"/>
                  </a:schemeClr>
                </a:solidFill>
              </a:rPr>
              <a:t>хотит</a:t>
            </a:r>
            <a:r>
              <a:rPr lang="ru-RU" sz="1200" b="1" i="1" dirty="0" smtClean="0">
                <a:solidFill>
                  <a:schemeClr val="tx2">
                    <a:lumMod val="50000"/>
                  </a:schemeClr>
                </a:solidFill>
              </a:rPr>
              <a:t> народ.</a:t>
            </a:r>
          </a:p>
          <a:p>
            <a:pPr>
              <a:buNone/>
            </a:pPr>
            <a:r>
              <a:rPr lang="ru-RU" sz="1200" b="1" i="1" dirty="0" smtClean="0">
                <a:solidFill>
                  <a:schemeClr val="tx2">
                    <a:lumMod val="50000"/>
                  </a:schemeClr>
                </a:solidFill>
              </a:rPr>
              <a:t>- Возглавляет наш район женщина особая.</a:t>
            </a:r>
          </a:p>
          <a:p>
            <a:pPr>
              <a:buNone/>
            </a:pPr>
            <a:r>
              <a:rPr lang="ru-RU" sz="1200" b="1" i="1" dirty="0" smtClean="0">
                <a:solidFill>
                  <a:schemeClr val="tx2">
                    <a:lumMod val="50000"/>
                  </a:schemeClr>
                </a:solidFill>
              </a:rPr>
              <a:t>Хоть строга она порой, но по сути добрая!   </a:t>
            </a:r>
          </a:p>
          <a:p>
            <a:endParaRPr lang="ru-RU" sz="1200" dirty="0"/>
          </a:p>
        </p:txBody>
      </p:sp>
      <p:pic>
        <p:nvPicPr>
          <p:cNvPr id="4" name="Рисунок 3" descr="http://www.stihi.ru/pics/2012/06/26/8481.jpg"/>
          <p:cNvPicPr/>
          <p:nvPr/>
        </p:nvPicPr>
        <p:blipFill>
          <a:blip r:embed="rId2"/>
          <a:srcRect/>
          <a:stretch>
            <a:fillRect/>
          </a:stretch>
        </p:blipFill>
        <p:spPr bwMode="auto">
          <a:xfrm>
            <a:off x="4500562" y="714356"/>
            <a:ext cx="4643438" cy="61436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1"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1"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1"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1"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1"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1"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1"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1"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1"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1" nodeType="click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1" nodeType="clickEffect">
                                  <p:stCondLst>
                                    <p:cond delay="0"/>
                                  </p:stCondLst>
                                  <p:childTnLst>
                                    <p:set>
                                      <p:cBhvr>
                                        <p:cTn id="69"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1" nodeType="clickEffect">
                                  <p:stCondLst>
                                    <p:cond delay="0"/>
                                  </p:stCondLst>
                                  <p:childTnLst>
                                    <p:set>
                                      <p:cBhvr>
                                        <p:cTn id="73"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1" nodeType="clickEffect">
                                  <p:stCondLst>
                                    <p:cond delay="0"/>
                                  </p:stCondLst>
                                  <p:childTnLst>
                                    <p:set>
                                      <p:cBhvr>
                                        <p:cTn id="77"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1"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1" nodeType="clickEffect">
                                  <p:stCondLst>
                                    <p:cond delay="0"/>
                                  </p:stCondLst>
                                  <p:childTnLst>
                                    <p:set>
                                      <p:cBhvr>
                                        <p:cTn id="85"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1" nodeType="clickEffect">
                                  <p:stCondLst>
                                    <p:cond delay="0"/>
                                  </p:stCondLst>
                                  <p:childTnLst>
                                    <p:set>
                                      <p:cBhvr>
                                        <p:cTn id="89"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1" nodeType="clickEffect">
                                  <p:stCondLst>
                                    <p:cond delay="0"/>
                                  </p:stCondLst>
                                  <p:childTnLst>
                                    <p:set>
                                      <p:cBhvr>
                                        <p:cTn id="93"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1" nodeType="clickEffect">
                                  <p:stCondLst>
                                    <p:cond delay="0"/>
                                  </p:stCondLst>
                                  <p:childTnLst>
                                    <p:set>
                                      <p:cBhvr>
                                        <p:cTn id="97"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1" nodeType="clickEffect">
                                  <p:stCondLst>
                                    <p:cond delay="0"/>
                                  </p:stCondLst>
                                  <p:childTnLst>
                                    <p:set>
                                      <p:cBhvr>
                                        <p:cTn id="101"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1" nodeType="clickEffect">
                                  <p:stCondLst>
                                    <p:cond delay="0"/>
                                  </p:stCondLst>
                                  <p:childTnLst>
                                    <p:set>
                                      <p:cBhvr>
                                        <p:cTn id="105"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1" nodeType="clickEffect">
                                  <p:stCondLst>
                                    <p:cond delay="0"/>
                                  </p:stCondLst>
                                  <p:childTnLst>
                                    <p:set>
                                      <p:cBhvr>
                                        <p:cTn id="109"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1" nodeType="clickEffect">
                                  <p:stCondLst>
                                    <p:cond delay="0"/>
                                  </p:stCondLst>
                                  <p:childTnLst>
                                    <p:set>
                                      <p:cBhvr>
                                        <p:cTn id="113" dur="1" fill="hold">
                                          <p:stCondLst>
                                            <p:cond delay="0"/>
                                          </p:stCondLst>
                                        </p:cTn>
                                        <p:tgtEl>
                                          <p:spTgt spid="3">
                                            <p:txEl>
                                              <p:pRg st="23" end="23"/>
                                            </p:txEl>
                                          </p:spTgt>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1" nodeType="clickEffect">
                                  <p:stCondLst>
                                    <p:cond delay="0"/>
                                  </p:stCondLst>
                                  <p:childTnLst>
                                    <p:set>
                                      <p:cBhvr>
                                        <p:cTn id="117" dur="1" fill="hold">
                                          <p:stCondLst>
                                            <p:cond delay="0"/>
                                          </p:stCondLst>
                                        </p:cTn>
                                        <p:tgtEl>
                                          <p:spTgt spid="3">
                                            <p:txEl>
                                              <p:pRg st="24" end="24"/>
                                            </p:txEl>
                                          </p:spTgt>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1" nodeType="clickEffect">
                                  <p:stCondLst>
                                    <p:cond delay="0"/>
                                  </p:stCondLst>
                                  <p:childTnLst>
                                    <p:set>
                                      <p:cBhvr>
                                        <p:cTn id="121" dur="1" fill="hold">
                                          <p:stCondLst>
                                            <p:cond delay="0"/>
                                          </p:stCondLst>
                                        </p:cTn>
                                        <p:tgtEl>
                                          <p:spTgt spid="3">
                                            <p:txEl>
                                              <p:pRg st="25" end="25"/>
                                            </p:txEl>
                                          </p:spTgt>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1" nodeType="clickEffect">
                                  <p:stCondLst>
                                    <p:cond delay="0"/>
                                  </p:stCondLst>
                                  <p:childTnLst>
                                    <p:set>
                                      <p:cBhvr>
                                        <p:cTn id="125" dur="1" fill="hold">
                                          <p:stCondLst>
                                            <p:cond delay="0"/>
                                          </p:stCondLst>
                                        </p:cTn>
                                        <p:tgtEl>
                                          <p:spTgt spid="3">
                                            <p:txEl>
                                              <p:pRg st="26" end="26"/>
                                            </p:txEl>
                                          </p:spTgt>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1" nodeType="clickEffect">
                                  <p:stCondLst>
                                    <p:cond delay="0"/>
                                  </p:stCondLst>
                                  <p:childTnLst>
                                    <p:set>
                                      <p:cBhvr>
                                        <p:cTn id="129" dur="1" fill="hold">
                                          <p:stCondLst>
                                            <p:cond delay="0"/>
                                          </p:stCondLst>
                                        </p:cTn>
                                        <p:tgtEl>
                                          <p:spTgt spid="3">
                                            <p:txEl>
                                              <p:pRg st="27" end="2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571612"/>
          </a:xfrm>
          <a:solidFill>
            <a:schemeClr val="bg2"/>
          </a:solidFill>
        </p:spPr>
        <p:txBody>
          <a:bodyPr>
            <a:noAutofit/>
          </a:bodyPr>
          <a:lstStyle/>
          <a:p>
            <a:r>
              <a:rPr lang="ru-RU" sz="2400" b="1" i="1" dirty="0" smtClean="0"/>
              <a:t/>
            </a:r>
            <a:br>
              <a:rPr lang="ru-RU" sz="2400" b="1" i="1" dirty="0" smtClean="0"/>
            </a:br>
            <a:r>
              <a:rPr lang="ru-RU" sz="2400" b="1" i="1" dirty="0" smtClean="0">
                <a:solidFill>
                  <a:schemeClr val="accent2">
                    <a:lumMod val="50000"/>
                  </a:schemeClr>
                </a:solidFill>
              </a:rPr>
              <a:t>-  </a:t>
            </a:r>
            <a:r>
              <a:rPr lang="ru-RU" sz="2400" i="1" dirty="0" smtClean="0">
                <a:solidFill>
                  <a:schemeClr val="accent2">
                    <a:lumMod val="50000"/>
                  </a:schemeClr>
                </a:solidFill>
              </a:rPr>
              <a:t>Мы частушек много знаем, знаем целый миллион.</a:t>
            </a:r>
            <a:br>
              <a:rPr lang="ru-RU" sz="2400" i="1" dirty="0" smtClean="0">
                <a:solidFill>
                  <a:schemeClr val="accent2">
                    <a:lumMod val="50000"/>
                  </a:schemeClr>
                </a:solidFill>
              </a:rPr>
            </a:br>
            <a:r>
              <a:rPr lang="ru-RU" sz="2400" i="1" dirty="0" smtClean="0">
                <a:solidFill>
                  <a:schemeClr val="accent2">
                    <a:lumMod val="50000"/>
                  </a:schemeClr>
                </a:solidFill>
              </a:rPr>
              <a:t> Приезжайте их послушать в наш родной Лесной район.</a:t>
            </a:r>
            <a:br>
              <a:rPr lang="ru-RU" sz="2400" i="1" dirty="0" smtClean="0">
                <a:solidFill>
                  <a:schemeClr val="accent2">
                    <a:lumMod val="50000"/>
                  </a:schemeClr>
                </a:solidFill>
              </a:rPr>
            </a:br>
            <a:r>
              <a:rPr lang="ru-RU" sz="2400" b="1" i="1" dirty="0" smtClean="0">
                <a:solidFill>
                  <a:schemeClr val="accent2">
                    <a:lumMod val="50000"/>
                  </a:schemeClr>
                </a:solidFill>
              </a:rPr>
              <a:t>-</a:t>
            </a:r>
            <a:r>
              <a:rPr lang="ru-RU" sz="2400" i="1" dirty="0" smtClean="0">
                <a:solidFill>
                  <a:schemeClr val="accent2">
                    <a:lumMod val="50000"/>
                  </a:schemeClr>
                </a:solidFill>
              </a:rPr>
              <a:t> Мы в Лесном живём, сушки, пряники жуём.</a:t>
            </a:r>
            <a:br>
              <a:rPr lang="ru-RU" sz="2400" i="1" dirty="0" smtClean="0">
                <a:solidFill>
                  <a:schemeClr val="accent2">
                    <a:lumMod val="50000"/>
                  </a:schemeClr>
                </a:solidFill>
              </a:rPr>
            </a:br>
            <a:r>
              <a:rPr lang="ru-RU" sz="2400" i="1" dirty="0" smtClean="0">
                <a:solidFill>
                  <a:schemeClr val="accent2">
                    <a:lumMod val="50000"/>
                  </a:schemeClr>
                </a:solidFill>
              </a:rPr>
              <a:t>Мы своих девчонок любим и в обиду не даём.</a:t>
            </a:r>
            <a:r>
              <a:rPr lang="ru-RU" sz="2400" i="1" dirty="0" smtClean="0"/>
              <a:t/>
            </a:r>
            <a:br>
              <a:rPr lang="ru-RU" sz="2400" i="1" dirty="0" smtClean="0"/>
            </a:br>
            <a:endParaRPr lang="ru-RU" sz="2400" i="1" dirty="0"/>
          </a:p>
        </p:txBody>
      </p:sp>
      <p:pic>
        <p:nvPicPr>
          <p:cNvPr id="3076" name="Picture 4" descr="F:\люда\Изображение 012.jpg"/>
          <p:cNvPicPr>
            <a:picLocks noGrp="1" noChangeAspect="1" noChangeArrowheads="1"/>
          </p:cNvPicPr>
          <p:nvPr>
            <p:ph idx="1"/>
          </p:nvPr>
        </p:nvPicPr>
        <p:blipFill>
          <a:blip r:embed="rId2" cstate="email"/>
          <a:srcRect/>
          <a:stretch>
            <a:fillRect/>
          </a:stretch>
        </p:blipFill>
        <p:spPr bwMode="auto">
          <a:xfrm>
            <a:off x="0" y="1600200"/>
            <a:ext cx="9143999" cy="525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3076"/>
                                        </p:tgtEl>
                                        <p:attrNameLst>
                                          <p:attrName>style.visibility</p:attrName>
                                        </p:attrNameLst>
                                      </p:cBhvr>
                                      <p:to>
                                        <p:strVal val="visible"/>
                                      </p:to>
                                    </p:set>
                                    <p:anim calcmode="lin" valueType="num">
                                      <p:cBhvr>
                                        <p:cTn id="16" dur="500" fill="hold"/>
                                        <p:tgtEl>
                                          <p:spTgt spid="3076"/>
                                        </p:tgtEl>
                                        <p:attrNameLst>
                                          <p:attrName>ppt_w</p:attrName>
                                        </p:attrNameLst>
                                      </p:cBhvr>
                                      <p:tavLst>
                                        <p:tav tm="0">
                                          <p:val>
                                            <p:fltVal val="0"/>
                                          </p:val>
                                        </p:tav>
                                        <p:tav tm="100000">
                                          <p:val>
                                            <p:strVal val="#ppt_w"/>
                                          </p:val>
                                        </p:tav>
                                      </p:tavLst>
                                    </p:anim>
                                    <p:anim calcmode="lin" valueType="num">
                                      <p:cBhvr>
                                        <p:cTn id="17" dur="500" fill="hold"/>
                                        <p:tgtEl>
                                          <p:spTgt spid="3076"/>
                                        </p:tgtEl>
                                        <p:attrNameLst>
                                          <p:attrName>ppt_h</p:attrName>
                                        </p:attrNameLst>
                                      </p:cBhvr>
                                      <p:tavLst>
                                        <p:tav tm="0">
                                          <p:val>
                                            <p:fltVal val="0"/>
                                          </p:val>
                                        </p:tav>
                                        <p:tav tm="100000">
                                          <p:val>
                                            <p:strVal val="#ppt_h"/>
                                          </p:val>
                                        </p:tav>
                                      </p:tavLst>
                                    </p:anim>
                                    <p:anim calcmode="lin" valueType="num">
                                      <p:cBhvr>
                                        <p:cTn id="18" dur="500" fill="hold"/>
                                        <p:tgtEl>
                                          <p:spTgt spid="3076"/>
                                        </p:tgtEl>
                                        <p:attrNameLst>
                                          <p:attrName>style.rotation</p:attrName>
                                        </p:attrNameLst>
                                      </p:cBhvr>
                                      <p:tavLst>
                                        <p:tav tm="0">
                                          <p:val>
                                            <p:fltVal val="360"/>
                                          </p:val>
                                        </p:tav>
                                        <p:tav tm="100000">
                                          <p:val>
                                            <p:fltVal val="0"/>
                                          </p:val>
                                        </p:tav>
                                      </p:tavLst>
                                    </p:anim>
                                    <p:animEffect transition="in" filter="fade">
                                      <p:cBhvr>
                                        <p:cTn id="19"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21442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normAutofit fontScale="90000"/>
          </a:bodyPr>
          <a:lstStyle/>
          <a:p>
            <a:r>
              <a:rPr lang="ru-RU" sz="1800" dirty="0" smtClean="0"/>
              <a:t/>
            </a:r>
            <a:br>
              <a:rPr lang="ru-RU" sz="1800" dirty="0" smtClean="0"/>
            </a:br>
            <a:r>
              <a:rPr lang="ru-RU" sz="1800" dirty="0" smtClean="0"/>
              <a:t/>
            </a:r>
            <a:br>
              <a:rPr lang="ru-RU" sz="1800" dirty="0" smtClean="0"/>
            </a:br>
            <a:r>
              <a:rPr lang="ru-RU" sz="1800" b="1" i="1" dirty="0" smtClean="0">
                <a:solidFill>
                  <a:schemeClr val="tx2">
                    <a:lumMod val="75000"/>
                  </a:schemeClr>
                </a:solidFill>
              </a:rPr>
              <a:t>-</a:t>
            </a:r>
            <a:r>
              <a:rPr lang="ru-RU" sz="2000" b="1" i="1" dirty="0" smtClean="0">
                <a:solidFill>
                  <a:schemeClr val="tx2">
                    <a:lumMod val="75000"/>
                  </a:schemeClr>
                </a:solidFill>
              </a:rPr>
              <a:t>У берёзы и у вяза тоненькие веточки.</a:t>
            </a:r>
            <a:br>
              <a:rPr lang="ru-RU" sz="2000" b="1" i="1" dirty="0" smtClean="0">
                <a:solidFill>
                  <a:schemeClr val="tx2">
                    <a:lumMod val="75000"/>
                  </a:schemeClr>
                </a:solidFill>
              </a:rPr>
            </a:br>
            <a:r>
              <a:rPr lang="ru-RU" sz="2000" b="1" i="1" dirty="0" smtClean="0">
                <a:solidFill>
                  <a:schemeClr val="tx2">
                    <a:lumMod val="75000"/>
                  </a:schemeClr>
                </a:solidFill>
              </a:rPr>
              <a:t>Мы </a:t>
            </a:r>
            <a:r>
              <a:rPr lang="ru-RU" sz="2000" b="1" i="1" dirty="0" err="1" smtClean="0">
                <a:solidFill>
                  <a:schemeClr val="tx2">
                    <a:lumMod val="75000"/>
                  </a:schemeClr>
                </a:solidFill>
              </a:rPr>
              <a:t>Лесновские</a:t>
            </a:r>
            <a:r>
              <a:rPr lang="ru-RU" sz="2000" b="1" i="1" dirty="0" smtClean="0">
                <a:solidFill>
                  <a:schemeClr val="tx2">
                    <a:lumMod val="75000"/>
                  </a:schemeClr>
                </a:solidFill>
              </a:rPr>
              <a:t> девчонки, все мы как конфеточки.</a:t>
            </a:r>
            <a:br>
              <a:rPr lang="ru-RU" sz="2000" b="1" i="1" dirty="0" smtClean="0">
                <a:solidFill>
                  <a:schemeClr val="tx2">
                    <a:lumMod val="75000"/>
                  </a:schemeClr>
                </a:solidFill>
              </a:rPr>
            </a:br>
            <a:r>
              <a:rPr lang="ru-RU" sz="2000" b="1" i="1" dirty="0" smtClean="0">
                <a:solidFill>
                  <a:schemeClr val="tx2">
                    <a:lumMod val="75000"/>
                  </a:schemeClr>
                </a:solidFill>
              </a:rPr>
              <a:t>- Мои щёчки, что цветочки, глазки, что смородинки.</a:t>
            </a:r>
            <a:br>
              <a:rPr lang="ru-RU" sz="2000" b="1" i="1" dirty="0" smtClean="0">
                <a:solidFill>
                  <a:schemeClr val="tx2">
                    <a:lumMod val="75000"/>
                  </a:schemeClr>
                </a:solidFill>
              </a:rPr>
            </a:br>
            <a:r>
              <a:rPr lang="ru-RU" sz="2000" b="1" i="1" dirty="0" smtClean="0">
                <a:solidFill>
                  <a:schemeClr val="tx2">
                    <a:lumMod val="75000"/>
                  </a:schemeClr>
                </a:solidFill>
              </a:rPr>
              <a:t>Давай, милый, погуляем пока мы молоденьки.</a:t>
            </a:r>
            <a:r>
              <a:rPr lang="ru-RU" sz="2000" b="1" i="1" dirty="0" smtClean="0"/>
              <a:t/>
            </a:r>
            <a:br>
              <a:rPr lang="ru-RU" sz="2000" b="1" i="1" dirty="0" smtClean="0"/>
            </a:br>
            <a:r>
              <a:rPr lang="ru-RU" sz="2000" dirty="0" smtClean="0"/>
              <a:t/>
            </a:r>
            <a:br>
              <a:rPr lang="ru-RU" sz="2000" dirty="0" smtClean="0"/>
            </a:br>
            <a:endParaRPr lang="ru-RU" sz="2000" dirty="0"/>
          </a:p>
        </p:txBody>
      </p:sp>
      <p:pic>
        <p:nvPicPr>
          <p:cNvPr id="1026" name="Picture 2" descr="F:\люда\Изображение 002.jpg"/>
          <p:cNvPicPr>
            <a:picLocks noGrp="1" noChangeAspect="1" noChangeArrowheads="1"/>
          </p:cNvPicPr>
          <p:nvPr>
            <p:ph idx="1"/>
          </p:nvPr>
        </p:nvPicPr>
        <p:blipFill>
          <a:blip r:embed="rId2" cstate="email"/>
          <a:srcRect/>
          <a:stretch>
            <a:fillRect/>
          </a:stretch>
        </p:blipFill>
        <p:spPr bwMode="auto">
          <a:xfrm>
            <a:off x="1" y="1214422"/>
            <a:ext cx="9144000" cy="56435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diamond(in)">
                                      <p:cBhvr>
                                        <p:cTn id="1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Autofit/>
          </a:bodyPr>
          <a:lstStyle/>
          <a:p>
            <a:r>
              <a:rPr lang="ru-RU" sz="1800" b="1" i="1" dirty="0" smtClean="0">
                <a:solidFill>
                  <a:schemeClr val="tx2">
                    <a:lumMod val="75000"/>
                  </a:schemeClr>
                </a:solidFill>
              </a:rPr>
              <a:t>- Поиграй повеселее, неужели тебе лень? </a:t>
            </a:r>
            <a:br>
              <a:rPr lang="ru-RU" sz="1800" b="1" i="1" dirty="0" smtClean="0">
                <a:solidFill>
                  <a:schemeClr val="tx2">
                    <a:lumMod val="75000"/>
                  </a:schemeClr>
                </a:solidFill>
              </a:rPr>
            </a:br>
            <a:r>
              <a:rPr lang="ru-RU" sz="1800" b="1" i="1" dirty="0" smtClean="0">
                <a:solidFill>
                  <a:schemeClr val="tx2">
                    <a:lumMod val="75000"/>
                  </a:schemeClr>
                </a:solidFill>
              </a:rPr>
              <a:t>Мы твою игру </a:t>
            </a:r>
            <a:r>
              <a:rPr lang="ru-RU" sz="1800" b="1" i="1" dirty="0" err="1" smtClean="0">
                <a:solidFill>
                  <a:schemeClr val="tx2">
                    <a:lumMod val="75000"/>
                  </a:schemeClr>
                </a:solidFill>
              </a:rPr>
              <a:t>весёлу</a:t>
            </a:r>
            <a:r>
              <a:rPr lang="ru-RU" sz="1800" b="1" i="1" dirty="0" smtClean="0">
                <a:solidFill>
                  <a:schemeClr val="tx2">
                    <a:lumMod val="75000"/>
                  </a:schemeClr>
                </a:solidFill>
              </a:rPr>
              <a:t> ожидали целый день.</a:t>
            </a:r>
            <a:br>
              <a:rPr lang="ru-RU" sz="1800" b="1" i="1" dirty="0" smtClean="0">
                <a:solidFill>
                  <a:schemeClr val="tx2">
                    <a:lumMod val="75000"/>
                  </a:schemeClr>
                </a:solidFill>
              </a:rPr>
            </a:br>
            <a:r>
              <a:rPr lang="ru-RU" sz="1800" b="1" i="1" dirty="0" smtClean="0">
                <a:solidFill>
                  <a:schemeClr val="tx2">
                    <a:lumMod val="75000"/>
                  </a:schemeClr>
                </a:solidFill>
              </a:rPr>
              <a:t>- Над полями и лесами солнце улыбается.</a:t>
            </a:r>
            <a:br>
              <a:rPr lang="ru-RU" sz="1800" b="1" i="1" dirty="0" smtClean="0">
                <a:solidFill>
                  <a:schemeClr val="tx2">
                    <a:lumMod val="75000"/>
                  </a:schemeClr>
                </a:solidFill>
              </a:rPr>
            </a:br>
            <a:r>
              <a:rPr lang="ru-RU" sz="1800" b="1" i="1" dirty="0" smtClean="0">
                <a:solidFill>
                  <a:schemeClr val="tx2">
                    <a:lumMod val="75000"/>
                  </a:schemeClr>
                </a:solidFill>
              </a:rPr>
              <a:t>А </a:t>
            </a:r>
            <a:r>
              <a:rPr lang="ru-RU" sz="1800" b="1" i="1" dirty="0" err="1" smtClean="0">
                <a:solidFill>
                  <a:schemeClr val="tx2">
                    <a:lumMod val="75000"/>
                  </a:schemeClr>
                </a:solidFill>
              </a:rPr>
              <a:t>лесновские</a:t>
            </a:r>
            <a:r>
              <a:rPr lang="ru-RU" sz="1800" b="1" i="1" dirty="0" smtClean="0">
                <a:solidFill>
                  <a:schemeClr val="tx2">
                    <a:lumMod val="75000"/>
                  </a:schemeClr>
                </a:solidFill>
              </a:rPr>
              <a:t> частушки до небес взвиваются.</a:t>
            </a:r>
            <a:endParaRPr lang="ru-RU" sz="1800" b="1" i="1" dirty="0">
              <a:solidFill>
                <a:schemeClr val="tx2">
                  <a:lumMod val="75000"/>
                </a:schemeClr>
              </a:solidFill>
            </a:endParaRPr>
          </a:p>
        </p:txBody>
      </p:sp>
      <p:pic>
        <p:nvPicPr>
          <p:cNvPr id="3" name="Picture 2" descr="F:\люда\Изображение 007.jpg"/>
          <p:cNvPicPr>
            <a:picLocks noGrp="1" noChangeAspect="1" noChangeArrowheads="1"/>
          </p:cNvPicPr>
          <p:nvPr>
            <p:ph idx="1"/>
          </p:nvPr>
        </p:nvPicPr>
        <p:blipFill>
          <a:blip r:embed="rId2" cstate="email"/>
          <a:srcRect/>
          <a:stretch>
            <a:fillRect/>
          </a:stretch>
        </p:blipFill>
        <p:spPr bwMode="auto">
          <a:xfrm>
            <a:off x="1" y="1357298"/>
            <a:ext cx="9144000" cy="55007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anim calcmode="lin" valueType="num">
                                      <p:cBhvr>
                                        <p:cTn id="17" dur="2000" fill="hold"/>
                                        <p:tgtEl>
                                          <p:spTgt spid="3"/>
                                        </p:tgtEl>
                                        <p:attrNameLst>
                                          <p:attrName>style.rotation</p:attrName>
                                        </p:attrNameLst>
                                      </p:cBhvr>
                                      <p:tavLst>
                                        <p:tav tm="0">
                                          <p:val>
                                            <p:fltVal val="720"/>
                                          </p:val>
                                        </p:tav>
                                        <p:tav tm="100000">
                                          <p:val>
                                            <p:fltVal val="0"/>
                                          </p:val>
                                        </p:tav>
                                      </p:tavLst>
                                    </p:anim>
                                    <p:anim calcmode="lin" valueType="num">
                                      <p:cBhvr>
                                        <p:cTn id="18" dur="2000" fill="hold"/>
                                        <p:tgtEl>
                                          <p:spTgt spid="3"/>
                                        </p:tgtEl>
                                        <p:attrNameLst>
                                          <p:attrName>ppt_h</p:attrName>
                                        </p:attrNameLst>
                                      </p:cBhvr>
                                      <p:tavLst>
                                        <p:tav tm="0">
                                          <p:val>
                                            <p:fltVal val="0"/>
                                          </p:val>
                                        </p:tav>
                                        <p:tav tm="100000">
                                          <p:val>
                                            <p:strVal val="#ppt_h"/>
                                          </p:val>
                                        </p:tav>
                                      </p:tavLst>
                                    </p:anim>
                                    <p:anim calcmode="lin" valueType="num">
                                      <p:cBhvr>
                                        <p:cTn id="19"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571612"/>
          </a:xfrm>
          <a:solidFill>
            <a:srgbClr val="33CCFF"/>
          </a:solidFill>
        </p:spPr>
        <p:txBody>
          <a:bodyPr>
            <a:normAutofit fontScale="90000"/>
          </a:bodyPr>
          <a:lstStyle/>
          <a:p>
            <a:r>
              <a:rPr lang="ru-RU" dirty="0" smtClean="0"/>
              <a:t/>
            </a:r>
            <a:br>
              <a:rPr lang="ru-RU" dirty="0" smtClean="0"/>
            </a:br>
            <a:r>
              <a:rPr lang="ru-RU" sz="3100" i="1" dirty="0" smtClean="0">
                <a:solidFill>
                  <a:srgbClr val="002060"/>
                </a:solidFill>
              </a:rPr>
              <a:t>Так отметим именины мы </a:t>
            </a:r>
            <a:r>
              <a:rPr lang="ru-RU" sz="3100" i="1" dirty="0" err="1" smtClean="0">
                <a:solidFill>
                  <a:srgbClr val="002060"/>
                </a:solidFill>
              </a:rPr>
              <a:t>частушечке</a:t>
            </a:r>
            <a:r>
              <a:rPr lang="ru-RU" sz="3100" i="1" dirty="0" smtClean="0">
                <a:solidFill>
                  <a:srgbClr val="002060"/>
                </a:solidFill>
              </a:rPr>
              <a:t>  родной.</a:t>
            </a:r>
            <a:br>
              <a:rPr lang="ru-RU" sz="3100" i="1" dirty="0" smtClean="0">
                <a:solidFill>
                  <a:srgbClr val="002060"/>
                </a:solidFill>
              </a:rPr>
            </a:br>
            <a:r>
              <a:rPr lang="ru-RU" sz="3100" i="1" dirty="0" smtClean="0">
                <a:solidFill>
                  <a:srgbClr val="002060"/>
                </a:solidFill>
              </a:rPr>
              <a:t>Все, кто хочет, приходите, про </a:t>
            </a:r>
            <a:r>
              <a:rPr lang="ru-RU" i="1" dirty="0" smtClean="0">
                <a:solidFill>
                  <a:srgbClr val="002060"/>
                </a:solidFill>
              </a:rPr>
              <a:t>любовь мы вам споём!</a:t>
            </a:r>
            <a:r>
              <a:rPr lang="ru-RU" dirty="0" smtClean="0"/>
              <a:t/>
            </a:r>
            <a:br>
              <a:rPr lang="ru-RU" dirty="0" smtClean="0"/>
            </a:br>
            <a:endParaRPr lang="ru-RU" dirty="0"/>
          </a:p>
        </p:txBody>
      </p:sp>
      <p:pic>
        <p:nvPicPr>
          <p:cNvPr id="4" name="Содержимое 3" descr="http://bms.24open.ru/images/0fea31429caf8b1c4ccbe04cd6f77f7a"/>
          <p:cNvPicPr>
            <a:picLocks noGrp="1"/>
          </p:cNvPicPr>
          <p:nvPr>
            <p:ph idx="1"/>
          </p:nvPr>
        </p:nvPicPr>
        <p:blipFill>
          <a:blip r:embed="rId2"/>
          <a:stretch>
            <a:fillRect/>
          </a:stretch>
        </p:blipFill>
        <p:spPr>
          <a:xfrm>
            <a:off x="0" y="1500174"/>
            <a:ext cx="9144000" cy="535782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nodeType="clickEffect">
                                  <p:stCondLst>
                                    <p:cond delay="0"/>
                                  </p:stCondLst>
                                  <p:iterate type="lt">
                                    <p:tmPct val="50000"/>
                                  </p:iterate>
                                  <p:childTnLst>
                                    <p:set>
                                      <p:cBhvr>
                                        <p:cTn id="14" dur="1" fill="hold">
                                          <p:stCondLst>
                                            <p:cond delay="0"/>
                                          </p:stCondLst>
                                        </p:cTn>
                                        <p:tgtEl>
                                          <p:spTgt spid="4"/>
                                        </p:tgtEl>
                                        <p:attrNameLst>
                                          <p:attrName>style.visibility</p:attrName>
                                        </p:attrNameLst>
                                      </p:cBhvr>
                                      <p:to>
                                        <p:strVal val="visible"/>
                                      </p:to>
                                    </p:set>
                                    <p:set>
                                      <p:cBhvr>
                                        <p:cTn id="15" dur="455" fill="hold">
                                          <p:stCondLst>
                                            <p:cond delay="0"/>
                                          </p:stCondLst>
                                        </p:cTn>
                                        <p:tgtEl>
                                          <p:spTgt spid="4"/>
                                        </p:tgtEl>
                                        <p:attrNameLst>
                                          <p:attrName>style.rotation</p:attrName>
                                        </p:attrNameLst>
                                      </p:cBhvr>
                                      <p:to>
                                        <p:strVal val="-45.0"/>
                                      </p:to>
                                    </p:set>
                                    <p:anim calcmode="lin" valueType="num">
                                      <p:cBhvr>
                                        <p:cTn id="16"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401</TotalTime>
  <Words>518</Words>
  <PresentationFormat>Экран (4:3)</PresentationFormat>
  <Paragraphs>91</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  МОУ  ЛЕСНАЯ  СОШ Методическая разработка внеклассного мероприятия  «Искромётная частушка –  для веселья и души» </vt:lpstr>
      <vt:lpstr>Слайд 2</vt:lpstr>
      <vt:lpstr>Слайд 3</vt:lpstr>
      <vt:lpstr> - В дар от Лесного края Угощаем караваем!!! </vt:lpstr>
      <vt:lpstr>  Мы о сельской жизни, о народе поведём в начале разговор. И о нашем о Лесном районе кратенько частушки пропоём! Частушки РАОЙННЫЕ! </vt:lpstr>
      <vt:lpstr> -  Мы частушек много знаем, знаем целый миллион.  Приезжайте их послушать в наш родной Лесной район. - Мы в Лесном живём, сушки, пряники жуём. Мы своих девчонок любим и в обиду не даём. </vt:lpstr>
      <vt:lpstr>  -У берёзы и у вяза тоненькие веточки. Мы Лесновские девчонки, все мы как конфеточки. - Мои щёчки, что цветочки, глазки, что смородинки. Давай, милый, погуляем пока мы молоденьки.  </vt:lpstr>
      <vt:lpstr>- Поиграй повеселее, неужели тебе лень?  Мы твою игру весёлу ожидали целый день. - Над полями и лесами солнце улыбается. А лесновские частушки до небес взвиваются.</vt:lpstr>
      <vt:lpstr> Так отметим именины мы частушечке  родной. Все, кто хочет, приходите, про любовь мы вам споём! </vt:lpstr>
      <vt:lpstr>- Я мальчишка хулиган,меня не любят девушки. Ох, обидно дочего, нету больше силушки. - Ты носи, товарищ кепку, ну а я кубаночку. Ты люби интеллигентку, ну, а я – крестьяночку. - Мне товарищ поиграет, веселиться буду я. Вы, девчонки, со сторонки поглядите на меня. - Дорогая, не гадай, полюбила – не кидай. Держись старого ума – люби мазурика меня.</vt:lpstr>
      <vt:lpstr>  Эх, частушка дорогая, как тебя нам не любить!?  Без задорной песни, шутки в нашей школе скучно жить. </vt:lpstr>
      <vt:lpstr>- А я Бабушка-Яга, костяная ножка. И спою я вам частушки под любу гармошку. - Посмотрите на меня – писана красавица. Что причёска, что походка, всем ужасно нравится. - Я бабулька не простая, я – Бабуленька-Яга. У меня есть костяная, костяная есть нога. - Я диету соблюдаю уж не помню сколько лет. Мухоморы ем на завтрак и поганки на обед. </vt:lpstr>
      <vt:lpstr>     Мы хозяева гостеприимные, как водится на Руси. Прими от нас  дары сторонки Лесной, нашей области Тверской!   </vt:lpstr>
      <vt:lpstr>Слайд 14</vt:lpstr>
      <vt:lpstr>Слайд 15</vt:lpstr>
      <vt:lpstr>Слайд 16</vt:lpstr>
      <vt:lpstr>-  Из лекарственных трав чай – выпьешь сам и угощай! </vt:lpstr>
      <vt:lpstr>-  Венок из сосновых веток – чтоб любили своих внуков и деток! </vt:lpstr>
      <vt:lpstr>-  Берёзовый веник – чтоб всегда было много денег! </vt:lpstr>
      <vt:lpstr>- И наше сердечко –  любим свой край бесконечно!</vt:lpstr>
      <vt:lpstr>-  -Мой посёлок небольшой, с лесом, полем, лугом. Стал ты домом мне родным, стал и лучшим другом. - Здесь живёт моя семья четверть века с лишним. Рядом – верные друзья, мир, покой, затишье. - Пусть живётся веселей взрослым всем и детям. Ты расти, село, мудрей! Лучшее на свете! </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МОУ  ЛЕСНАЯ  СОШ Методическая разработка внеклассного мероприятия На «День Открытых дверей»  «Искромётная частушка – для веселья и души» </dc:title>
  <dc:creator>школа</dc:creator>
  <cp:lastModifiedBy>школа</cp:lastModifiedBy>
  <cp:revision>51</cp:revision>
  <dcterms:created xsi:type="dcterms:W3CDTF">2013-03-09T11:11:19Z</dcterms:created>
  <dcterms:modified xsi:type="dcterms:W3CDTF">2013-05-11T13:28:31Z</dcterms:modified>
</cp:coreProperties>
</file>