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84" r:id="rId5"/>
    <p:sldId id="280" r:id="rId6"/>
    <p:sldId id="276" r:id="rId7"/>
    <p:sldId id="257" r:id="rId8"/>
    <p:sldId id="281" r:id="rId9"/>
    <p:sldId id="275" r:id="rId10"/>
    <p:sldId id="283" r:id="rId11"/>
    <p:sldId id="266" r:id="rId12"/>
    <p:sldId id="259" r:id="rId13"/>
    <p:sldId id="277" r:id="rId14"/>
    <p:sldId id="260" r:id="rId15"/>
    <p:sldId id="258" r:id="rId16"/>
    <p:sldId id="267" r:id="rId17"/>
    <p:sldId id="261" r:id="rId18"/>
    <p:sldId id="273" r:id="rId19"/>
    <p:sldId id="271" r:id="rId20"/>
    <p:sldId id="274" r:id="rId21"/>
    <p:sldId id="285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>
        <p:scale>
          <a:sx n="106" d="100"/>
          <a:sy n="106" d="100"/>
        </p:scale>
        <p:origin x="-10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.edu.ru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МХК </a:t>
            </a:r>
          </a:p>
          <a:p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Обобщающий урок с формой контроля в виде электронного теста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Школа №283  Кировского района Санкт-Петербурга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Учитель: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Губарь Марина Дмитриевна</a:t>
            </a: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2667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Рим, Париж,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Санкт-Петербург.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От  барокко  до  ампира.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4114800" cy="762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Зимний дворец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зимн интер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33400" y="3330501"/>
            <a:ext cx="3886200" cy="292188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зим-лестница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953000" y="1600200"/>
            <a:ext cx="3622821" cy="46482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304800" y="1219200"/>
            <a:ext cx="4419600" cy="19050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Излюбленные сочетания цветов Растрелли – белого с золотом ордерных элементов и лазорево-синего – восходят к золоченой резьбе иконостасов древнерусских храмов с их насыщенной красочностью и жизнерадостностью.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1" y="1219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Зимний дворец. Парадная лестница.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Екатерининский  дворец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733800" y="3276600"/>
            <a:ext cx="1371600" cy="457200"/>
          </a:xfrm>
        </p:spPr>
        <p:txBody>
          <a:bodyPr>
            <a:normAutofit fontScale="55000" lnSpcReduction="20000"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Янтарная комната.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Содержимое 11" descr="екат парте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4191000"/>
            <a:ext cx="4495800" cy="21336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13" descr="екат янтарная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>
          <a:xfrm>
            <a:off x="533400" y="1219200"/>
            <a:ext cx="3200399" cy="240029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екат анфилад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86400" y="2133600"/>
            <a:ext cx="3143250" cy="4191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886200" y="1143000"/>
            <a:ext cx="4800600" cy="1143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Сквозная анфилада комнат от парадной лестницы в обе стороны позволяет видеть перспективу залов сквозь дверные проёмы с одного конца дворца до другого.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733800"/>
            <a:ext cx="472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i="1" dirty="0" smtClean="0">
                <a:solidFill>
                  <a:schemeClr val="accent6">
                    <a:lumMod val="50000"/>
                  </a:schemeClr>
                </a:solidFill>
              </a:rPr>
              <a:t>Франческо Бартоломео Растрелли. </a:t>
            </a:r>
          </a:p>
          <a:p>
            <a:r>
              <a:rPr lang="ru-RU" sz="1150" b="1" i="1" dirty="0" smtClean="0">
                <a:solidFill>
                  <a:schemeClr val="accent6">
                    <a:lumMod val="50000"/>
                  </a:schemeClr>
                </a:solidFill>
              </a:rPr>
              <a:t>Екатерининский дворец. Вид с северо-востока. Царское Село.</a:t>
            </a:r>
            <a:endParaRPr lang="ru-RU" sz="115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Смольный  монастырь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8600" y="990600"/>
            <a:ext cx="8458200" cy="762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Смольный монастырь по своему пышному великолепию не уступает дворцовым усадьбам и считается самым барочным произведением Франческо Бартоломео Растрелли.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Smolnyj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457200" y="1905000"/>
            <a:ext cx="3221990" cy="44196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смольный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4114800" y="3276600"/>
            <a:ext cx="4572000" cy="304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3886200" y="1981200"/>
            <a:ext cx="4724400" cy="12954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Ансамбль  Смольного монастыря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является творческой переработкой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приемов русского зодчества допетровской поры и архитектуры европейских монастырских комплексов.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Классицизм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Versailles 3.jpg"/>
          <p:cNvPicPr>
            <a:picLocks noGrp="1" noChangeAspect="1"/>
          </p:cNvPicPr>
          <p:nvPr>
            <p:ph idx="1"/>
          </p:nvPr>
        </p:nvPicPr>
        <p:blipFill>
          <a:blip r:embed="rId2"/>
          <a:srcRect t="7548"/>
          <a:stretch>
            <a:fillRect/>
          </a:stretch>
        </p:blipFill>
        <p:spPr>
          <a:xfrm>
            <a:off x="1066800" y="2590800"/>
            <a:ext cx="7010400" cy="37338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Идеалы государственности во Франции потребовали художественных форм, которые ассоциировались бы с величием правителей древних греков и римлян.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2286000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Версаль. Любимая загородная резиденция короля Франции Людовика  </a:t>
            </a:r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XIV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Большой королевский стиль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28600" y="1066800"/>
            <a:ext cx="8458200" cy="12954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Поскольку строгий рациональный классицизм казался недостаточно пышным для прославления Людовика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XIV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– «короля-солнца», архитекторы обратились к прихотливым изощренным формам итальянского барокко.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172200" y="2438400"/>
            <a:ext cx="2667000" cy="3276600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 результате сложился «Большой королевский стиль», сочетавший строгость классических форм в архитектуре и садово-парковом искусстве с помпезностью барокко в украшении интерьеров.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версаль центральн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2567176"/>
            <a:ext cx="5638801" cy="375685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6553200" y="5867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Центральная аллея и Большой канал. Версаль.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26670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Версаль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versa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05400" y="3581400"/>
            <a:ext cx="3530502" cy="27432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Versailles-Palace-Hall-Of-Mirro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581400"/>
            <a:ext cx="4197482" cy="275844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версаль вода.jpg"/>
          <p:cNvPicPr>
            <a:picLocks noChangeAspect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>
          <a:xfrm>
            <a:off x="5029200" y="609600"/>
            <a:ext cx="3624146" cy="2286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Текст 1"/>
          <p:cNvSpPr txBox="1">
            <a:spLocks/>
          </p:cNvSpPr>
          <p:nvPr/>
        </p:nvSpPr>
        <p:spPr>
          <a:xfrm>
            <a:off x="228600" y="1066800"/>
            <a:ext cx="4419601" cy="2438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Плоские водоёмы служат гигантскими зеркалами, дублирующими пространство.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Обязательными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элементами регулярного парка являются  травяные газоны и цветники.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больших зеркалах галереи отражается парковый ансамбль, что вызывает иллюзию бесконечного пространства.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24384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Рококо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228600" y="3810000"/>
            <a:ext cx="4343401" cy="2514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</a:rPr>
              <a:t>Центром формирования нового стиля с его пристрастием к театрализации жизни и маскараду стали салоны аристократов, превративших жизнь в праздничную феерию.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Вместо карниза, отделяющего плоскость стены от потолка, возник плавный, полукруглый переход, украшенный вызолоченным узором из гипса.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рококо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0" y="1295400"/>
            <a:ext cx="3709988" cy="50292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Содержимое 9" descr="рококо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1295400"/>
            <a:ext cx="4038600" cy="22860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ru-RU" sz="4100" b="1" dirty="0" smtClean="0">
                <a:solidFill>
                  <a:schemeClr val="accent4">
                    <a:lumMod val="50000"/>
                  </a:schemeClr>
                </a:solidFill>
              </a:rPr>
              <a:t>Неоклассицизм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образ «идеального города» 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  классицистических 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ансамблях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Парижа …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4419600" cy="182880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Просветительское движение во второй половине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XVIII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века обусловило появление новых социальных идей, новой морали и новой эстетики.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Воплощением естественности, простоты и ясности стала классицистическая архитектура, вновь утвердившаяся во Франции.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согл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76800" y="685800"/>
            <a:ext cx="3799327" cy="2332787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согласия фонт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3937000" cy="2895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Palais_Bourbon_Nuit.jpg"/>
          <p:cNvPicPr>
            <a:picLocks noChangeAspect="1"/>
          </p:cNvPicPr>
          <p:nvPr/>
        </p:nvPicPr>
        <p:blipFill>
          <a:blip r:embed="rId4" cstate="screen">
            <a:lum bright="30000" contrast="20000"/>
          </a:blip>
          <a:stretch>
            <a:fillRect/>
          </a:stretch>
        </p:blipFill>
        <p:spPr>
          <a:xfrm>
            <a:off x="457200" y="4038600"/>
            <a:ext cx="3895748" cy="237449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800600" y="32004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Жак Анж Габриель. Площадь Согласия. Париж. 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… и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Санкт-Петербурга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ак наук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533400" y="1219201"/>
            <a:ext cx="3429000" cy="161880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стрелка ВО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>
          <a:xfrm>
            <a:off x="457200" y="3505200"/>
            <a:ext cx="4343400" cy="288059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konn_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10200" y="4191000"/>
            <a:ext cx="3327400" cy="22098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4800600" y="1219200"/>
            <a:ext cx="3886200" cy="2209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</a:rPr>
              <a:t>Пафос простоты и линейности ощутим в сооружениях Джакомо Кваренги. Будучи убежденным поклонником  римской античности, он строил здания, отличающиеся симметрией, совершенными пропорциями и лаконизмом декора.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9560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Джакомо Кваренги. Академия наук. 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2004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Ансамбль Стрелки Васильевского острова.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3505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Джакомо Кваренги. Конногвардейский манеж.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Городские ансамбли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Содержимое 12" descr="адмиралт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29200" y="2885984"/>
            <a:ext cx="3670201" cy="34386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Содержимое 7" descr="сен и син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457200" y="1219200"/>
            <a:ext cx="3290455" cy="14478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3810000" y="1219200"/>
            <a:ext cx="4898136" cy="1066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Определяющее значение в первые десятилетия 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XIX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 века приобрело стремление подчинить отдельное сооружение художественно-образному единству ансамбля и города в целом.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9" name="Содержимое 16" descr="admiral_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29000"/>
            <a:ext cx="4059238" cy="290571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2743200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Карл Иванович Росси. Здания Сената и Синода.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3">
                    <a:lumMod val="10000"/>
                  </a:schemeClr>
                </a:solidFill>
              </a:rPr>
              <a:t>Адмиралтейство  и «трезубец перспектив».</a:t>
            </a:r>
            <a:endParaRPr lang="ru-RU" sz="1200" b="1" i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362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Андреян Дмитриевич Захаров. Адмиралтейство.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335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</a:rPr>
              <a:t>Барокко 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Эпоха  и  художественный стиль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3962400" y="3276600"/>
            <a:ext cx="4724400" cy="2667000"/>
          </a:xfrm>
        </p:spPr>
        <p:txBody>
          <a:bodyPr>
            <a:noAutofit/>
          </a:bodyPr>
          <a:lstStyle/>
          <a:p>
            <a:pPr algn="just"/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Кругосветные плавания, новейшие открытия в астрономии, изобретение телескопа и микроскопа показали относительность, изменчивость и непостижимость пространства и времени, что привело к трагическому ощущению жизни как непрерывного движения, цель которого человеку неведома и нашло отражение в образах барокко.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038600" y="6172200"/>
            <a:ext cx="4876800" cy="304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000" b="1" i="1" dirty="0" smtClean="0">
                <a:solidFill>
                  <a:schemeClr val="accent3">
                    <a:lumMod val="25000"/>
                  </a:schemeClr>
                </a:solidFill>
              </a:rPr>
              <a:t>Франческо Борромини. Церковь Сан-Карло алле Куатро фонтане. Рим.</a:t>
            </a:r>
            <a:endParaRPr lang="ru-RU" sz="1000" b="1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0" name="Содержимое 9" descr="s-carlo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0000" contrast="10000"/>
          </a:blip>
          <a:stretch>
            <a:fillRect/>
          </a:stretch>
        </p:blipFill>
        <p:spPr>
          <a:xfrm>
            <a:off x="4419600" y="457200"/>
            <a:ext cx="4211638" cy="259783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Содержимое 13" descr="с-карл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6260" y="1752600"/>
            <a:ext cx="3200400" cy="45720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24384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Ампир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1143000"/>
            <a:ext cx="5029200" cy="2590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Стиль ампир утвердился в России благодаря Карлу Ивановичу Росси. В его ансамблях была реализована, казалось бы, невозможная идея – превратить целый город в произведение искусства, в музей под открытым небом.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Первым произведением русского ампира стала Дворцовая площадь со зданиями Главного штаба, министерств и Зимним дворцом.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гл штаб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>
          <a:xfrm>
            <a:off x="381000" y="4267200"/>
            <a:ext cx="5029200" cy="2057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поворот арки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67400" y="3865181"/>
            <a:ext cx="2852884" cy="245941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empire_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38800" y="609600"/>
            <a:ext cx="3003273" cy="230250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5562600" y="2971800"/>
            <a:ext cx="3124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При украшении ампирных интерьеров превалировало сочетание желтого </a:t>
            </a:r>
          </a:p>
          <a:p>
            <a:pPr algn="r"/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с белым.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3581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Большая Морская улица и арка Главного штаба.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Корпуса министерств и Главного штаба, </a:t>
            </a:r>
          </a:p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соединенные Триумфальной аркой.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Михайловский дворец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838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Величие ансамбля Михайловского дворца постигается не с фасада, а в движении. Дворец, сохранив архитектурную самостоятельность, включает в свою орбиту цепь улиц, площадей и водных артерий.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 descr="мих стар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590800" y="2422684"/>
            <a:ext cx="6046982" cy="387762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228600" y="2514600"/>
            <a:ext cx="2286000" cy="39624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Особая «державная» мифология, лежащая в основе архитектуры петербургского ампира и сложной имперской символики, выражается в бледно-желтом цвете стен и белом цвете архитектурного декора.</a:t>
            </a:r>
            <a:endParaRPr kumimoji="0" lang="ru-RU" sz="2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0574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Карл Иванович Росси. Михайловский дворец. Парадный фасад.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Источники  информации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Мировая художественная культура.     Л.Г.Емохонова,    учебник для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класса(базовый уровень), М. Изд.центр «Академия», 2009.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Единая коллекция цифровых образовательных ресурсов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www.school.edu.ru</a:t>
            </a:r>
            <a:endParaRPr lang="ru-RU" sz="2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Коллекция изображений на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http://yandex.ru</a:t>
            </a:r>
            <a:endParaRPr lang="ru-RU" sz="2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819400" cy="838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Барокко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Содержимое 8" descr="Il_Gesu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9600" y="2362200"/>
            <a:ext cx="3216228" cy="390703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иль джезу 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57800" y="609600"/>
            <a:ext cx="3297329" cy="439369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114800" y="60198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3">
                    <a:lumMod val="25000"/>
                  </a:schemeClr>
                </a:solidFill>
              </a:rPr>
              <a:t>Джакомо делла Порта. Церковь Иль Джезу. Рим.</a:t>
            </a:r>
            <a:endParaRPr lang="ru-RU" sz="1200" b="1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304800" y="1143000"/>
            <a:ext cx="46482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Итальянское барокко тяготело к фасадности, и фасады, особенно церковных зданий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стали символом эпохи.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3962400" y="5105400"/>
            <a:ext cx="48006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Равновесие и гармонию Возрождения сменил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живописный, иллюзорно-подвижный облик  здания.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endParaRPr lang="ru-RU" sz="2000" b="1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Плафонная  живопись  барокко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lGesu_Ceiling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4953000" y="1447800"/>
            <a:ext cx="3657600" cy="49530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плафоны инь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>
          <a:xfrm>
            <a:off x="533400" y="1447800"/>
            <a:ext cx="3886200" cy="2514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5791200"/>
            <a:ext cx="42672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</a:p>
          <a:p>
            <a:pPr algn="r"/>
            <a:endParaRPr lang="ru-RU" sz="9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Церковь Иль Джезу. Рим.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52400" y="4114800"/>
            <a:ext cx="44196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Иллюзорное  стирание четкой границы между  архитектурой, скульптурой  и  живописью способствует  утрате представлений о реальной протяженности  пространства в интерьерах.</a:t>
            </a:r>
            <a:r>
              <a:rPr lang="ru-RU" b="1" i="1" dirty="0" smtClean="0">
                <a:solidFill>
                  <a:schemeClr val="accent3">
                    <a:lumMod val="25000"/>
                  </a:schemeClr>
                </a:solidFill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Мистические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настроения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4648200" cy="609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Место ренессансной Гармонии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заняло Противоречие.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143000"/>
            <a:ext cx="3810000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Возьми в свою святую длань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Поводья, мой Господь, 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У нашего кормила стань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Чтоб волны побороть.</a:t>
            </a:r>
          </a:p>
          <a:p>
            <a:endParaRPr lang="ru-RU" sz="17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Прямее паруса поставь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И в этот грозный час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Нас на надёжный путь направь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И якорь брось за нас</a:t>
            </a:r>
          </a:p>
          <a:p>
            <a:endParaRPr lang="ru-RU" sz="1050" dirty="0" smtClean="0"/>
          </a:p>
          <a:p>
            <a:pPr algn="ctr"/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Джордж Уитер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(перевод О.Румера)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Содержимое 11" descr="св-петр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2057400"/>
            <a:ext cx="3539613" cy="4343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Содержимое 9" descr="800px-Place-Saint-Pierre-foul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4038600"/>
            <a:ext cx="3678238" cy="235623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</a:rPr>
              <a:t>Чародей барокко – Лоренцо Бернини</a:t>
            </a:r>
            <a:endParaRPr lang="ru-RU" sz="35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4" descr="пл.Св.Петра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3835400" y="2743200"/>
            <a:ext cx="4770438" cy="357782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81400" y="1295400"/>
            <a:ext cx="5029200" cy="1371600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</a:rPr>
              <a:t>Архитектор и скульптор Лоренцо Бернини создавал свои ансамбли в расчете на внешний «театральный» эффект. Площадь перед собором Св.Петра в Риме оформлена как продолжение храма. Площадь и храм соединены в неразрывное целое.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св-пет.jpg"/>
          <p:cNvPicPr>
            <a:picLocks noChangeAspect="1"/>
          </p:cNvPicPr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>
          <a:xfrm>
            <a:off x="457200" y="1295400"/>
            <a:ext cx="3033713" cy="20252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28600" y="3429000"/>
            <a:ext cx="3352800" cy="2590800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Бернини сравнивал рукава колоннады с объятиями Церкви, готовой принять в свое лоно всех страждущих.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Обелиски и фонтаны в барочном Риме стали наиболее активными элементами упорядочивания архитектурной среды.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0960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accent3">
                    <a:lumMod val="10000"/>
                  </a:schemeClr>
                </a:solidFill>
              </a:rPr>
              <a:t>Площадь Св. Петра. Рим.</a:t>
            </a:r>
            <a:endParaRPr lang="ru-RU" sz="1400" i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Городской ансамбль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52400" y="1066800"/>
            <a:ext cx="8534400" cy="1371600"/>
          </a:xfrm>
        </p:spPr>
        <p:txBody>
          <a:bodyPr>
            <a:normAutofit/>
          </a:bodyPr>
          <a:lstStyle/>
          <a:p>
            <a:pPr algn="just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Барокко было в первую очередь искусством ансамбля, общего впечатления. Его влечение к вибрирующим поверхностям и сложным криволинейным очертаниям требовало открытого неба и обширных пространств.</a:t>
            </a:r>
          </a:p>
          <a:p>
            <a:pPr algn="just"/>
            <a:endParaRPr lang="ru-RU" sz="18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" name="Содержимое 9" descr="piazzanavona_3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>
          <a:xfrm>
            <a:off x="4953000" y="2209800"/>
            <a:ext cx="3733800" cy="413543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Содержимое 11" descr="Piazza_Navona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3733800"/>
            <a:ext cx="3886200" cy="2587229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20980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Одним из важнейших слагаемых городских ансамблей стали фонтаны, ибо динамика водной стихии по своей сути отвечает духу барокко.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Лоренцо Бернини. Площадь Навона.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 smtClean="0">
                <a:solidFill>
                  <a:schemeClr val="accent4">
                    <a:lumMod val="50000"/>
                  </a:schemeClr>
                </a:solidFill>
              </a:rPr>
              <a:t>Русское  барокко. Санкт-Петербург</a:t>
            </a:r>
            <a:endParaRPr lang="ru-RU" sz="3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панорам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457200" y="5257800"/>
            <a:ext cx="8229600" cy="10668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3400" y="487680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3">
                    <a:lumMod val="10000"/>
                  </a:schemeClr>
                </a:solidFill>
              </a:rPr>
              <a:t>Все  основные архитектурные ансамбли группировались вокруг Невы.</a:t>
            </a:r>
            <a:endParaRPr lang="ru-RU" sz="1400" b="1" i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адмир-верфи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3685354" y="1295400"/>
            <a:ext cx="4985886" cy="304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04800" y="1219200"/>
            <a:ext cx="32766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Специфика русского барокко была обусловлена спецификой застройки Санкт-Петербурга, означавшей полный разрыв с традициями национального русского градостроительства. Главным «проспектом» и главной «площадью» новой столицы стала Нева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Растреллиевское  барокко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57200" y="1219199"/>
            <a:ext cx="8229600" cy="182880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Франческо Бартоломео Растрелли превратил Петербург из города-крепости и города-порта в город дворцов.</a:t>
            </a:r>
          </a:p>
          <a:p>
            <a:pPr algn="just">
              <a:buNone/>
            </a:pPr>
            <a:endParaRPr lang="ru-RU" sz="3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Этот стиль соединил в себе ордерную строгость классицизма, динамику барокко, орнаментику рококо и мажорность полихромии.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Содержимое 13" descr="зимний с невы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533400" y="3251821"/>
            <a:ext cx="3810000" cy="311573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Содержимое 12" descr="дворцовая ночь.jpe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lum bright="10000"/>
          </a:blip>
          <a:stretch>
            <a:fillRect/>
          </a:stretch>
        </p:blipFill>
        <p:spPr>
          <a:xfrm>
            <a:off x="4762552" y="3733800"/>
            <a:ext cx="3944886" cy="2628729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648201" y="3200400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Зимний дворец. Санкт-Петербург.</a:t>
            </a:r>
            <a:endParaRPr lang="ru-RU" sz="15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0D67E"/>
      </a:lt2>
      <a:accent1>
        <a:srgbClr val="7C9263"/>
      </a:accent1>
      <a:accent2>
        <a:srgbClr val="FBEF59"/>
      </a:accent2>
      <a:accent3>
        <a:srgbClr val="FADAB5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2077</TotalTime>
  <Words>1017</Words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 Рим, Париж,  Санкт-Петербург.  От  барокко  до  ампира.</vt:lpstr>
      <vt:lpstr>Барокко  Эпоха  и  художественный стиль</vt:lpstr>
      <vt:lpstr>Барокко</vt:lpstr>
      <vt:lpstr>Плафонная  живопись  барокко</vt:lpstr>
      <vt:lpstr>Мистические настроения</vt:lpstr>
      <vt:lpstr>Чародей барокко – Лоренцо Бернини</vt:lpstr>
      <vt:lpstr>Городской ансамбль</vt:lpstr>
      <vt:lpstr>Русское  барокко. Санкт-Петербург</vt:lpstr>
      <vt:lpstr>Растреллиевское  барокко</vt:lpstr>
      <vt:lpstr>Зимний дворец</vt:lpstr>
      <vt:lpstr>Екатерининский  дворец</vt:lpstr>
      <vt:lpstr>Смольный  монастырь</vt:lpstr>
      <vt:lpstr> Классицизм</vt:lpstr>
      <vt:lpstr>Большой королевский стиль</vt:lpstr>
      <vt:lpstr>Версаль</vt:lpstr>
      <vt:lpstr>Рококо</vt:lpstr>
      <vt:lpstr>Неоклассицизм образ «идеального города»  в  классицистических  ансамблях   Парижа …</vt:lpstr>
      <vt:lpstr>… и  Санкт-Петербурга</vt:lpstr>
      <vt:lpstr>Городские ансамбли</vt:lpstr>
      <vt:lpstr>Ампир</vt:lpstr>
      <vt:lpstr>Михайловский дворец</vt:lpstr>
      <vt:lpstr>Источники 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184</cp:revision>
  <dcterms:modified xsi:type="dcterms:W3CDTF">2013-04-11T13:25:40Z</dcterms:modified>
</cp:coreProperties>
</file>