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55702-BE62-4EB3-AD1A-EB18EFCB91A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A8FCF-20EA-4826-A2BC-6FE9D1CE45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A8FCF-20EA-4826-A2BC-6FE9D1CE4539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A8FCF-20EA-4826-A2BC-6FE9D1CE4539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C4AC-1EBE-4036-9228-9BC9F7FB0F93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C2B-827D-47EF-994C-E724ADDB7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C4AC-1EBE-4036-9228-9BC9F7FB0F93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C2B-827D-47EF-994C-E724ADDB7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C4AC-1EBE-4036-9228-9BC9F7FB0F93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C2B-827D-47EF-994C-E724ADDB7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C4AC-1EBE-4036-9228-9BC9F7FB0F93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C2B-827D-47EF-994C-E724ADDB7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C4AC-1EBE-4036-9228-9BC9F7FB0F93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C2B-827D-47EF-994C-E724ADDB7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C4AC-1EBE-4036-9228-9BC9F7FB0F93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C2B-827D-47EF-994C-E724ADDB7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C4AC-1EBE-4036-9228-9BC9F7FB0F93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C2B-827D-47EF-994C-E724ADDB7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C4AC-1EBE-4036-9228-9BC9F7FB0F93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C2B-827D-47EF-994C-E724ADDB7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C4AC-1EBE-4036-9228-9BC9F7FB0F93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C2B-827D-47EF-994C-E724ADDB7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C4AC-1EBE-4036-9228-9BC9F7FB0F93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C2B-827D-47EF-994C-E724ADDB7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C4AC-1EBE-4036-9228-9BC9F7FB0F93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C2B-827D-47EF-994C-E724ADDB7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BC4AC-1EBE-4036-9228-9BC9F7FB0F93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D3C2B-827D-47EF-994C-E724ADDB7D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001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КОЛОКОЛЬНЫЕ ЗВОНЫ -  СОСТАВНАЯ ЧАСТЬ ДУХОВНОЙ РОССИЙСКОЙ КУЛЬТУРЫ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146" name="Picture 2" descr="C:\Users\user\Desktop\i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348880"/>
            <a:ext cx="6840760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ТРЕЗВОН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Трезвон </a:t>
            </a:r>
            <a:r>
              <a:rPr lang="ru-RU" dirty="0"/>
              <a:t>– наиболее сложный по исполнению, но самый яркий в музыкальном  отношении. Он состоит из 3-х частей, соединенных в единое целое (да и  само название его происходит от слияния словосочетания “три звона”).  Красный звон во все колокола (”во вся тяжкая”) поражает своей мощью и  красотой на Великие праздники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БЛАГОЗВУЧИЕ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Колокола на звонницы всегда подбирались таким образом,  чтобы все вместе они образовывали стройный “звон-хор”. Если какой-либо  колокол диссонировал с остальными, выпадая из общего строя, он получал  меткое прозвище “баран”, “беспутный” и, как правило, исключался из  звона. Для звонниц обычно подбирают 3 группы колоколов: большие – </a:t>
            </a:r>
            <a:r>
              <a:rPr lang="ru-RU" i="1" dirty="0" smtClean="0"/>
              <a:t>благовестники</a:t>
            </a:r>
            <a:r>
              <a:rPr lang="ru-RU" dirty="0" smtClean="0"/>
              <a:t>, средние – </a:t>
            </a:r>
            <a:r>
              <a:rPr lang="ru-RU" i="1" dirty="0" err="1" smtClean="0"/>
              <a:t>подзвоны</a:t>
            </a:r>
            <a:r>
              <a:rPr lang="ru-RU" dirty="0" smtClean="0"/>
              <a:t> и малые – </a:t>
            </a:r>
            <a:r>
              <a:rPr lang="ru-RU" i="1" dirty="0" err="1" smtClean="0"/>
              <a:t>зазвонные</a:t>
            </a:r>
            <a:r>
              <a:rPr lang="ru-RU" i="1" dirty="0" smtClean="0"/>
              <a:t> колокольчики</a:t>
            </a:r>
            <a:r>
              <a:rPr lang="ru-RU" dirty="0" smtClean="0"/>
              <a:t>.  Что касается звучания и тональности колоколов, то это зависит от их  веса, формы и качества литья: 100 одинаковых колоколов, отлитых на одном  и том же производстве, будут звучать по-разному (влияет и температура  заливки, и то, как металл остывал).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Православный колокольный звон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sz="4400" b="1" i="1" dirty="0"/>
              <a:t>Благовест</a:t>
            </a:r>
            <a:r>
              <a:rPr lang="ru-RU" sz="4400" dirty="0"/>
              <a:t> – это размеренные удары в один большой колокол. Этим звоном верующим  возвещается благая весть о начале Богослужения в храме. /Благовест  бывает праздничный, будничный и постный./</a:t>
            </a:r>
          </a:p>
          <a:p>
            <a:r>
              <a:rPr lang="ru-RU" sz="4400" b="1" i="1" dirty="0"/>
              <a:t>Перезвон</a:t>
            </a:r>
            <a:r>
              <a:rPr lang="ru-RU" sz="4400" dirty="0"/>
              <a:t> –  это перебор колоколов от самого большого колокола до самого маленького  (или наоборот) с различным количеством ударов в каждый колокол.  /Существуют 2 основных перезвона: погребальный и </a:t>
            </a:r>
            <a:r>
              <a:rPr lang="ru-RU" sz="4400" dirty="0" err="1"/>
              <a:t>водосвятный</a:t>
            </a:r>
            <a:r>
              <a:rPr lang="ru-RU" sz="4400" dirty="0"/>
              <a:t>./</a:t>
            </a:r>
          </a:p>
          <a:p>
            <a:r>
              <a:rPr lang="ru-RU" sz="4400" b="1" i="1" dirty="0"/>
              <a:t>Собственно звон</a:t>
            </a:r>
            <a:r>
              <a:rPr lang="ru-RU" sz="4400" dirty="0"/>
              <a:t> – это характерный ритмический звон с использованием всех основных групп  колокольного звукоряда. /К звонам данной группы относятся: праздничный  звон (трезвон, </a:t>
            </a:r>
            <a:r>
              <a:rPr lang="ru-RU" sz="4400" dirty="0" err="1"/>
              <a:t>двузвон</a:t>
            </a:r>
            <a:r>
              <a:rPr lang="ru-RU" sz="4400" dirty="0"/>
              <a:t>), будничный звон, а также звоны, составленные  самим звонарем (последние являются результатом творческой работы и  самовыражения звонаря</a:t>
            </a:r>
            <a:r>
              <a:rPr lang="ru-RU" dirty="0"/>
              <a:t>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Изготовление колоколов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«Изготовление колоколов – это многодельное производство. И  самое главное – настроить колокол. Металл должен литься уже в  “настроенную” форму. Сама форма для отливки колокола заранее определяет  звучание будущего инструмента. Надо сказать, что процесс формирования  звучания колокола, его благозвучия еще не остановлен, он постоянно  совершенствуется и разрабатывается. И главное в качестве звука – это  форма колокола. Конечно, существенную роль играет и сам металл.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Начинать</a:t>
            </a:r>
            <a:r>
              <a:rPr lang="ru-RU" dirty="0"/>
              <a:t>  приходится с формы </a:t>
            </a:r>
            <a:r>
              <a:rPr lang="ru-RU" dirty="0" smtClean="0"/>
              <a:t>колокола…</a:t>
            </a:r>
            <a:endParaRPr lang="ru-RU" dirty="0"/>
          </a:p>
        </p:txBody>
      </p:sp>
      <p:pic>
        <p:nvPicPr>
          <p:cNvPr id="7170" name="Picture 2" descr="C:\Users\user\Desktop\i (1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844824"/>
            <a:ext cx="4464496" cy="4104456"/>
          </a:xfrm>
          <a:prstGeom prst="rect">
            <a:avLst/>
          </a:prstGeom>
          <a:noFill/>
        </p:spPr>
      </p:pic>
      <p:pic>
        <p:nvPicPr>
          <p:cNvPr id="7171" name="Picture 3" descr="C:\Users\user\Desktop\i (1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3" y="2714625"/>
            <a:ext cx="3816424" cy="3816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Литьё колокола…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Потом эта форма  определенным образом обрабатывается, сушится и обжигается, а затем  собирается под литье. Сама форма сделана из специальных термостойких  смесей, способных выдержать высокую температуру расплавленного металла. 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Плавка меди…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Следующий этап – в печи плавится медь. Чистая, без всяких примесей.  Потом, когда расплав подготовлен, в него добавляется колокольная бронза.  Кстати, такой бронзовый расплав не используется больше нигде. В эту  бронзу на четверть добавляется олово. Дальше расплав продувается  аргоном. Из него выходят все примеси и шлаковые включения, которые  образовались в процессе плавки. Они поднимаются наверх и собираются  вместе с пленкой.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Хрупкий колокольный металл…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Теперь металл готов и разливается в форму. Потом в  течение суток колокол остывает. Чем медленнее он остывает, томится, тем  выше качество его звона. В это время происходит  кристаллизация, от  которой зависит его долговечность. Может, вы удивитесь, но колокольный  металл очень хрупкий. И звучание колокола находится на границе хрупкости  и прочности. Подвижка в любую сторону, малейшая неточность при  формировании состава сплава недопустима. Колокол или лопнет или будет  тускло звучать. Особенно это важно во время зимних звонов.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  <p:pic>
        <p:nvPicPr>
          <p:cNvPr id="8194" name="Picture 2" descr="C:\Users\user\Desktop\i (1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556792"/>
            <a:ext cx="4392488" cy="3020764"/>
          </a:xfrm>
          <a:prstGeom prst="rect">
            <a:avLst/>
          </a:prstGeom>
          <a:noFill/>
        </p:spPr>
      </p:pic>
      <p:pic>
        <p:nvPicPr>
          <p:cNvPr id="8195" name="Picture 3" descr="C:\Users\user\Desktop\i (1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7" y="2492896"/>
            <a:ext cx="3024336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истории колоколов и колокольного звона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600" dirty="0"/>
              <a:t>Первоначально, до появления на Руси  колоколов, более общий способ созыва верующих к Богослужению определился  к VI веку, когда стали употреблять </a:t>
            </a:r>
            <a:r>
              <a:rPr lang="ru-RU" sz="3600" i="1" dirty="0"/>
              <a:t>била, </a:t>
            </a:r>
            <a:r>
              <a:rPr lang="ru-RU" sz="3600" i="1" dirty="0" err="1"/>
              <a:t>кандии</a:t>
            </a:r>
            <a:r>
              <a:rPr lang="ru-RU" sz="3600" dirty="0"/>
              <a:t> и </a:t>
            </a:r>
            <a:r>
              <a:rPr lang="ru-RU" sz="3600" i="1" dirty="0"/>
              <a:t>клепала</a:t>
            </a:r>
            <a:r>
              <a:rPr lang="ru-RU" sz="3600" dirty="0"/>
              <a:t>. </a:t>
            </a:r>
            <a:endParaRPr lang="ru-RU" sz="3600" dirty="0" smtClean="0"/>
          </a:p>
          <a:p>
            <a:r>
              <a:rPr lang="ru-RU" sz="3600" dirty="0" smtClean="0"/>
              <a:t> Била </a:t>
            </a:r>
            <a:r>
              <a:rPr lang="ru-RU" sz="3600" dirty="0"/>
              <a:t>и </a:t>
            </a:r>
            <a:r>
              <a:rPr lang="ru-RU" sz="3600" dirty="0" err="1"/>
              <a:t>кандии</a:t>
            </a:r>
            <a:r>
              <a:rPr lang="ru-RU" sz="3600" dirty="0"/>
              <a:t> (их иногда еще называют плоскими колоколами – в отличие  от тюльпанообразных) – это сперва деревянные доски, а затем и  металлические </a:t>
            </a:r>
            <a:r>
              <a:rPr lang="ru-RU" sz="3600" dirty="0" smtClean="0"/>
              <a:t>пластины.</a:t>
            </a:r>
          </a:p>
          <a:p>
            <a:r>
              <a:rPr lang="ru-RU" sz="3600" dirty="0" smtClean="0"/>
              <a:t> Клепала </a:t>
            </a:r>
            <a:r>
              <a:rPr lang="ru-RU" sz="3600" dirty="0"/>
              <a:t>– железные или медные полосы, согнутые в  полукруг (по тем и другим ударяли специальными деревянными молотками). И только в конце X в. появились колокола.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 smtClean="0"/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Колокола – это одно из таинств бытия, национальная святыня.</a:t>
            </a:r>
            <a:endParaRPr lang="ru-RU" dirty="0"/>
          </a:p>
        </p:txBody>
      </p:sp>
      <p:pic>
        <p:nvPicPr>
          <p:cNvPr id="1026" name="Picture 2" descr="C:\Users\user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7200800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Колокольным звоном  традиционно начинается и заканчивается Богослужение в церквах, соборах и храмах </a:t>
            </a:r>
            <a:endParaRPr lang="ru-RU" dirty="0"/>
          </a:p>
        </p:txBody>
      </p:sp>
      <p:pic>
        <p:nvPicPr>
          <p:cNvPr id="2050" name="Picture 2" descr="C:\Users\user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08920"/>
            <a:ext cx="7056784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ru-RU" dirty="0"/>
              <a:t>Русский церковный  звон всегда привлекал внимание своей стройностью, мощью, благообразием. </a:t>
            </a:r>
          </a:p>
        </p:txBody>
      </p:sp>
      <p:pic>
        <p:nvPicPr>
          <p:cNvPr id="3074" name="Picture 2" descr="C:\Users\user\Desktop\i (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420888"/>
            <a:ext cx="3672407" cy="3672408"/>
          </a:xfrm>
          <a:prstGeom prst="rect">
            <a:avLst/>
          </a:prstGeom>
          <a:noFill/>
        </p:spPr>
      </p:pic>
      <p:pic>
        <p:nvPicPr>
          <p:cNvPr id="3075" name="Picture 3" descr="C:\Users\user\Desktop\i (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420888"/>
            <a:ext cx="4032448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Этот малиновый звон…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Православный звон  всегда основывался на строгости и простоте, но никто не запрещает в  рамках существующих канонов проявлять творчество </a:t>
            </a:r>
            <a:r>
              <a:rPr lang="ru-RU" sz="2400" dirty="0" smtClean="0"/>
              <a:t>. </a:t>
            </a:r>
            <a:r>
              <a:rPr lang="ru-RU" sz="2400" dirty="0"/>
              <a:t>З</a:t>
            </a:r>
            <a:r>
              <a:rPr lang="ru-RU" sz="2400" dirty="0" smtClean="0"/>
              <a:t>вонарь </a:t>
            </a:r>
            <a:r>
              <a:rPr lang="ru-RU" sz="2400" dirty="0"/>
              <a:t>сам себе и  композитор, и исполнитель, и </a:t>
            </a:r>
            <a:r>
              <a:rPr lang="ru-RU" sz="2400" dirty="0" smtClean="0"/>
              <a:t>импровизатор. </a:t>
            </a:r>
            <a:r>
              <a:rPr lang="ru-RU" sz="2400" dirty="0"/>
              <a:t>С</a:t>
            </a:r>
            <a:r>
              <a:rPr lang="ru-RU" sz="2400" dirty="0" smtClean="0"/>
              <a:t> </a:t>
            </a:r>
            <a:r>
              <a:rPr lang="ru-RU" sz="2400" dirty="0"/>
              <a:t>помощью разной силы ударов, темпа и </a:t>
            </a:r>
            <a:r>
              <a:rPr lang="ru-RU" sz="2400" dirty="0" smtClean="0"/>
              <a:t>ритма он может </a:t>
            </a:r>
            <a:r>
              <a:rPr lang="ru-RU" sz="2400" dirty="0"/>
              <a:t>передать покой и  скорбь, ликование и </a:t>
            </a:r>
            <a:r>
              <a:rPr lang="ru-RU" sz="2400" dirty="0" smtClean="0"/>
              <a:t>тревогу. </a:t>
            </a:r>
            <a:r>
              <a:rPr lang="ru-RU" sz="2400" dirty="0"/>
              <a:t>Но первое, о чем должен помнить звонарь,  стоя на колокольне, – что он является связующим звеном между храмом и  Небом и что церковный звон является равноценным храмовым  священнодействием (ведь им начинается и заканчивается Богослужение).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Звонарь обладает чувством ритма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i (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4032448" cy="4536504"/>
          </a:xfrm>
          <a:prstGeom prst="rect">
            <a:avLst/>
          </a:prstGeom>
          <a:noFill/>
        </p:spPr>
      </p:pic>
      <p:pic>
        <p:nvPicPr>
          <p:cNvPr id="4099" name="Picture 3" descr="C:\Users\user\Desktop\i (5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56792"/>
            <a:ext cx="4032448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ОСОБЫЕ ВИДЫ ЗВОНА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Традиционно сложились особые виды звона: </a:t>
            </a:r>
            <a:r>
              <a:rPr lang="ru-RU" b="1" i="1" dirty="0"/>
              <a:t>благовест</a:t>
            </a:r>
            <a:r>
              <a:rPr lang="ru-RU" i="1" dirty="0"/>
              <a:t>, </a:t>
            </a:r>
            <a:r>
              <a:rPr lang="ru-RU" b="1" i="1" dirty="0"/>
              <a:t>перебор проводной </a:t>
            </a:r>
            <a:r>
              <a:rPr lang="ru-RU" i="1" dirty="0"/>
              <a:t>(погребальный</a:t>
            </a:r>
            <a:r>
              <a:rPr lang="ru-RU" b="1" i="1" dirty="0"/>
              <a:t>), звоны будничные</a:t>
            </a:r>
            <a:r>
              <a:rPr lang="ru-RU" i="1" dirty="0"/>
              <a:t>, </a:t>
            </a:r>
            <a:r>
              <a:rPr lang="ru-RU" b="1" i="1" dirty="0"/>
              <a:t>свадебные</a:t>
            </a:r>
            <a:r>
              <a:rPr lang="ru-RU" i="1" dirty="0"/>
              <a:t> (разгонные), </a:t>
            </a:r>
            <a:r>
              <a:rPr lang="ru-RU" b="1" i="1" dirty="0"/>
              <a:t>встречные</a:t>
            </a:r>
            <a:r>
              <a:rPr lang="ru-RU" b="1" dirty="0"/>
              <a:t> </a:t>
            </a:r>
            <a:r>
              <a:rPr lang="ru-RU" dirty="0"/>
              <a:t>и, наконец, </a:t>
            </a:r>
            <a:r>
              <a:rPr lang="ru-RU" b="1" i="1" dirty="0"/>
              <a:t>праздничные</a:t>
            </a:r>
            <a:r>
              <a:rPr lang="ru-RU" dirty="0"/>
              <a:t>, среди которых различают </a:t>
            </a:r>
            <a:r>
              <a:rPr lang="ru-RU" i="1" dirty="0"/>
              <a:t>великие, средние, красные</a:t>
            </a:r>
            <a:r>
              <a:rPr lang="ru-RU" dirty="0"/>
              <a:t> и особую форму – </a:t>
            </a:r>
            <a:r>
              <a:rPr lang="ru-RU" i="1" dirty="0"/>
              <a:t>трезвон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i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60649"/>
            <a:ext cx="3960440" cy="3240360"/>
          </a:xfrm>
          <a:prstGeom prst="rect">
            <a:avLst/>
          </a:prstGeom>
          <a:noFill/>
        </p:spPr>
      </p:pic>
      <p:pic>
        <p:nvPicPr>
          <p:cNvPr id="5123" name="Picture 3" descr="C:\Users\user\Desktop\i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459" y="2996952"/>
            <a:ext cx="4670606" cy="3240360"/>
          </a:xfrm>
          <a:prstGeom prst="rect">
            <a:avLst/>
          </a:prstGeom>
          <a:noFill/>
        </p:spPr>
      </p:pic>
      <p:pic>
        <p:nvPicPr>
          <p:cNvPr id="5124" name="Picture 4" descr="C:\Users\user\Desktop\i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3789040"/>
            <a:ext cx="3456384" cy="2736304"/>
          </a:xfrm>
          <a:prstGeom prst="rect">
            <a:avLst/>
          </a:prstGeom>
          <a:noFill/>
        </p:spPr>
      </p:pic>
      <p:pic>
        <p:nvPicPr>
          <p:cNvPr id="5125" name="Picture 5" descr="C:\Users\user\Desktop\i (9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24644"/>
            <a:ext cx="3384376" cy="2538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144</Words>
  <Application>Microsoft Office PowerPoint</Application>
  <PresentationFormat>Экран (4:3)</PresentationFormat>
  <Paragraphs>36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КОЛОКОЛЬНЫЕ ЗВОНЫ -  СОСТАВНАЯ ЧАСТЬ ДУХОВНОЙ РОССИЙСКОЙ КУЛЬТУРЫ</vt:lpstr>
      <vt:lpstr>Из истории колоколов и колокольного звона</vt:lpstr>
      <vt:lpstr>Колокола – это одно из таинств бытия, национальная святыня.</vt:lpstr>
      <vt:lpstr>Колокольным звоном  традиционно начинается и заканчивается Богослужение в церквах, соборах и храмах </vt:lpstr>
      <vt:lpstr>Русский церковный  звон всегда привлекал внимание своей стройностью, мощью, благообразием. </vt:lpstr>
      <vt:lpstr> Этот малиновый звон…</vt:lpstr>
      <vt:lpstr>Звонарь обладает чувством ритма</vt:lpstr>
      <vt:lpstr>ОСОБЫЕ ВИДЫ ЗВОНА</vt:lpstr>
      <vt:lpstr>Слайд 9</vt:lpstr>
      <vt:lpstr>ТРЕЗВОН</vt:lpstr>
      <vt:lpstr>БЛАГОЗВУЧИЕ</vt:lpstr>
      <vt:lpstr>Православный колокольный звон</vt:lpstr>
      <vt:lpstr>Изготовление колоколов</vt:lpstr>
      <vt:lpstr>Начинать  приходится с формы колокола…</vt:lpstr>
      <vt:lpstr>Литьё колокола…</vt:lpstr>
      <vt:lpstr>Плавка меди…</vt:lpstr>
      <vt:lpstr>Хрупкий колокольный металл…</vt:lpstr>
      <vt:lpstr>Спасибо за внимание!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КОЛОКОЛЬНЫЕ ЗВОНЫ -  СОСТАВНАЯ ЧАСТЬ ДУХОВНОЙ РОССИЙСКОЙ КУЛЬТУРЫ</dc:title>
  <dc:creator>user</dc:creator>
  <cp:lastModifiedBy>user</cp:lastModifiedBy>
  <cp:revision>19</cp:revision>
  <dcterms:created xsi:type="dcterms:W3CDTF">2013-10-18T14:02:07Z</dcterms:created>
  <dcterms:modified xsi:type="dcterms:W3CDTF">2013-10-18T17:04:10Z</dcterms:modified>
</cp:coreProperties>
</file>