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600" b="1" i="1" dirty="0" smtClean="0"/>
              <a:t>Этапы развития РСЧС и ГО Российской федерации.</a:t>
            </a:r>
            <a:br>
              <a:rPr lang="ru-RU" sz="1600" b="1" i="1" dirty="0" smtClean="0"/>
            </a:br>
            <a:r>
              <a:rPr lang="ru-RU" sz="1600" b="1" i="1" dirty="0" smtClean="0"/>
              <a:t>Современная единая государственная система предупреждения и ликвидации чрезвычайных ситуаций и защите населения и территорий от ЧС в своем развитии прошла пять этапов.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/>
              <a:t>I</a:t>
            </a:r>
            <a:r>
              <a:rPr lang="ru-RU" sz="1600" b="1" dirty="0" smtClean="0"/>
              <a:t> этап (1918 – 1941 годы</a:t>
            </a:r>
            <a:r>
              <a:rPr lang="ru-RU" sz="1600" dirty="0" smtClean="0"/>
              <a:t>) – зарождение и становление местной противовоздушной обороны. Датой рождения этой государственной системы защиты населения можно считать февраль 1918 года, когда Петроградским комитетом революционной обороны было принято воззвание ”К населению Петрограда и его окрестностей”, устанавливающие правила поведения населения в условиях воздушного нападения</a:t>
            </a:r>
          </a:p>
          <a:p>
            <a:r>
              <a:rPr lang="ru-RU" sz="1600" b="1" dirty="0" smtClean="0"/>
              <a:t>II этап (1941-1945 годы</a:t>
            </a:r>
            <a:r>
              <a:rPr lang="ru-RU" sz="1600" dirty="0" smtClean="0"/>
              <a:t>) МПВО в годы Великой Отечественной войны. Части и подразделения МПВО оснащаются новой техникой, к участию в мероприятиях МПВО широко привлекается население. </a:t>
            </a:r>
          </a:p>
          <a:p>
            <a:r>
              <a:rPr lang="ru-RU" sz="1600" b="1" dirty="0" smtClean="0"/>
              <a:t>III этап (1945-1961 годы)</a:t>
            </a:r>
            <a:r>
              <a:rPr lang="ru-RU" sz="1600" dirty="0" smtClean="0"/>
              <a:t>. Части и подразделения МПВО активно участвуют в восстановление разрушенного народного хозяйства, в ликвидации последствий различных стихийных бедствий, в частности, катастрофического землетрясения в г. Ашхабаде в 1948 году.</a:t>
            </a:r>
          </a:p>
          <a:p>
            <a:r>
              <a:rPr lang="ru-RU" sz="1600" b="1" dirty="0" smtClean="0"/>
              <a:t>IY этап (1961-1990 годы)</a:t>
            </a:r>
            <a:r>
              <a:rPr lang="ru-RU" sz="1600" dirty="0" smtClean="0"/>
              <a:t> становление и развитие Гражданской обороны СССР.</a:t>
            </a:r>
          </a:p>
          <a:p>
            <a:r>
              <a:rPr lang="ru-RU" sz="1600" b="1" dirty="0" smtClean="0"/>
              <a:t>Y этап (с 1990 г. по настоящее время</a:t>
            </a:r>
            <a:r>
              <a:rPr lang="ru-RU" sz="1600" dirty="0" smtClean="0"/>
              <a:t>). Создание и становление РСЧС. 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dirty="0" smtClean="0"/>
              <a:t>  </a:t>
            </a:r>
            <a:r>
              <a:rPr lang="ru-RU" sz="6400" dirty="0" smtClean="0"/>
              <a:t>                                          </a:t>
            </a:r>
            <a:r>
              <a:rPr lang="ru-RU" sz="6400" b="1" dirty="0" smtClean="0"/>
              <a:t>Основные задачи РСЧС</a:t>
            </a:r>
            <a:br>
              <a:rPr lang="ru-RU" sz="64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600" dirty="0" smtClean="0"/>
              <a:t>В соответствии с Федеральным законом ”О защите населения и территорий от чрезвычайных ситуаций природного и техногенного характера” основными задачами единой государственной системы предупреждения и ликвидации чрезвычайных ситуаций (РСЧС) являются:</a:t>
            </a:r>
            <a:br>
              <a:rPr lang="ru-RU" sz="5600" dirty="0" smtClean="0"/>
            </a:br>
            <a:r>
              <a:rPr lang="ru-RU" sz="5600" dirty="0" smtClean="0"/>
              <a:t>- разработка и реализация правовых и экономических норм по обеспечению защиты населения и территорий от чрезвычайных ситуаций;</a:t>
            </a:r>
            <a:br>
              <a:rPr lang="ru-RU" sz="5600" dirty="0" smtClean="0"/>
            </a:br>
            <a:r>
              <a:rPr lang="ru-RU" sz="5600" dirty="0" smtClean="0"/>
              <a:t>- осуществление целевых и научно-технических программ, направленных на предупреждение чрезвычайных ситуаций и повышение устойчивости функционирования организаций, а также объектов социального назначения в чрезвычайных ситуациях;</a:t>
            </a:r>
            <a:br>
              <a:rPr lang="ru-RU" sz="5600" dirty="0" smtClean="0"/>
            </a:br>
            <a:r>
              <a:rPr lang="ru-RU" sz="5600" dirty="0" smtClean="0"/>
              <a:t>- обеспечение готовности к действиям органов управления, сил и средств, предназначенных и выделяемых для предупреждения и ликвидации чрезвычайных ситуаций;</a:t>
            </a:r>
            <a:br>
              <a:rPr lang="ru-RU" sz="5600" dirty="0" smtClean="0"/>
            </a:br>
            <a:r>
              <a:rPr lang="ru-RU" sz="5600" dirty="0" smtClean="0"/>
              <a:t>- сбор, обработка, обмен и выдача информации в области зашиты населения и территорий от чрезвычайных ситуаций;</a:t>
            </a:r>
            <a:br>
              <a:rPr lang="ru-RU" sz="5600" dirty="0" smtClean="0"/>
            </a:br>
            <a:r>
              <a:rPr lang="ru-RU" sz="5600" dirty="0" smtClean="0"/>
              <a:t>- подготовка населения к действиям в чрезвычайных ситуациях;</a:t>
            </a:r>
            <a:br>
              <a:rPr lang="ru-RU" sz="5600" dirty="0" smtClean="0"/>
            </a:br>
            <a:r>
              <a:rPr lang="ru-RU" sz="5600" dirty="0" smtClean="0"/>
              <a:t>- прогнозирование и оценка социально-экономических последствий ЧС;</a:t>
            </a:r>
            <a:br>
              <a:rPr lang="ru-RU" sz="5600" dirty="0" smtClean="0"/>
            </a:br>
            <a:r>
              <a:rPr lang="ru-RU" sz="5600" dirty="0" smtClean="0"/>
              <a:t>- создание резервов финансовых и материальных ресурсов для ликвидации ЧС;</a:t>
            </a:r>
            <a:br>
              <a:rPr lang="ru-RU" sz="5600" dirty="0" smtClean="0"/>
            </a:br>
            <a:r>
              <a:rPr lang="ru-RU" sz="5600" dirty="0" smtClean="0"/>
              <a:t>- осуществление государственной экспертизы, надзора и контроля в области защиты населения и территорий от чрезвычайных ситуаций;</a:t>
            </a:r>
            <a:br>
              <a:rPr lang="ru-RU" sz="5600" dirty="0" smtClean="0"/>
            </a:br>
            <a:r>
              <a:rPr lang="ru-RU" sz="5600" dirty="0" smtClean="0"/>
              <a:t>- ликвидация чрезвычайных ситуаций;</a:t>
            </a:r>
            <a:br>
              <a:rPr lang="ru-RU" sz="5600" dirty="0" smtClean="0"/>
            </a:br>
            <a:r>
              <a:rPr lang="ru-RU" sz="5600" dirty="0" smtClean="0"/>
              <a:t>- осуществление мероприятий по социальной защите населения, пострадавшего от чрезвычайных ситуаций, проведение гуманитарных акций;</a:t>
            </a:r>
            <a:br>
              <a:rPr lang="ru-RU" sz="5600" dirty="0" smtClean="0"/>
            </a:br>
            <a:r>
              <a:rPr lang="ru-RU" sz="5600" dirty="0" smtClean="0"/>
              <a:t>- реализация прав и обязанностей населения в области защиты от ЧС, а также лиц, непосредственно участвующих в их ликвидации;</a:t>
            </a:r>
            <a:br>
              <a:rPr lang="ru-RU" sz="5600" dirty="0" smtClean="0"/>
            </a:br>
            <a:r>
              <a:rPr lang="ru-RU" sz="5600" dirty="0" smtClean="0"/>
              <a:t>- международное сотрудничество в области защиты населения и территорий от чрезвычайных ситуаций.</a:t>
            </a:r>
            <a:br>
              <a:rPr lang="ru-RU" sz="5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Основные законодательные и нормативно-правовые акты </a:t>
            </a:r>
            <a:br>
              <a:rPr lang="ru-RU" sz="1600" b="1" dirty="0" smtClean="0"/>
            </a:br>
            <a:r>
              <a:rPr lang="ru-RU" sz="1600" b="1" dirty="0" smtClean="0"/>
              <a:t>в области гражданской обороны, защиты от чрезвычайных ситуаций, </a:t>
            </a:r>
            <a:br>
              <a:rPr lang="ru-RU" sz="1600" b="1" dirty="0" smtClean="0"/>
            </a:br>
            <a:r>
              <a:rPr lang="ru-RU" sz="1600" b="1" dirty="0" smtClean="0"/>
              <a:t>обеспечения пожарной безопасности  РФ.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100" b="1" dirty="0" smtClean="0"/>
              <a:t>Гражданская оборона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1.    Федеральный закон Российской Федерации от 21.12.1998 № 28-ФЗ «О гражданской обороне».</a:t>
            </a:r>
            <a:br>
              <a:rPr lang="ru-RU" sz="1100" dirty="0" smtClean="0"/>
            </a:br>
            <a:r>
              <a:rPr lang="ru-RU" sz="1100" dirty="0" smtClean="0"/>
              <a:t>2.    Постановление Правительства Российской Федерации от 02.11.2000 № 841 «Об утверждении положения об организации обучения населения в области гражданской обороны».</a:t>
            </a:r>
            <a:br>
              <a:rPr lang="ru-RU" sz="1100" dirty="0" smtClean="0"/>
            </a:br>
            <a:r>
              <a:rPr lang="ru-RU" sz="1100" dirty="0" smtClean="0"/>
              <a:t>3.    Постановление Правительства Российской Федерации от 10.07.1999 № 782 «О создании (назначении) в организациях структурных подразделений (работников), уполномоченных на решение задач в области гражданской обороны».</a:t>
            </a:r>
            <a:br>
              <a:rPr lang="ru-RU" sz="1100" dirty="0" smtClean="0"/>
            </a:br>
            <a:r>
              <a:rPr lang="ru-RU" sz="1100" dirty="0" smtClean="0"/>
              <a:t>4.    Приказ Министерства Российской Федерации по делам гражданской обороны, чрезвычайным ситуациям и ликвидации последствий стихийных бедствий от 23.12.2005 № 999 «Об утверждении Порядка создания нештатных аварийно-спасательных формирований».</a:t>
            </a:r>
            <a:br>
              <a:rPr lang="ru-RU" sz="1100" dirty="0" smtClean="0"/>
            </a:br>
            <a:r>
              <a:rPr lang="ru-RU" sz="1100" b="1" dirty="0" smtClean="0"/>
              <a:t> Защита от чрезвычайных ситуаций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1.    Федеральный закон Российской Федерации от 21.12.1994 № 68-ФЗ «О защите населения и территорий от чрезвычайных ситуаций природного и техногенного характера».</a:t>
            </a:r>
            <a:br>
              <a:rPr lang="ru-RU" sz="1100" dirty="0" smtClean="0"/>
            </a:br>
            <a:r>
              <a:rPr lang="ru-RU" sz="1100" dirty="0" smtClean="0"/>
              <a:t>2.    Федеральный закон Российской Федерации от 21.07.1997 № 116-ФЗ «О промышленной безопасности опасных производственных объектов».</a:t>
            </a:r>
            <a:br>
              <a:rPr lang="ru-RU" sz="1100" dirty="0" smtClean="0"/>
            </a:br>
            <a:r>
              <a:rPr lang="ru-RU" sz="1100" dirty="0" smtClean="0"/>
              <a:t>3.    Федеральный закон Российской Федерации от 22.08.1995 № 151-ФЗ «Об аварийно-спасательных службах и статусе спасателей».</a:t>
            </a:r>
            <a:br>
              <a:rPr lang="ru-RU" sz="1100" dirty="0" smtClean="0"/>
            </a:br>
            <a:r>
              <a:rPr lang="ru-RU" sz="1100" dirty="0" smtClean="0"/>
              <a:t>4.    Постановление Правительства Российской Федерации от 22.11.1997г. № 1479 «Об аттестации аварийно-спасательных служб, аварийно-спасательных формирований и спасателей».</a:t>
            </a:r>
            <a:br>
              <a:rPr lang="ru-RU" sz="1100" dirty="0" smtClean="0"/>
            </a:br>
            <a:r>
              <a:rPr lang="ru-RU" sz="1100" dirty="0" smtClean="0"/>
              <a:t>5.    Постановление Правительства Российской Федерации от 30.12.2003 № 794 «О единой государственной системе предупреждения и ликвидации чрезвычайных ситуаций».</a:t>
            </a:r>
            <a:br>
              <a:rPr lang="ru-RU" sz="1100" dirty="0" smtClean="0"/>
            </a:br>
            <a:r>
              <a:rPr lang="ru-RU" sz="1100" dirty="0" smtClean="0"/>
              <a:t>6.    Постановление Правительства Российской Федерации от 4.09.2003 № 547 «О подготовке населения в области защиты от чрезвычайных ситуаций природного и техногенного характера».</a:t>
            </a:r>
            <a:br>
              <a:rPr lang="ru-RU" sz="1100" dirty="0" smtClean="0"/>
            </a:br>
            <a:r>
              <a:rPr lang="ru-RU" sz="1100" dirty="0" smtClean="0"/>
              <a:t>7.    Приказ Министерства Российской Федерации по делам гражданской обороны, чрезвычайным ситуациям и ликвидации последствий стихийных бедствий от 28.02.2003г. № 105.</a:t>
            </a:r>
            <a:br>
              <a:rPr lang="ru-RU" sz="1100" dirty="0" smtClean="0"/>
            </a:br>
            <a:r>
              <a:rPr lang="ru-RU" sz="1100" dirty="0" smtClean="0"/>
              <a:t>8.  Федеральный закон Российской Федерации от 21.12.1994 </a:t>
            </a:r>
            <a:r>
              <a:rPr lang="ru-RU" sz="1100" smtClean="0"/>
              <a:t>№ 69-ФЗ </a:t>
            </a:r>
            <a:r>
              <a:rPr lang="ru-RU" sz="1100" dirty="0" smtClean="0"/>
              <a:t>«О пожарной безопасности».</a:t>
            </a:r>
          </a:p>
          <a:p>
            <a:r>
              <a:rPr lang="ru-RU" sz="1100" dirty="0" smtClean="0"/>
              <a:t>9.  Федеральный закон Российской Федерации от 06.03.2006 № 35-ФЗ «О противодействии терроризму».</a:t>
            </a:r>
            <a:br>
              <a:rPr lang="ru-RU" sz="1100" dirty="0" smtClean="0"/>
            </a:br>
            <a:r>
              <a:rPr lang="ru-RU" sz="1100" dirty="0" smtClean="0"/>
              <a:t>10.  Указ Президента Российской Федерации от 15.02.2006 № 116 «О мерах по противодействию терроризму».</a:t>
            </a:r>
            <a:br>
              <a:rPr lang="ru-RU" sz="1100" dirty="0" smtClean="0"/>
            </a:br>
            <a:endParaRPr lang="ru-RU" sz="11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Этапы развития РСЧС и ГО Российской федерации. Современная единая государственная система предупреждения и ликвидации чрезвычайных ситуаций и защите населения и территорий от ЧС в своем развитии прошла пять этапов. </vt:lpstr>
      <vt:lpstr>Слайд 2</vt:lpstr>
      <vt:lpstr>Основные законодательные и нормативно-правовые акты  в области гражданской обороны, защиты от чрезвычайных ситуаций,  обеспечения пожарной безопасности  РФ.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Пользователь Windows</cp:lastModifiedBy>
  <cp:revision>29</cp:revision>
  <dcterms:created xsi:type="dcterms:W3CDTF">2013-03-12T09:43:33Z</dcterms:created>
  <dcterms:modified xsi:type="dcterms:W3CDTF">2013-03-12T13:57:31Z</dcterms:modified>
</cp:coreProperties>
</file>