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4" r:id="rId5"/>
    <p:sldId id="292" r:id="rId6"/>
    <p:sldId id="293" r:id="rId7"/>
    <p:sldId id="294" r:id="rId8"/>
    <p:sldId id="285" r:id="rId9"/>
    <p:sldId id="291" r:id="rId10"/>
    <p:sldId id="286" r:id="rId11"/>
    <p:sldId id="295" r:id="rId12"/>
    <p:sldId id="287" r:id="rId13"/>
    <p:sldId id="288" r:id="rId14"/>
    <p:sldId id="289" r:id="rId15"/>
    <p:sldId id="290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7AB2-A67B-4AC3-98C1-63BF56A4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5C98DD1-818B-4713-8872-D5605F083209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14FC08-7707-416B-B657-0F9FC12DF05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pPr algn="ctr"/>
            <a:r>
              <a:rPr lang="ru-RU" sz="5400" b="1" dirty="0"/>
              <a:t>Биолого-социальные  чрезвычайные  </a:t>
            </a:r>
            <a:r>
              <a:rPr lang="ru-RU" sz="5400" b="1" dirty="0" smtClean="0"/>
              <a:t>ситуации</a:t>
            </a:r>
            <a:br>
              <a:rPr lang="ru-RU" sz="5400" b="1" dirty="0" smtClean="0"/>
            </a:br>
            <a:r>
              <a:rPr lang="ru-RU" sz="3600" b="1" dirty="0" smtClean="0"/>
              <a:t>(продолжение)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051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ехносила\Desktop\биолого ситуации\BingImages_3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558520"/>
            <a:ext cx="4680520" cy="39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Эпифитотия</a:t>
            </a:r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sz="2400" b="1" dirty="0" smtClean="0"/>
              <a:t>массовое</a:t>
            </a:r>
            <a:r>
              <a:rPr lang="ru-RU" sz="2400" b="1" dirty="0"/>
              <a:t>, прогрессирующее во времени и пространстве инфекционное заболевание сельскохозяйственных растений и/или резкое увеличение численности вредителей растений, сопровождающееся массовой гибелью сельскохозяйственных культур и снижением их продуктивности. 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48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Инфекционные заболевания </a:t>
            </a:r>
            <a:r>
              <a:rPr lang="ru-RU" sz="2400" b="1" dirty="0" smtClean="0"/>
              <a:t>растений вызываются </a:t>
            </a:r>
            <a:r>
              <a:rPr lang="ru-RU" sz="2400" b="1" dirty="0"/>
              <a:t>вирусами. Мельчайшие вирусы настолько маленькие, что способны проникать сквозь бактериальные фильтры, исходя из этого, эти вирусы получили название фильтрующие вирусы. Размножение вирусов может происходить в живых клетках хозяина. Вирусы имеют очень широкое распространение, и вызванные ими болезни наносят большой вред. В отличие от грибов и бактерий, вирусы менее специализированы. Один вирус способен вызвать заболевания у множества видов растений.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7696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Заболевания</a:t>
            </a:r>
            <a:r>
              <a:rPr lang="ru-RU" sz="2400" b="1" dirty="0"/>
              <a:t>, вызванные вирусами, подразделяются на две большие группы:</a:t>
            </a:r>
          </a:p>
          <a:p>
            <a:pPr lvl="0"/>
            <a:r>
              <a:rPr lang="ru-RU" sz="2400" b="1" dirty="0" smtClean="0"/>
              <a:t> - мозаики</a:t>
            </a:r>
            <a:endParaRPr lang="ru-RU" sz="2400" b="1" dirty="0"/>
          </a:p>
          <a:p>
            <a:pPr lvl="0"/>
            <a:r>
              <a:rPr lang="ru-RU" sz="2400" b="1" dirty="0" smtClean="0"/>
              <a:t> - желтухи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87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ехносила\Desktop\биолого ситуации\0d835870c5d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" y="106575"/>
            <a:ext cx="3087415" cy="23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ехносила\Desktop\биолого ситуации\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17" y="255619"/>
            <a:ext cx="2600055" cy="1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ехносила\Desktop\биолого ситуации\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6575"/>
            <a:ext cx="2997508" cy="22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техносила\Desktop\биолого ситуации\220px-Pepper_mild_mottle_vir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8" y="3196017"/>
            <a:ext cx="3009571" cy="26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техносила\Desktop\биолого ситуации\234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70" y="268664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техносила\Desktop\биолого ситуации\биотрофный гри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67" y="3198337"/>
            <a:ext cx="3086987" cy="23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техносила\Desktop\биолого ситуации\2-tablitsa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930"/>
            <a:ext cx="510869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ехносила\Desktop\биолого ситуации\инф ра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6" y="177281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9100" y="404664"/>
            <a:ext cx="4376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</a:rPr>
              <a:t>нфекции растений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техносила\Desktop\биолого ситуации\поражённый гнилью карто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5129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Инфекционные заболевания растений</a:t>
            </a:r>
            <a:r>
              <a:rPr lang="ru-RU" sz="2400" b="1" dirty="0"/>
              <a:t>: карликовость, желтуха, болезнь увядания, пролиферация, </a:t>
            </a:r>
            <a:r>
              <a:rPr lang="ru-RU" sz="2400" b="1" dirty="0" err="1"/>
              <a:t>закукливание</a:t>
            </a:r>
            <a:r>
              <a:rPr lang="ru-RU" sz="2400" b="1" dirty="0"/>
              <a:t>, виды мозаичной болезни, бактериозы, грибные болезни и многое другое.</a:t>
            </a:r>
          </a:p>
          <a:p>
            <a:r>
              <a:rPr lang="ru-RU" sz="2400" b="1" dirty="0"/>
              <a:t>В мерах борьбы, по защите растений от инфекционных заболеваний, большое значение имеют профилактические мероприятия:</a:t>
            </a:r>
          </a:p>
          <a:p>
            <a:pPr lvl="0"/>
            <a:r>
              <a:rPr lang="ru-RU" sz="2400" b="1" dirty="0" smtClean="0"/>
              <a:t>- создание </a:t>
            </a:r>
            <a:r>
              <a:rPr lang="ru-RU" sz="2400" b="1" dirty="0"/>
              <a:t>наилучшего условия для роста и развития сельскохозяйственных культур</a:t>
            </a:r>
          </a:p>
          <a:p>
            <a:pPr lvl="0"/>
            <a:r>
              <a:rPr lang="ru-RU" sz="2400" b="1" dirty="0" smtClean="0"/>
              <a:t>- обрабатывание </a:t>
            </a:r>
            <a:r>
              <a:rPr lang="ru-RU" sz="2400" b="1" dirty="0"/>
              <a:t>устойчивых сортов</a:t>
            </a:r>
          </a:p>
          <a:p>
            <a:pPr lvl="0"/>
            <a:r>
              <a:rPr lang="ru-RU" sz="2400" b="1" dirty="0" smtClean="0"/>
              <a:t>- рациональное </a:t>
            </a:r>
            <a:r>
              <a:rPr lang="ru-RU" sz="2400" b="1" dirty="0"/>
              <a:t>семеноводство</a:t>
            </a:r>
          </a:p>
          <a:p>
            <a:pPr lvl="0"/>
            <a:r>
              <a:rPr lang="ru-RU" sz="2400" b="1" dirty="0" smtClean="0"/>
              <a:t>- химическое </a:t>
            </a:r>
            <a:r>
              <a:rPr lang="ru-RU" sz="2400" b="1" dirty="0"/>
              <a:t>протравливание семян</a:t>
            </a:r>
          </a:p>
          <a:p>
            <a:pPr lvl="0"/>
            <a:r>
              <a:rPr lang="ru-RU" sz="2400" b="1" dirty="0" smtClean="0"/>
              <a:t>- сбрызгивание, опыливание </a:t>
            </a:r>
            <a:r>
              <a:rPr lang="ru-RU" sz="2400" b="1" dirty="0"/>
              <a:t>и другие обработки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25299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Для профилактики эпидемий необходимо улучшать очистку территории, водоснабжения и канализации, повышать санитарную культуру населения, соблюдать правила личной гигиены, правильно обрабатывать и хранить пищевые продукты, ограничивать социальную активность бациллоносителей, их общение со здоровыми людьми.</a:t>
            </a:r>
            <a:endParaRPr lang="ru-RU" sz="28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92280" y="3429000"/>
            <a:ext cx="1506538" cy="2590800"/>
          </a:xfrm>
          <a:prstGeom prst="rect">
            <a:avLst/>
          </a:prstGeom>
          <a:noFill/>
        </p:spPr>
      </p:pic>
      <p:pic>
        <p:nvPicPr>
          <p:cNvPr id="4" name="Picture 3" descr="D:\картинки\Любовные\чистая любов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1203"/>
            <a:ext cx="5138366" cy="34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ехносила\Desktop\биолого ситуации\0015-015-Epizoo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" y="318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ехносила\Desktop\биолого ситуации\12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037"/>
            <a:ext cx="2863518" cy="18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ехносила\Desktop\биолого ситуации\epizoo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ехносила\Desktop\биолого ситуации\эпизоотия бешен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32656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6165304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эпизоотия бешенства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51" y="332656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Основные характеристики инфекционных заболеваний животных.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Ящур</a:t>
            </a:r>
            <a:r>
              <a:rPr lang="ru-RU" sz="2000" b="1" dirty="0"/>
              <a:t> – Острое контагиозное заболевание. Болеют крупный рогатый скот, свиньи.  Ящуром может заболеть человек. Вирус устойчив к холоду. При злокачественной форме падеж молодняка крупного рогатого скота достигает 70%, свиней 80%.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Бруцеллез </a:t>
            </a:r>
            <a:r>
              <a:rPr lang="ru-RU" sz="2000" b="1" dirty="0"/>
              <a:t>– Инфекционное заболевание животных, представляющее угрозу и для человека.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Сап</a:t>
            </a:r>
            <a:r>
              <a:rPr lang="ru-RU" sz="2000" b="1" dirty="0"/>
              <a:t> – Контагиозное заболевание однокопытных животных, от которых оно может передаться человеку. Инкубационный период 2-14 дней. Распространяется распылением в воздухе, заражением воды и пищи, предметов домашнего обихода. Возбудитель во внешней среде не устойчив, смертность 50-100%. Все больные животные подлежат уничтожению, так как средств лечения нет.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Чума крупного рогатого скота </a:t>
            </a:r>
            <a:r>
              <a:rPr lang="ru-RU" sz="2000" b="1" dirty="0"/>
              <a:t>– Заразное вирусное заболевание. Возбудитель передается с инфицированными водой, фуражом, подстилкой. Сохраняется длительное время. Вероятные способы заражения – аэрозольный. Смертность – 50-100%. Для профилактики имеется вакцина.</a:t>
            </a:r>
          </a:p>
          <a:p>
            <a:r>
              <a:rPr lang="ru-RU" sz="2000" b="1" dirty="0"/>
              <a:t>Чума свиней – Заразное заболевание, вирус устойчив во внешней среде. Смертность 80%. Для защиты имеется сыворотка, вакцина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781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97" y="176239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Грипп птиц</a:t>
            </a:r>
            <a:r>
              <a:rPr lang="ru-RU" sz="2400" b="1" dirty="0" smtClean="0"/>
              <a:t> – </a:t>
            </a:r>
            <a:r>
              <a:rPr lang="ru-RU" sz="2400" b="1" dirty="0" err="1" smtClean="0"/>
              <a:t>высококонтагиозная</a:t>
            </a:r>
            <a:r>
              <a:rPr lang="ru-RU" sz="2400" b="1" dirty="0" smtClean="0"/>
              <a:t> вирусная инфекция, которая может поражать все виды птиц. Протекает в виде эпизоотии с поражением респираторных органов и желудочно-кишечного тракта.</a:t>
            </a:r>
          </a:p>
          <a:p>
            <a:r>
              <a:rPr lang="ru-RU" sz="2400" b="1" u="sng" dirty="0" smtClean="0"/>
              <a:t>Источником инфекции</a:t>
            </a:r>
            <a:r>
              <a:rPr lang="ru-RU" sz="2400" b="1" dirty="0" smtClean="0"/>
              <a:t> является больная и переболевшая птица, выделяющая во внешнюю среду аэрогенно, со слюной и пометом, что создает возможность заражения птицы через воздух, инфицированные корма и воду. </a:t>
            </a:r>
            <a:r>
              <a:rPr lang="ru-RU" sz="2400" b="1" u="sng" dirty="0" smtClean="0"/>
              <a:t>Основными переносчиками инфекции </a:t>
            </a:r>
            <a:r>
              <a:rPr lang="ru-RU" sz="2400" b="1" dirty="0" smtClean="0"/>
              <a:t>являются дикие перелетные птицы.</a:t>
            </a:r>
            <a:br>
              <a:rPr lang="ru-RU" sz="2400" b="1" dirty="0" smtClean="0"/>
            </a:br>
            <a:r>
              <a:rPr lang="ru-RU" sz="2400" b="1" u="sng" dirty="0" smtClean="0"/>
              <a:t>У больной птицы наблюдается</a:t>
            </a:r>
            <a:r>
              <a:rPr lang="ru-RU" sz="2400" b="1" dirty="0" smtClean="0"/>
              <a:t> депрессия, малоподвижность, отек подкожной клетчатки головы и шеи, слизистые истечения из носа, потеря чувствительности, хрипы, отдышка, взъерошенность оперения, синюшность сережек и гребня, снижается качество скорлупы. Птица попадает в коматозное состояние и через 24-72 часа погибает. Гибель птицы может достичь 70-80%.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56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Зарегистрированы заболевания людей птичьим гриппом. </a:t>
            </a:r>
            <a:r>
              <a:rPr lang="ru-RU" sz="2400" b="1" dirty="0"/>
              <a:t>Доказанной передачи вируса человеком к человеку нет.</a:t>
            </a:r>
          </a:p>
          <a:p>
            <a:r>
              <a:rPr lang="ru-RU" sz="2400" b="1" u="sng" dirty="0"/>
              <a:t>Заболевание птичьим гриппом у людей</a:t>
            </a:r>
            <a:r>
              <a:rPr lang="ru-RU" sz="2400" b="1" dirty="0"/>
              <a:t> проявляется следующим образом. Длительность инкубационного периода составляет 2-3 дня</a:t>
            </a:r>
            <a:r>
              <a:rPr lang="ru-RU" sz="2400" b="1" u="sng" dirty="0"/>
              <a:t>. </a:t>
            </a:r>
            <a:endParaRPr lang="ru-RU" sz="2400" b="1" u="sng" dirty="0" smtClean="0"/>
          </a:p>
          <a:p>
            <a:r>
              <a:rPr lang="ru-RU" sz="2400" b="1" u="sng" dirty="0" smtClean="0"/>
              <a:t>Заболевание</a:t>
            </a:r>
            <a:r>
              <a:rPr lang="ru-RU" sz="2400" b="1" dirty="0"/>
              <a:t>  </a:t>
            </a:r>
            <a:r>
              <a:rPr lang="ru-RU" sz="2400" b="1" u="sng" dirty="0"/>
              <a:t>начинаетс</a:t>
            </a:r>
            <a:r>
              <a:rPr lang="ru-RU" sz="2400" b="1" dirty="0"/>
              <a:t>я остро с повышением температуры, мышечной боли, насморке, боле в горле, кашля. Может быть водяной стул рвота. На 2-3 день болезни поражаются нижние отделы дыхательных путей, с возможным развитием пневмонии, кашлем, отдышкой. Может присоединиться поражение печени и почек. Смертность при заболевании птичьим гриппом достигает 50-80% на второй недели болезни.</a:t>
            </a:r>
          </a:p>
          <a:p>
            <a:r>
              <a:rPr lang="ru-RU" sz="2400" b="1" u="sng" dirty="0"/>
              <a:t>В качестве препаратов экстренной профилактики</a:t>
            </a:r>
            <a:r>
              <a:rPr lang="ru-RU" sz="2400" b="1" dirty="0"/>
              <a:t> гриппозной инфекции рекомендуются препараты ремантадина или интерферона.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95451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Антибиотики для профилактики гриппа не применяются.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41322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Противоэпизоотические </a:t>
            </a:r>
            <a:r>
              <a:rPr lang="ru-RU" sz="4000" dirty="0">
                <a:solidFill>
                  <a:srgbClr val="FF0000"/>
                </a:solidFill>
              </a:rPr>
              <a:t>мероприятия: 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Комплекс </a:t>
            </a:r>
            <a:r>
              <a:rPr lang="ru-RU" sz="2400" b="1" dirty="0"/>
              <a:t>плановых мероприятий, направленных на предупреждение, обнаружение и ликвидацию инфекционных болезней сельскохозяйственных животных, предусматривающих обезвреживание и ликвидацию источников возбудителя инфекционной болезни и факторов передачи возбудителя, повышение общей и специфической устойчивости сельскохозяйственных животных к поражению патогенными микроорганизмами. 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3314" name="Picture 2" descr="C:\Users\техносила\Desktop\биолого ситуации\infekcionnye_bolezni_obshie_neskolkim_vi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509119"/>
            <a:ext cx="2523312" cy="21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6" y="116632"/>
            <a:ext cx="89644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Общие мероприятия по предупреждению и защите от эпизоотий</a:t>
            </a:r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Знайте и соблюдайте правила, касающиеся эпизоотий, при необходимости ознакомьтесь с информацией о ветеринарной ситуации. Выполняйте требования местных органов власти и ветеринарной службы. </a:t>
            </a:r>
            <a:br>
              <a:rPr lang="ru-RU" sz="2800" dirty="0"/>
            </a:br>
            <a:r>
              <a:rPr lang="ru-RU" sz="2800" dirty="0"/>
              <a:t>- При возникновении опасности заболевания животных заразной болезнью изучите симптомы и специальные методы ухода за животными. В соответствии с рекомендациями ветеринарной службы спланируйте и организуйте изоляцию (карантин) здоровых животных. </a:t>
            </a:r>
            <a:br>
              <a:rPr lang="ru-RU" sz="2800" dirty="0"/>
            </a:br>
            <a:r>
              <a:rPr lang="ru-RU" sz="2800" dirty="0"/>
              <a:t>- Соблюдайте действующие правила и рекомендации по перемещению определенных видов животных.</a:t>
            </a:r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35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97</TotalTime>
  <Words>247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Биолого-социальные  чрезвычайные  ситуации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Биолого-социальные  чрезвычайные  ситуации</dc:title>
  <dc:creator>техносила</dc:creator>
  <cp:lastModifiedBy>техносила</cp:lastModifiedBy>
  <cp:revision>10</cp:revision>
  <dcterms:created xsi:type="dcterms:W3CDTF">2013-04-11T19:36:19Z</dcterms:created>
  <dcterms:modified xsi:type="dcterms:W3CDTF">2015-03-12T21:00:54Z</dcterms:modified>
</cp:coreProperties>
</file>