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62" r:id="rId5"/>
    <p:sldId id="258" r:id="rId6"/>
    <p:sldId id="259" r:id="rId7"/>
    <p:sldId id="260" r:id="rId8"/>
    <p:sldId id="261" r:id="rId9"/>
    <p:sldId id="279" r:id="rId10"/>
    <p:sldId id="27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Прямоуг.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89736-19A3-40B2-8D4C-D3B1E42F1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8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D7AB2-A67B-4AC3-98C1-63BF56A4C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7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708920"/>
            <a:ext cx="7772400" cy="1470025"/>
          </a:xfrm>
        </p:spPr>
        <p:txBody>
          <a:bodyPr/>
          <a:lstStyle/>
          <a:p>
            <a:pPr algn="ctr"/>
            <a:r>
              <a:rPr lang="ru-RU" sz="5400" b="1" dirty="0"/>
              <a:t>Биолого-социальные  чрезвычайные  </a:t>
            </a:r>
            <a:r>
              <a:rPr lang="ru-RU" sz="5400" b="1" dirty="0" smtClean="0"/>
              <a:t>ситуации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051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Инфекционные заболевания подразделяются</a:t>
            </a:r>
          </a:p>
        </p:txBody>
      </p:sp>
      <p:sp>
        <p:nvSpPr>
          <p:cNvPr id="102403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00200"/>
            <a:ext cx="8291512" cy="5068888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Инфекции дыхательных путей (ангина, дифтерия, корь, туберкулез)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Кишечные инфекции (дизентерия, холера, брюшной тиф)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Кровяные инфекции (малярия, туляремия, клещевой энцефалит, СПИД)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Инфекция наружных покровов (чесотка, сибирская язва, столбняк)</a:t>
            </a:r>
          </a:p>
        </p:txBody>
      </p:sp>
      <p:pic>
        <p:nvPicPr>
          <p:cNvPr id="16386" name="Picture 2" descr="C:\Users\техносила\Desktop\биолого ситуации\бактер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08" y="4524198"/>
            <a:ext cx="240837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0907" y="638132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бактерии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2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251520" y="-315416"/>
            <a:ext cx="8291512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Отличие инфекционных болезней от обычных заболеваний</a:t>
            </a:r>
          </a:p>
        </p:txBody>
      </p:sp>
      <p:sp>
        <p:nvSpPr>
          <p:cNvPr id="101379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218487" cy="428148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Их вызывает болезнетворные микроорганизмы.</a:t>
            </a:r>
          </a:p>
          <a:p>
            <a:pPr eaLnBrk="1" hangingPunct="1">
              <a:defRPr/>
            </a:pPr>
            <a:r>
              <a:rPr lang="ru-RU" sz="2800" dirty="0" smtClean="0"/>
              <a:t>Видимые лишь с помощью микроскопа</a:t>
            </a:r>
          </a:p>
          <a:p>
            <a:pPr eaLnBrk="1" hangingPunct="1">
              <a:defRPr/>
            </a:pPr>
            <a:r>
              <a:rPr lang="ru-RU" sz="2800" dirty="0" smtClean="0"/>
              <a:t>Передаются от зараженного организма здоровому </a:t>
            </a:r>
          </a:p>
          <a:p>
            <a:pPr eaLnBrk="1" hangingPunct="1">
              <a:defRPr/>
            </a:pPr>
            <a:r>
              <a:rPr lang="ru-RU" sz="2800" dirty="0" smtClean="0"/>
              <a:t>Каждая заразная болезнь вызывается определенным микробом - возбудителем </a:t>
            </a:r>
          </a:p>
        </p:txBody>
      </p:sp>
      <p:pic>
        <p:nvPicPr>
          <p:cNvPr id="17410" name="Picture 2" descr="C:\Users\техносила\Desktop\биолого ситуации\вир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170305"/>
            <a:ext cx="2885704" cy="21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техносила\Desktop\биолого ситуации\вирус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19" y="4268702"/>
            <a:ext cx="1896602" cy="18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техносила\Desktop\биолого ситуации\вирус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82" y="4256310"/>
            <a:ext cx="1516968" cy="19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техносила\Desktop\биолого ситуации\вирус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55" y="4268702"/>
            <a:ext cx="2483769" cy="18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8263" y="6309320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вирусы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6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{4E3405A1-E5DC-4759-89F0-E00A2C8782D4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76672"/>
            <a:ext cx="7797800" cy="5848350"/>
          </a:xfrm>
        </p:spPr>
      </p:pic>
    </p:spTree>
    <p:extLst>
      <p:ext uri="{BB962C8B-B14F-4D97-AF65-F5344CB8AC3E}">
        <p14:creationId xmlns:p14="http://schemas.microsoft.com/office/powerpoint/2010/main" val="4423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{7D8285EC-AABD-45D4-95A3-E2218C1A5B2B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548680"/>
            <a:ext cx="7743825" cy="5848350"/>
          </a:xfrm>
        </p:spPr>
      </p:pic>
    </p:spTree>
    <p:extLst>
      <p:ext uri="{BB962C8B-B14F-4D97-AF65-F5344CB8AC3E}">
        <p14:creationId xmlns:p14="http://schemas.microsoft.com/office/powerpoint/2010/main" val="26157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smtClean="0"/>
              <a:t>Инфекции дыхательных путей передаются воздушно капельным путем</a:t>
            </a:r>
          </a:p>
        </p:txBody>
      </p:sp>
      <p:sp>
        <p:nvSpPr>
          <p:cNvPr id="103430" name="Прямоуг.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2816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Распространение капелек слизи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и слюны, содержащих возбудителей инфекционных заболеваний, при кашле и чиханье больного.</a:t>
            </a:r>
          </a:p>
        </p:txBody>
      </p:sp>
      <p:pic>
        <p:nvPicPr>
          <p:cNvPr id="9220" name="Рисунок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1628800"/>
            <a:ext cx="4897437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924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smtClean="0"/>
              <a:t>Кишечные инфекции распрастроняются через продукты, воды</a:t>
            </a:r>
          </a:p>
        </p:txBody>
      </p:sp>
      <p:pic>
        <p:nvPicPr>
          <p:cNvPr id="10243" name="Рисунок 5" descr="{D06EA45C-5353-40E8-AAF8-B048E002F2E9}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628800"/>
            <a:ext cx="6840538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Кровяные инфекции – через укусы кровососущих насекомых</a:t>
            </a:r>
          </a:p>
        </p:txBody>
      </p:sp>
      <p:pic>
        <p:nvPicPr>
          <p:cNvPr id="11267" name="Рисунок 5" descr="{E62E4A52-A3BB-47DF-BECB-21A3AE7BA845}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00200"/>
            <a:ext cx="74168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Инфекция наружных покровов – контактный путь.</a:t>
            </a:r>
          </a:p>
        </p:txBody>
      </p:sp>
      <p:pic>
        <p:nvPicPr>
          <p:cNvPr id="12291" name="Рисунок 5" descr="{A9220020-C4DC-4904-A0ED-C6F14F3DEF82}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600200"/>
            <a:ext cx="56721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{02AE30B5-A1D9-49CE-8F6C-7156BB34BE63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8" y="277813"/>
            <a:ext cx="7743825" cy="5848350"/>
          </a:xfrm>
        </p:spPr>
      </p:pic>
    </p:spTree>
    <p:extLst>
      <p:ext uri="{BB962C8B-B14F-4D97-AF65-F5344CB8AC3E}">
        <p14:creationId xmlns:p14="http://schemas.microsoft.com/office/powerpoint/2010/main" val="454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Прямоуг.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Соблюдение личной гигиены – уменьшает риск заболеваний </a:t>
            </a:r>
          </a:p>
        </p:txBody>
      </p:sp>
      <p:pic>
        <p:nvPicPr>
          <p:cNvPr id="15363" name="Рисунок 5" descr="{1260181B-EE68-498F-A753-D476E50D2004}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1278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Б</a:t>
            </a:r>
            <a:r>
              <a:rPr lang="ru-RU" sz="3600" dirty="0" smtClean="0">
                <a:solidFill>
                  <a:srgbClr val="FF0000"/>
                </a:solidFill>
              </a:rPr>
              <a:t>иосоциальная ЧС </a:t>
            </a:r>
            <a:r>
              <a:rPr lang="ru-RU" sz="2800" dirty="0" smtClean="0">
                <a:solidFill>
                  <a:srgbClr val="FF0000"/>
                </a:solidFill>
              </a:rPr>
              <a:t>- </a:t>
            </a:r>
            <a:r>
              <a:rPr lang="ru-RU" sz="2400" b="1" dirty="0"/>
              <a:t>с</a:t>
            </a:r>
            <a:r>
              <a:rPr lang="ru-RU" sz="2400" b="1" dirty="0" smtClean="0"/>
              <a:t>остояние</a:t>
            </a:r>
            <a:r>
              <a:rPr lang="ru-RU" sz="2400" b="1" dirty="0"/>
              <a:t>, при котором в результате возникновения источника биолого-социальной чрезвычайной ситуации на определенной территории нарушаются нормальные условия жизни и деятельности людей, существования сельскохозяйственных животных и произрастания растений, возникает угроза жизни и здоровью людей, широкого распространения инфекционных болезней, потерь сельскохозяйственных животных и растений.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194" name="Picture 2" descr="C:\Users\техносила\Desktop\биолого ситуации\epid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7180"/>
            <a:ext cx="2808312" cy="30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{2298E604-FDC0-4693-ACE2-7A14BE7EE579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2250" y="731838"/>
            <a:ext cx="6159500" cy="4940300"/>
          </a:xfrm>
        </p:spPr>
      </p:pic>
    </p:spTree>
    <p:extLst>
      <p:ext uri="{BB962C8B-B14F-4D97-AF65-F5344CB8AC3E}">
        <p14:creationId xmlns:p14="http://schemas.microsoft.com/office/powerpoint/2010/main" val="10953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Прямоуг.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Проводятся профилактические прививки</a:t>
            </a:r>
          </a:p>
        </p:txBody>
      </p:sp>
      <p:pic>
        <p:nvPicPr>
          <p:cNvPr id="17411" name="Рисунок 5" descr="{A220A718-D83C-4B43-AC2F-41A5B3DE1FBE}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628800"/>
            <a:ext cx="39592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Прямоуг.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Своевременно изолировать больных </a:t>
            </a:r>
          </a:p>
        </p:txBody>
      </p:sp>
      <p:pic>
        <p:nvPicPr>
          <p:cNvPr id="18435" name="Рисунок 6" descr="{B245238C-1755-4220-AD56-3C97900666C4}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00200"/>
            <a:ext cx="6337300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467544" y="-16212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/>
              <a:t>Проводят дезинфекцию</a:t>
            </a:r>
            <a:r>
              <a:rPr lang="ru-RU" dirty="0" smtClean="0"/>
              <a:t>.  </a:t>
            </a:r>
          </a:p>
        </p:txBody>
      </p:sp>
      <p:sp>
        <p:nvSpPr>
          <p:cNvPr id="122887" name="Прямоуг. 7"/>
          <p:cNvSpPr>
            <a:spLocks noGrp="1" noChangeArrowheads="1"/>
          </p:cNvSpPr>
          <p:nvPr>
            <p:ph type="body" sz="half" idx="1"/>
          </p:nvPr>
        </p:nvSpPr>
        <p:spPr>
          <a:xfrm>
            <a:off x="-252536" y="1600200"/>
            <a:ext cx="3888432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Обеззараживание квартиры и предметов, находящихся в ней. </a:t>
            </a:r>
          </a:p>
        </p:txBody>
      </p:sp>
      <p:pic>
        <p:nvPicPr>
          <p:cNvPr id="19460" name="Рисунок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916113"/>
            <a:ext cx="51847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0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-113991" y="1699699"/>
            <a:ext cx="4038600" cy="4525963"/>
          </a:xfrm>
        </p:spPr>
        <p:txBody>
          <a:bodyPr/>
          <a:lstStyle/>
          <a:p>
            <a:r>
              <a:rPr lang="ru-RU" dirty="0"/>
              <a:t>герпес</a:t>
            </a:r>
          </a:p>
        </p:txBody>
      </p:sp>
      <p:pic>
        <p:nvPicPr>
          <p:cNvPr id="11266" name="Picture 2" descr="C:\Users\техносила\Desktop\биолого ситуации\ветряная ос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4184" y="267296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ветряная оспа</a:t>
            </a:r>
            <a:endParaRPr lang="ru-RU" dirty="0"/>
          </a:p>
        </p:txBody>
      </p:sp>
      <p:pic>
        <p:nvPicPr>
          <p:cNvPr id="11267" name="Picture 3" descr="C:\Users\техносила\Desktop\биолого ситуации\герпе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798156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87920" y="428824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герпес</a:t>
            </a:r>
            <a:endParaRPr lang="ru-RU" dirty="0"/>
          </a:p>
        </p:txBody>
      </p:sp>
      <p:pic>
        <p:nvPicPr>
          <p:cNvPr id="11268" name="Picture 4" descr="C:\Users\техносила\Desktop\биолого ситуации\кор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09859" y="2710980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корь</a:t>
            </a:r>
            <a:endParaRPr lang="ru-RU" dirty="0"/>
          </a:p>
        </p:txBody>
      </p:sp>
      <p:pic>
        <p:nvPicPr>
          <p:cNvPr id="11269" name="Picture 5" descr="C:\Users\техносила\Desktop\биолого ситуации\краснух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04" y="3249953"/>
            <a:ext cx="3217816" cy="32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97840" y="6386858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краснуха</a:t>
            </a:r>
            <a:endParaRPr lang="ru-RU" dirty="0"/>
          </a:p>
        </p:txBody>
      </p:sp>
      <p:pic>
        <p:nvPicPr>
          <p:cNvPr id="11270" name="Picture 6" descr="C:\Users\техносила\Desktop\биолого ситуации\скарлати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79" y="3286930"/>
            <a:ext cx="3384376" cy="31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76180" y="6342924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скарлатина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 указанной группе ЧС относятся: </a:t>
            </a:r>
            <a:r>
              <a:rPr lang="ru-RU" sz="2400" dirty="0">
                <a:solidFill>
                  <a:srgbClr val="FF0000"/>
                </a:solidFill>
              </a:rPr>
              <a:t>эпидемии</a:t>
            </a:r>
            <a:r>
              <a:rPr lang="ru-RU" sz="2400" dirty="0"/>
              <a:t>, т.е., вспышки инфекционных заболеваний среди людей, </a:t>
            </a:r>
            <a:r>
              <a:rPr lang="ru-RU" sz="2400" dirty="0" smtClean="0">
                <a:solidFill>
                  <a:srgbClr val="FF0000"/>
                </a:solidFill>
              </a:rPr>
              <a:t>эпизоотии </a:t>
            </a:r>
            <a:r>
              <a:rPr lang="ru-RU" sz="2400" dirty="0" smtClean="0"/>
              <a:t>- </a:t>
            </a:r>
            <a:r>
              <a:rPr lang="ru-RU" sz="2400" dirty="0"/>
              <a:t>вспышки инфекционных заболеваний среди животных, </a:t>
            </a:r>
            <a:r>
              <a:rPr lang="ru-RU" sz="2400" dirty="0" smtClean="0">
                <a:solidFill>
                  <a:srgbClr val="FF0000"/>
                </a:solidFill>
              </a:rPr>
              <a:t>эпифитотии</a:t>
            </a:r>
            <a:r>
              <a:rPr lang="ru-RU" sz="2400" dirty="0" smtClean="0"/>
              <a:t> - </a:t>
            </a:r>
            <a:r>
              <a:rPr lang="ru-RU" sz="2400" dirty="0"/>
              <a:t>вспышки инфекционных заболеваний растений.</a:t>
            </a:r>
          </a:p>
          <a:p>
            <a:pPr algn="ctr"/>
            <a:r>
              <a:rPr lang="ru-RU" sz="2400" dirty="0"/>
              <a:t>Эпидемии, затрагивающие территории сразу большого количества государств, или имеющее планетарное распространение, </a:t>
            </a:r>
            <a:r>
              <a:rPr lang="ru-RU" sz="2400" dirty="0" smtClean="0"/>
              <a:t>называются </a:t>
            </a:r>
            <a:r>
              <a:rPr lang="ru-RU" sz="2400" i="1" dirty="0" smtClean="0">
                <a:solidFill>
                  <a:srgbClr val="FF0000"/>
                </a:solidFill>
              </a:rPr>
              <a:t>пандемиями</a:t>
            </a:r>
            <a:r>
              <a:rPr lang="ru-RU" sz="2400" i="1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ехносила\Desktop\биолого ситуации\syri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3322955" cy="32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ехносила\Desktop\биолого ситуации\0025-025-CHS-biologo-sotsialnogo-kharakt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9144000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Последние десятилетия XX века ознаменовались появлением ряда новых, ранее неизвестных опасных инфекционных заболеваний. Особую эпидемиологическую значимость представляют вирусные инфекции: СПИД, геморрагические лихорадки </a:t>
            </a:r>
            <a:r>
              <a:rPr lang="ru-RU" sz="2400" b="1" dirty="0" err="1"/>
              <a:t>Ласса</a:t>
            </a:r>
            <a:r>
              <a:rPr lang="ru-RU" sz="2400" b="1" dirty="0"/>
              <a:t> и </a:t>
            </a:r>
            <a:r>
              <a:rPr lang="ru-RU" sz="2400" b="1" dirty="0" err="1"/>
              <a:t>Эбола</a:t>
            </a:r>
            <a:r>
              <a:rPr lang="ru-RU" sz="2400" b="1" dirty="0"/>
              <a:t>, клещевой энцефалит, болезнь легионеров и другие. Увеличилась распространенность ранее известных, но достаточно редких инфекций, таких, как дифтерия, холера и др., а также социально обусловленных заболеваний: туберкулез, сифилис, вирусный гепатит.</a:t>
            </a:r>
          </a:p>
          <a:p>
            <a:r>
              <a:rPr lang="ru-RU" sz="2400" b="1" dirty="0"/>
              <a:t>За последние три года человечество столкнулось с эпидемическим проявлениями птичьего гриппа, коровьего бешенства, т.е., болезней, поражающих животных, но способных поражать и человека. </a:t>
            </a:r>
          </a:p>
        </p:txBody>
      </p:sp>
      <p:pic>
        <p:nvPicPr>
          <p:cNvPr id="2050" name="Picture 2" descr="C:\Users\техносила\Desktop\биолого ситуации\study_u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2176214" cy="19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519" y="260648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 источникам биолого-социальных ЧС  относятся:</a:t>
            </a:r>
          </a:p>
          <a:p>
            <a:r>
              <a:rPr lang="ru-RU" sz="2400" b="1" dirty="0"/>
              <a:t>ЧС биолого-социального  характера обусловлены жизнедеятельностью болезнетворных (патогенных) микроорганизмов. В общем случае количество как болезнетворных, так не болезнетворных микробов измеряется астрономическими числами.</a:t>
            </a:r>
          </a:p>
          <a:p>
            <a:r>
              <a:rPr lang="ru-RU" sz="2400" b="1" dirty="0"/>
              <a:t>Микроорганизмы  имеют размер менее 1/10 мм и человеческим глазом не видны. Их количество в 1 см3 почвы составляет несколько миллионов, в 1 см3 океанской воды – не менее 1 млн., на лапках обычной мухи имеется около 1 млн микробов. Микробы вездесущи: их можно обнаружить в океане на глубине до 7 км, во льдах Антарктиды на глубине до 500 м,  в околоземном пространстве на высоте до 300 км.</a:t>
            </a:r>
          </a:p>
        </p:txBody>
      </p:sp>
      <p:pic>
        <p:nvPicPr>
          <p:cNvPr id="3074" name="Picture 2" descr="C:\Users\техносила\Desktop\биолого ситуации\stop-it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3"/>
            <a:ext cx="2148830" cy="22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269" y="26064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Некоторые микробы обладают удивительными свойствами. Они выдерживают давления до 3000 атмосфер, не гибнут в условиях глубокого вакуума, сверхнизких температур, выдерживают радиацию несколько тысяч рад/ч и даже живут в ядерных  реакторах. Микробы способны выдерживать и сверхвысокие температуры, изменять параметры окружающей среды – подкислять, нейтрализовать ее, поддерживать температуру. В качестве пищи они могут использовать как органические, так и неорганические вещества, например фенолы, а при недостатке пищи они способны впадать в спячку и находиться в этом состоянии многие тысячи лет до появления благоприятных условий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техносила\Desktop\биолого ситуации\виру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33" y="4437112"/>
            <a:ext cx="3183315" cy="23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6352118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вирусы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9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ехносила\Desktop\биолого ситуации\25172-101135-efd29554ae4fa81a94fcc2704ca35b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379"/>
            <a:ext cx="7776863" cy="64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564" y="180895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Особо опасная инфекция </a:t>
            </a:r>
            <a:r>
              <a:rPr lang="ru-RU" sz="2400" b="1" dirty="0"/>
              <a:t>– состояние зараженности организма людей или животных, проявляющееся в виде </a:t>
            </a:r>
            <a:r>
              <a:rPr lang="ru-RU" sz="2400" b="1" dirty="0" smtClean="0"/>
              <a:t>инфекционной </a:t>
            </a:r>
            <a:r>
              <a:rPr lang="ru-RU" sz="2400" b="1" dirty="0"/>
              <a:t>болезни, прогрессирующей во времени и пространстве и вызывающей тяжелые последствия для здоровья людей и сельскохозяйственных животных либо летальные </a:t>
            </a:r>
            <a:r>
              <a:rPr lang="ru-RU" sz="2400" b="1" dirty="0" smtClean="0"/>
              <a:t>исходы.</a:t>
            </a:r>
          </a:p>
          <a:p>
            <a:endParaRPr lang="ru-RU" sz="2400" b="1" dirty="0"/>
          </a:p>
          <a:p>
            <a:pPr algn="ctr"/>
            <a:r>
              <a:rPr lang="ru-RU" sz="2400" b="1" dirty="0" smtClean="0"/>
              <a:t>К </a:t>
            </a:r>
            <a:r>
              <a:rPr lang="ru-RU" sz="2400" b="1" dirty="0"/>
              <a:t>особо опасным болезням людей относятся: чума, холера, СПИД,  сибирская язва,  дизентерия, </a:t>
            </a:r>
            <a:r>
              <a:rPr lang="ru-RU" sz="2400" b="1" dirty="0" smtClean="0"/>
              <a:t>туляремия, </a:t>
            </a:r>
            <a:r>
              <a:rPr lang="ru-RU" sz="2400" b="1" dirty="0"/>
              <a:t>сап, туберкулез, менингит, дифтерия, гепатит, грипп, корь и др.</a:t>
            </a:r>
          </a:p>
        </p:txBody>
      </p:sp>
      <p:pic>
        <p:nvPicPr>
          <p:cNvPr id="3" name="Рисунок 2" descr="{E5F311EA-4881-4ED2-94C2-00EB25974522}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75221"/>
            <a:ext cx="1885788" cy="28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техносила\Desktop\биолого ситуации\чесо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5221"/>
            <a:ext cx="3682380" cy="2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0085" y="6484451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чесотка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4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97</TotalTime>
  <Words>445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Горизонт</vt:lpstr>
      <vt:lpstr>Биолого-социальные  чрезвычайные 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Инфекционные заболевания подразделяются</vt:lpstr>
      <vt:lpstr>Отличие инфекционных болезней от обычных заболеваний</vt:lpstr>
      <vt:lpstr>Презентация PowerPoint</vt:lpstr>
      <vt:lpstr>Презентация PowerPoint</vt:lpstr>
      <vt:lpstr>Инфекции дыхательных путей передаются воздушно капельным путем</vt:lpstr>
      <vt:lpstr>Кишечные инфекции распрастроняются через продукты, воды</vt:lpstr>
      <vt:lpstr>Кровяные инфекции – через укусы кровососущих насекомых</vt:lpstr>
      <vt:lpstr>Инфекция наружных покровов – контактный путь.</vt:lpstr>
      <vt:lpstr>Презентация PowerPoint</vt:lpstr>
      <vt:lpstr>Соблюдение личной гигиены – уменьшает риск заболеваний </vt:lpstr>
      <vt:lpstr>Презентация PowerPoint</vt:lpstr>
      <vt:lpstr>Проводятся профилактические прививки</vt:lpstr>
      <vt:lpstr>Своевременно изолировать больных </vt:lpstr>
      <vt:lpstr>Проводят дезинфекцию.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Биолого-социальные  чрезвычайные  ситуации</dc:title>
  <dc:creator>техносила</dc:creator>
  <cp:lastModifiedBy>техносила</cp:lastModifiedBy>
  <cp:revision>10</cp:revision>
  <dcterms:created xsi:type="dcterms:W3CDTF">2013-04-11T19:36:19Z</dcterms:created>
  <dcterms:modified xsi:type="dcterms:W3CDTF">2015-03-12T20:59:14Z</dcterms:modified>
</cp:coreProperties>
</file>