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21"/>
  </p:notesMasterIdLst>
  <p:sldIdLst>
    <p:sldId id="273" r:id="rId2"/>
    <p:sldId id="274" r:id="rId3"/>
    <p:sldId id="276" r:id="rId4"/>
    <p:sldId id="275" r:id="rId5"/>
    <p:sldId id="260" r:id="rId6"/>
    <p:sldId id="277" r:id="rId7"/>
    <p:sldId id="278" r:id="rId8"/>
    <p:sldId id="279" r:id="rId9"/>
    <p:sldId id="280" r:id="rId10"/>
    <p:sldId id="281" r:id="rId11"/>
    <p:sldId id="261" r:id="rId12"/>
    <p:sldId id="262" r:id="rId13"/>
    <p:sldId id="265" r:id="rId14"/>
    <p:sldId id="266" r:id="rId15"/>
    <p:sldId id="267" r:id="rId16"/>
    <p:sldId id="268" r:id="rId17"/>
    <p:sldId id="269" r:id="rId18"/>
    <p:sldId id="271" r:id="rId19"/>
    <p:sldId id="263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CC00CC"/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15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4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CB59A2F-7D4A-4BEA-BE28-0C031B2D2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204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F0331D-1D56-4EAF-ADA7-D5C2AF61BC04}" type="slidenum">
              <a:rPr lang="ru-RU"/>
              <a:pPr>
                <a:spcBef>
                  <a:spcPct val="0"/>
                </a:spcBef>
              </a:pPr>
              <a:t>5</a:t>
            </a:fld>
            <a:endParaRPr lang="ru-RU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718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9CE546-3999-4DB0-894D-9BD5E1417D54}" type="slidenum">
              <a:rPr lang="ru-RU"/>
              <a:pPr>
                <a:spcBef>
                  <a:spcPct val="0"/>
                </a:spcBef>
              </a:pPr>
              <a:t>11</a:t>
            </a:fld>
            <a:endParaRPr lang="ru-RU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42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79DD2B-DB96-4005-9397-C28FBDDA754A}" type="slidenum">
              <a:rPr lang="ru-RU"/>
              <a:pPr>
                <a:spcBef>
                  <a:spcPct val="0"/>
                </a:spcBef>
              </a:pPr>
              <a:t>12</a:t>
            </a:fld>
            <a:endParaRPr lang="ru-RU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716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153B7E-7A32-44FE-B7E4-599B65E7BE73}" type="slidenum">
              <a:rPr lang="ru-RU"/>
              <a:pPr>
                <a:spcBef>
                  <a:spcPct val="0"/>
                </a:spcBef>
              </a:pPr>
              <a:t>13</a:t>
            </a:fld>
            <a:endParaRPr 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18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98D304-8D9F-47D4-80BB-E0ED236C2CDB}" type="slidenum">
              <a:rPr lang="ru-RU"/>
              <a:pPr>
                <a:spcBef>
                  <a:spcPct val="0"/>
                </a:spcBef>
              </a:pPr>
              <a:t>14</a:t>
            </a:fld>
            <a:endParaRPr 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39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BFFA54-2593-4F45-937E-72EF95F8F0CC}" type="slidenum">
              <a:rPr lang="ru-RU"/>
              <a:pPr>
                <a:spcBef>
                  <a:spcPct val="0"/>
                </a:spcBef>
              </a:pPr>
              <a:t>15</a:t>
            </a:fld>
            <a:endParaRPr 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364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ABF39E-853A-4F58-8B48-AD8151F6A3B5}" type="slidenum">
              <a:rPr lang="ru-RU"/>
              <a:pPr>
                <a:spcBef>
                  <a:spcPct val="0"/>
                </a:spcBef>
              </a:pPr>
              <a:t>16</a:t>
            </a:fld>
            <a:endParaRPr 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672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DD3AE3-F5F0-44D2-9396-7D59D5620A50}" type="slidenum">
              <a:rPr lang="ru-RU"/>
              <a:pPr>
                <a:spcBef>
                  <a:spcPct val="0"/>
                </a:spcBef>
              </a:pPr>
              <a:t>17</a:t>
            </a:fld>
            <a:endParaRPr 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77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00C23E-C1AD-45EA-BFD4-72D541EAEE34}" type="slidenum">
              <a:rPr lang="ru-RU"/>
              <a:pPr>
                <a:spcBef>
                  <a:spcPct val="0"/>
                </a:spcBef>
              </a:pPr>
              <a:t>19</a:t>
            </a:fld>
            <a:endParaRPr lang="ru-RU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Храм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9E9E9E"/>
              </a:clrFrom>
              <a:clrTo>
                <a:srgbClr val="9E9E9E">
                  <a:alpha val="0"/>
                </a:srgbClr>
              </a:clrTo>
            </a:clrChange>
            <a:lum brigh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2349500"/>
            <a:ext cx="36036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Рамк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981200" y="3962400"/>
            <a:ext cx="41751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5A4ADE-7BB5-48AB-B493-718EAC57E60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9711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9655F-0D26-4ABD-9722-E13BD24AF2D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6654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9713" y="549275"/>
            <a:ext cx="1943100" cy="55435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650" y="549275"/>
            <a:ext cx="5681663" cy="5543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98D73-9E0F-4079-A593-7043BFE6647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20444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549275"/>
            <a:ext cx="7632700" cy="115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650" y="1844675"/>
            <a:ext cx="3775075" cy="4248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3125" y="1844675"/>
            <a:ext cx="3776663" cy="4248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1A0D8-2D77-47D3-A23F-D84680D41B1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2798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9E90C-A64C-49B1-BBF9-4DC3E6C28E4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4909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B03A1-4CEE-4CC7-AD8F-4DC5B870BF5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1181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650" y="1844675"/>
            <a:ext cx="3775075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3125" y="1844675"/>
            <a:ext cx="3776663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0AA8-61FB-4943-ACB1-D3822D8082E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4230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0A1F9-E364-435C-8FA9-2EBCF310E13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7634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8BF9-D9DD-473F-B804-77A94249479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4586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BD496-0F08-492D-A7A2-7A6C26F9B99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5987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EA59A-148D-41E9-81B0-CC3185F118A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4177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F0A52-C970-4E05-9E0F-30BED1576DD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3067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Рамка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549275"/>
            <a:ext cx="76327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844675"/>
            <a:ext cx="77041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79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79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79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9C761E81-1B1D-4990-A9B3-2E37C129885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032" name="Freeform 7"/>
          <p:cNvSpPr>
            <a:spLocks noChangeArrowheads="1"/>
          </p:cNvSpPr>
          <p:nvPr/>
        </p:nvSpPr>
        <p:spPr bwMode="auto">
          <a:xfrm>
            <a:off x="676275" y="549275"/>
            <a:ext cx="785495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684213" y="1773238"/>
            <a:ext cx="7848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49275"/>
            <a:ext cx="3527425" cy="1008063"/>
          </a:xfrm>
        </p:spPr>
        <p:txBody>
          <a:bodyPr/>
          <a:lstStyle/>
          <a:p>
            <a:pPr eaLnBrk="1" hangingPunct="1"/>
            <a:r>
              <a:rPr lang="ru-RU" sz="4400" smtClean="0"/>
              <a:t>Н.С.Лесков </a:t>
            </a:r>
          </a:p>
        </p:txBody>
      </p:sp>
      <p:pic>
        <p:nvPicPr>
          <p:cNvPr id="4099" name="Picture 5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3829050" cy="4392613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4716463" y="1039813"/>
            <a:ext cx="4765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400">
                <a:solidFill>
                  <a:schemeClr val="tx2"/>
                </a:solidFill>
              </a:rPr>
              <a:t>Сказ  «Левша»</a:t>
            </a:r>
          </a:p>
        </p:txBody>
      </p:sp>
      <p:pic>
        <p:nvPicPr>
          <p:cNvPr id="4101" name="Picture 9" descr="1017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E9E9E"/>
              </a:clrFrom>
              <a:clrTo>
                <a:srgbClr val="9E9E9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997200"/>
            <a:ext cx="2876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3910013" cy="58324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5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549275"/>
            <a:ext cx="4049712" cy="58308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60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49275"/>
            <a:ext cx="7632700" cy="974725"/>
          </a:xfrm>
        </p:spPr>
        <p:txBody>
          <a:bodyPr/>
          <a:lstStyle/>
          <a:p>
            <a:pPr algn="ctr" eaLnBrk="1" hangingPunct="1"/>
            <a:r>
              <a:rPr lang="ru-RU" sz="3800" smtClean="0"/>
              <a:t>Языковые особенности сказа Н.С.Лескова «Левша»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989138"/>
            <a:ext cx="3775075" cy="4248150"/>
          </a:xfrm>
        </p:spPr>
        <p:txBody>
          <a:bodyPr/>
          <a:lstStyle/>
          <a:p>
            <a:pPr marL="495300" indent="-49530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ru-RU" sz="2200" b="1" smtClean="0"/>
              <a:t>двухсестная карета</a:t>
            </a:r>
          </a:p>
          <a:p>
            <a:pPr marL="495300" indent="-49530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ru-RU" sz="2200" b="1" smtClean="0"/>
              <a:t>бюстры</a:t>
            </a:r>
          </a:p>
          <a:p>
            <a:pPr marL="495300" indent="-49530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ru-RU" sz="2200" b="1" smtClean="0"/>
              <a:t>мерблюзьи мантоны</a:t>
            </a:r>
          </a:p>
          <a:p>
            <a:pPr marL="495300" indent="-49530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ru-RU" sz="2200" b="1" smtClean="0"/>
              <a:t>непромокабль</a:t>
            </a:r>
          </a:p>
          <a:p>
            <a:pPr marL="495300" indent="-49530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ru-RU" sz="2200" b="1" smtClean="0"/>
              <a:t>пистоля</a:t>
            </a:r>
          </a:p>
          <a:p>
            <a:pPr marL="495300" indent="-49530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ru-RU" sz="2200" b="1" smtClean="0"/>
              <a:t>аглицкая сталь</a:t>
            </a:r>
          </a:p>
          <a:p>
            <a:pPr marL="495300" indent="-49530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ru-RU" sz="2200" b="1" smtClean="0"/>
              <a:t>мелкоскоп</a:t>
            </a:r>
          </a:p>
          <a:p>
            <a:pPr marL="495300" indent="-49530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ru-RU" sz="2200" b="1" smtClean="0"/>
              <a:t>пубель</a:t>
            </a:r>
          </a:p>
          <a:p>
            <a:pPr marL="495300" indent="-49530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ru-RU" sz="2200" b="1" smtClean="0"/>
              <a:t>тугамент</a:t>
            </a:r>
          </a:p>
          <a:p>
            <a:pPr marL="495300" indent="-49530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ru-RU" sz="2200" b="1" smtClean="0"/>
              <a:t>постыждение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3125" y="1989138"/>
            <a:ext cx="3776663" cy="4248150"/>
          </a:xfrm>
        </p:spPr>
        <p:txBody>
          <a:bodyPr/>
          <a:lstStyle/>
          <a:p>
            <a:pPr marL="495300" indent="-49530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 startAt="11"/>
            </a:pPr>
            <a:r>
              <a:rPr lang="ru-RU" sz="2200" b="1" smtClean="0"/>
              <a:t>студинг</a:t>
            </a:r>
          </a:p>
          <a:p>
            <a:pPr marL="495300" indent="-49530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 startAt="11"/>
            </a:pPr>
            <a:r>
              <a:rPr lang="ru-RU" sz="2200" b="1" smtClean="0"/>
              <a:t>публицейские ведомости</a:t>
            </a:r>
          </a:p>
          <a:p>
            <a:pPr marL="495300" indent="-49530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 startAt="11"/>
            </a:pPr>
            <a:r>
              <a:rPr lang="ru-RU" sz="2200" b="1" smtClean="0"/>
              <a:t>твердиземное море</a:t>
            </a:r>
          </a:p>
          <a:p>
            <a:pPr marL="495300" indent="-49530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 startAt="11"/>
            </a:pPr>
            <a:r>
              <a:rPr lang="ru-RU" sz="2200" b="1" smtClean="0"/>
              <a:t>долбица умножения</a:t>
            </a:r>
          </a:p>
          <a:p>
            <a:pPr marL="495300" indent="-49530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 startAt="11"/>
            </a:pPr>
            <a:r>
              <a:rPr lang="ru-RU" sz="2200" b="1" smtClean="0"/>
              <a:t>стирабельная дощечка</a:t>
            </a:r>
          </a:p>
          <a:p>
            <a:pPr marL="495300" indent="-49530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 startAt="11"/>
            </a:pPr>
            <a:r>
              <a:rPr lang="ru-RU" sz="2200" b="1" smtClean="0"/>
              <a:t>аболон полведерский</a:t>
            </a:r>
          </a:p>
          <a:p>
            <a:pPr marL="495300" indent="-49530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 startAt="11"/>
            </a:pPr>
            <a:r>
              <a:rPr lang="ru-RU" sz="2200" b="1" smtClean="0"/>
              <a:t>буреметр</a:t>
            </a:r>
          </a:p>
          <a:p>
            <a:pPr marL="495300" indent="-49530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 startAt="11"/>
            </a:pPr>
            <a:r>
              <a:rPr lang="ru-RU" sz="2200" b="1" smtClean="0"/>
              <a:t>клеветон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ВИКТОРИНА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89138"/>
            <a:ext cx="4392613" cy="4248150"/>
          </a:xfrm>
        </p:spPr>
        <p:txBody>
          <a:bodyPr/>
          <a:lstStyle/>
          <a:p>
            <a:pPr marL="714375" indent="-7143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smtClean="0"/>
              <a:t>Почему Платов обращается за помощью именно к тулякам? Чем знаменита Тула?</a:t>
            </a:r>
          </a:p>
          <a:p>
            <a:pPr marL="714375" indent="-7143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smtClean="0"/>
              <a:t>Почему главный герой лишён имени и даже прозвище его пишется с маленькой буквы?</a:t>
            </a:r>
          </a:p>
          <a:p>
            <a:pPr marL="714375" indent="-7143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smtClean="0"/>
              <a:t>Как представлен левша? Найдите детали описания внешности, отметьте особенности поведения.</a:t>
            </a:r>
          </a:p>
          <a:p>
            <a:pPr marL="714375" indent="-7143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smtClean="0"/>
              <a:t>Как ведется работа по созданию диковинки?</a:t>
            </a:r>
          </a:p>
        </p:txBody>
      </p:sp>
      <p:pic>
        <p:nvPicPr>
          <p:cNvPr id="17412" name="Picture 5" descr="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1860550"/>
            <a:ext cx="2667000" cy="380047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4860925" y="5661025"/>
            <a:ext cx="3887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/>
              <a:t>И. Глазунов. Иллюстрация к сказу Н.С.Лескова «Левша»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smtClean="0"/>
              <a:t>Современные Левши</a:t>
            </a:r>
            <a:br>
              <a:rPr lang="ru-RU" sz="3800" smtClean="0"/>
            </a:br>
            <a:r>
              <a:rPr lang="ru-RU" sz="3800" smtClean="0"/>
              <a:t>Подкованная блоха</a:t>
            </a:r>
          </a:p>
        </p:txBody>
      </p:sp>
      <p:pic>
        <p:nvPicPr>
          <p:cNvPr id="19459" name="Picture 7" descr="Блох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844675"/>
            <a:ext cx="3327400" cy="4391025"/>
          </a:xfrm>
        </p:spPr>
      </p:pic>
      <p:pic>
        <p:nvPicPr>
          <p:cNvPr id="19460" name="Picture 11" descr="311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0163" y="1917700"/>
            <a:ext cx="2767012" cy="3527425"/>
          </a:xfrm>
        </p:spPr>
      </p:pic>
      <p:sp>
        <p:nvSpPr>
          <p:cNvPr id="19461" name="Rectangle 12"/>
          <p:cNvSpPr>
            <a:spLocks noChangeArrowheads="1"/>
          </p:cNvSpPr>
          <p:nvPr/>
        </p:nvSpPr>
        <p:spPr bwMode="auto">
          <a:xfrm>
            <a:off x="468313" y="5392738"/>
            <a:ext cx="446563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/>
              <a:t>КУКРЫНИКСЫ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/>
              <a:t>"Сказ о тульском косом Левше и стальной блохе". 1974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smtClean="0"/>
              <a:t>Современные Левши</a:t>
            </a:r>
            <a:br>
              <a:rPr lang="ru-RU" sz="3800" smtClean="0"/>
            </a:br>
            <a:r>
              <a:rPr lang="ru-RU" sz="3800" smtClean="0"/>
              <a:t>Верблюды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4508500"/>
            <a:ext cx="7775575" cy="1800225"/>
          </a:xfrm>
        </p:spPr>
        <p:txBody>
          <a:bodyPr/>
          <a:lstStyle/>
          <a:p>
            <a:pPr marL="0" indent="9525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800" b="1" smtClean="0"/>
              <a:t>Верблюды выполнены из платины. Их высота 80-100 микрон, что не на много больше диаметра человеческого волоса.</a:t>
            </a:r>
            <a:br>
              <a:rPr lang="ru-RU" sz="1800" b="1" smtClean="0"/>
            </a:br>
            <a:r>
              <a:rPr lang="ru-RU" sz="1800" b="1" smtClean="0"/>
              <a:t>В иголке размещены семь верблюдов. Еще около 10 было безвозвратно потеряно при изготовлении. Потеря или поломка работы на последней стадии завершения — это та плата которой приходится расплачиваться микроминиатюристам. </a:t>
            </a:r>
          </a:p>
        </p:txBody>
      </p:sp>
      <p:pic>
        <p:nvPicPr>
          <p:cNvPr id="21508" name="Picture 7" descr="Верблюды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916113"/>
            <a:ext cx="4537075" cy="2422525"/>
          </a:xfrm>
        </p:spPr>
      </p:pic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5508625" y="1989138"/>
            <a:ext cx="30226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952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800" b="1"/>
              <a:t>Семь верблюдов расположены в игольном ушке.</a:t>
            </a:r>
            <a:br>
              <a:rPr lang="ru-RU" sz="1800" b="1"/>
            </a:br>
            <a:r>
              <a:rPr lang="ru-RU" sz="1800" b="1"/>
              <a:t>Высота верблюдов 80-100 мкм (0,08-0,1 мм).</a:t>
            </a:r>
            <a:br>
              <a:rPr lang="ru-RU" sz="1800" b="1"/>
            </a:br>
            <a:r>
              <a:rPr lang="ru-RU" sz="1800" b="1"/>
              <a:t>Материал — платина.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800" b="1"/>
              <a:t>Верблюды в игольном ушке относятся к классическим работам искусства микроминиатюры.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smtClean="0"/>
              <a:t>Современные Левши</a:t>
            </a:r>
            <a:br>
              <a:rPr lang="ru-RU" sz="3800" smtClean="0"/>
            </a:br>
            <a:r>
              <a:rPr lang="ru-RU" sz="3800" smtClean="0"/>
              <a:t>Гена и Чебурашка 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844675"/>
            <a:ext cx="4175125" cy="43926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700" b="1" smtClean="0"/>
              <a:t>Крокодил Гена и Чебурашка размещены на срезе макового зернышка. Высота Чебурашки — 0,6 мм, Гены — 1,4 мм.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700" b="1" smtClean="0"/>
              <a:t>Выполнить эту работу было черезвычайно трудно. Эти фигурки трехмерные, а обработать трехмерный маленький объект очень и очень сложно. Ведь плоский объект можно приклеить и затем обрабатывать, а трехмерный объект приклеить довольно сложно. Обратите внимание на пуговички и бабочку у Гены. У крокодила Гены есть даже зубы! Они сделаны из платины.</a:t>
            </a:r>
            <a:br>
              <a:rPr lang="ru-RU" sz="1700" b="1" smtClean="0"/>
            </a:br>
            <a:r>
              <a:rPr lang="ru-RU" sz="1700" b="1" smtClean="0"/>
              <a:t>Труднее всего было придать лицам героев выражение. Сложность создания проявляется и в том, что детали изготавливаются отдельно и собираются лишь на последней стадии. </a:t>
            </a:r>
          </a:p>
        </p:txBody>
      </p:sp>
      <p:pic>
        <p:nvPicPr>
          <p:cNvPr id="23556" name="Picture 7" descr="gena_ch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EDB5D"/>
              </a:clrFrom>
              <a:clrTo>
                <a:srgbClr val="FEDB5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1223963"/>
            <a:ext cx="4778376" cy="544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smtClean="0"/>
              <a:t>Современные Левши</a:t>
            </a:r>
            <a:br>
              <a:rPr lang="ru-RU" sz="3800" smtClean="0"/>
            </a:br>
            <a:r>
              <a:rPr lang="ru-RU" sz="3800" smtClean="0"/>
              <a:t>Буратино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1916113"/>
            <a:ext cx="3240088" cy="2995612"/>
          </a:xfrm>
          <a:noFill/>
        </p:spPr>
        <p:txBody>
          <a:bodyPr>
            <a:spAutoFit/>
          </a:bodyPr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800" b="1" smtClean="0"/>
              <a:t>На срезе виноградной косточки размещены Буратино, лягушка и черепаха Тортилла, выглядывающая из «воды».</a:t>
            </a:r>
            <a:br>
              <a:rPr lang="ru-RU" sz="1800" b="1" smtClean="0"/>
            </a:br>
            <a:r>
              <a:rPr lang="ru-RU" sz="1800" b="1" smtClean="0"/>
              <a:t>К сожалению, зрители редко замечают лягушонка, сидящего рядом с Буратинно.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800" b="1" smtClean="0"/>
              <a:t>Черепаха протягивает Буратино  именно золотой ключик.</a:t>
            </a:r>
            <a:r>
              <a:rPr lang="ru-RU" sz="1800" smtClean="0"/>
              <a:t> </a:t>
            </a:r>
          </a:p>
        </p:txBody>
      </p:sp>
      <p:pic>
        <p:nvPicPr>
          <p:cNvPr id="25604" name="Picture 7" descr="byratin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DDA5C"/>
              </a:clrFrom>
              <a:clrTo>
                <a:srgbClr val="FDDA5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12775" y="620713"/>
            <a:ext cx="6913563" cy="4662487"/>
          </a:xfrm>
        </p:spPr>
      </p:pic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611188" y="4981575"/>
            <a:ext cx="77755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800" b="1"/>
              <a:t>Причем, обратите внимание, что черепаха выглядывает из воды, т.е. в воде есть продолжение черепахи. У нее есть даже задние лапки, но автору не удалось сделать воду настолько прозрачной чтобы их было видно. На заднем фоне виднеется кувшинка.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smtClean="0"/>
              <a:t>Современные Левши</a:t>
            </a:r>
            <a:br>
              <a:rPr lang="ru-RU" sz="3800" smtClean="0"/>
            </a:br>
            <a:r>
              <a:rPr lang="ru-RU" sz="3800" smtClean="0"/>
              <a:t>Авианосцы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83125" y="2205038"/>
            <a:ext cx="3776663" cy="4035425"/>
          </a:xfrm>
          <a:noFill/>
        </p:spPr>
        <p:txBody>
          <a:bodyPr>
            <a:spAutoFit/>
          </a:bodyPr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800" b="1" smtClean="0"/>
              <a:t>На спинке колорадского жука размещены американские самолеты, на спинке божьей коровки — наши.</a:t>
            </a:r>
            <a:br>
              <a:rPr lang="ru-RU" sz="1800" b="1" smtClean="0"/>
            </a:b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>В этой работе показана не столько техника, сколько преподносится идея. На колорадском жуке размещены американские самолеты, на божьей коровке — наши. Почему американские самолеты на колорадском жуке — потому, что жук этот родом из Америки и очень прожорлив. А почему наши самолеты на божьей коровке — потому, что она Божья.</a:t>
            </a:r>
            <a:r>
              <a:rPr lang="ru-RU" sz="1800" smtClean="0"/>
              <a:t> </a:t>
            </a:r>
          </a:p>
        </p:txBody>
      </p:sp>
      <p:pic>
        <p:nvPicPr>
          <p:cNvPr id="27652" name="Picture 7" descr="avian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243138"/>
            <a:ext cx="3775075" cy="3449637"/>
          </a:xfrm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smtClean="0"/>
              <a:t>Современные Левши</a:t>
            </a:r>
            <a:br>
              <a:rPr lang="ru-RU" sz="3800" smtClean="0"/>
            </a:br>
            <a:r>
              <a:rPr lang="ru-RU" sz="3800" smtClean="0"/>
              <a:t>Рисовое зернышко</a:t>
            </a: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11863" y="1944688"/>
            <a:ext cx="2447925" cy="3871912"/>
          </a:xfrm>
          <a:noFill/>
        </p:spPr>
        <p:txBody>
          <a:bodyPr>
            <a:spAutoFit/>
          </a:bodyPr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800" b="1" smtClean="0"/>
              <a:t>На срезе написан фрагмент из рассказа Лескова Н. С. «Сказ о тульском Левше и о стальной блохе».</a:t>
            </a:r>
            <a:br>
              <a:rPr lang="ru-RU" sz="1800" b="1" smtClean="0"/>
            </a:br>
            <a:r>
              <a:rPr lang="ru-RU" sz="1800" b="1" smtClean="0"/>
              <a:t>На рисовом зернышке уместилось 2027 букв в 22 строчки.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800" b="1" smtClean="0"/>
              <a:t>Рисовое зернышко было разрезано и отполировано. Текст выгравирован.</a:t>
            </a:r>
          </a:p>
        </p:txBody>
      </p:sp>
      <p:pic>
        <p:nvPicPr>
          <p:cNvPr id="29700" name="Picture 7" descr="Рисовое зернышк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960563"/>
            <a:ext cx="5040312" cy="3306762"/>
          </a:xfrm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684213" y="5373688"/>
            <a:ext cx="7920037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800" b="1"/>
              <a:t>Т.е. сначала очень остро заточенной иголочкой царапались буквочки, а затем они затирались черной краской.</a:t>
            </a:r>
            <a:br>
              <a:rPr lang="ru-RU" sz="1800" b="1"/>
            </a:br>
            <a:r>
              <a:rPr lang="ru-RU" sz="1800" b="1"/>
              <a:t>Если приглядеться, то можно заметить золотую подковку, расположенную рядом с первым словом.</a:t>
            </a:r>
            <a:r>
              <a:rPr lang="ru-RU" sz="180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83125" y="2276475"/>
            <a:ext cx="3776663" cy="3816350"/>
          </a:xfrm>
          <a:noFill/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ru-RU" sz="4400" b="1" smtClean="0">
                <a:solidFill>
                  <a:schemeClr val="tx2"/>
                </a:solidFill>
                <a:latin typeface="Monotype Corsiva" panose="03010101010201010101" pitchFamily="66" charset="0"/>
              </a:rPr>
              <a:t>Там, где стоит «Левша»,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ru-RU" sz="4400" b="1" smtClean="0">
                <a:solidFill>
                  <a:schemeClr val="tx2"/>
                </a:solidFill>
                <a:latin typeface="Monotype Corsiva" panose="03010101010201010101" pitchFamily="66" charset="0"/>
              </a:rPr>
              <a:t>надо читать «русский народ».</a:t>
            </a:r>
          </a:p>
          <a:p>
            <a:pPr marL="0" indent="0" algn="r" eaLnBrk="1" hangingPunct="1">
              <a:buFont typeface="Wingdings" panose="05000000000000000000" pitchFamily="2" charset="2"/>
              <a:buNone/>
            </a:pPr>
            <a:r>
              <a:rPr lang="ru-RU" sz="4400" b="1" smtClean="0">
                <a:solidFill>
                  <a:schemeClr val="tx2"/>
                </a:solidFill>
                <a:latin typeface="Monotype Corsiva" panose="03010101010201010101" pitchFamily="66" charset="0"/>
              </a:rPr>
              <a:t>Н.С. Лесков</a:t>
            </a:r>
          </a:p>
        </p:txBody>
      </p:sp>
      <p:pic>
        <p:nvPicPr>
          <p:cNvPr id="30723" name="Picture 7" descr="Безымянны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125" y="836613"/>
            <a:ext cx="3781425" cy="4537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49275"/>
            <a:ext cx="7632700" cy="1008063"/>
          </a:xfrm>
        </p:spPr>
        <p:txBody>
          <a:bodyPr/>
          <a:lstStyle/>
          <a:p>
            <a:pPr algn="ctr" eaLnBrk="1" hangingPunct="1"/>
            <a:r>
              <a:rPr lang="ru-RU" smtClean="0"/>
              <a:t>Н.С.Лесков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2700338" y="1192213"/>
            <a:ext cx="6192837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/>
              <a:t>Родился 4(16) февраля 1831 г. в селе Горохово Орловского уезда Орловской губернии в семье Семена Дмитриевича Лескова, заседателя Орловской уголовной палаты, дворянина по выслуге. Творческий путь Николая Семёновича был сложным и противоречивым. Детские годы его прошли на Орловщине на небольшом хуторе. Первые детские впечатления, связанные с родительским домом и орловской землей, самые теплые, самые радостные.  Взрослая жизнь началась для Лескова рано в 15 лет и была наполнена многочисленными странствиями, и общением с самыми разными людьми. В своих многочисленных путешествиях Н С Лесков увидел российскою  жизнь неблагополучной и неустроенной. И нашел возможность обновить и улучшить ее.  Писатель считал что надо поставить во главу угла человека его духовное возрождение. Поэтому во всех  произведениях Лескова главное - это человек и его стремление к добру.</a:t>
            </a:r>
          </a:p>
        </p:txBody>
      </p:sp>
      <p:pic>
        <p:nvPicPr>
          <p:cNvPr id="5124" name="Picture 6" descr="л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1944687" cy="244792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7" descr="л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644900"/>
            <a:ext cx="2006600" cy="2674938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История создания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5111750" cy="4535487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700" b="1" smtClean="0"/>
              <a:t>       Н С Лесков в первых печатных редакциях предпослал рассказу такое «предисловие»:  «Я записал эту легенду в Сестрорецке по тамошнему сказу от старого оружейника тульского выходца пересепившегося на Сестру-реку еще в царствование императора Александра Первого Рассказчик два года тому назад был еще в добрых силах и в свежей памяти, он охотно вспоминал старину, очень чествовал государя Николая Павловича, жил «по старой вере» читал божественные книги и разводил канареек Люди к нему относились с почтением» Но вскоре автор сам «разоблачил» себя «   я весь этот рассказ сочинил в мае месяце прошлого года, и Левша есть лицо мною выдуманное» Вся эта выдуманная история была нужна Лескову для создания </a:t>
            </a:r>
            <a:r>
              <a:rPr lang="ru-RU" sz="1700" b="1" u="sng" smtClean="0"/>
              <a:t>иллюзии </a:t>
            </a:r>
            <a:r>
              <a:rPr lang="ru-RU" sz="1700" b="1" smtClean="0"/>
              <a:t>непричастности автора к содержанию сказа</a:t>
            </a:r>
          </a:p>
        </p:txBody>
      </p:sp>
      <p:pic>
        <p:nvPicPr>
          <p:cNvPr id="6148" name="Picture 5" descr="Фото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916113"/>
            <a:ext cx="3024188" cy="432117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Сюжет   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7848600" cy="25923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800" b="1" smtClean="0"/>
              <a:t>Баснословная история стальной блоки кажется не очень замысловатой: получил император Александр </a:t>
            </a:r>
            <a:r>
              <a:rPr lang="en-US" sz="1800" b="1" smtClean="0"/>
              <a:t>I </a:t>
            </a:r>
            <a:r>
              <a:rPr lang="ru-RU" sz="1800" b="1" smtClean="0"/>
              <a:t>в подарок от англичан микроскопическую стальную блоху, привез ее домой и забыл. Нашел блоху его преемник император Николай </a:t>
            </a:r>
            <a:r>
              <a:rPr lang="en-US" sz="1800" b="1" smtClean="0"/>
              <a:t>I </a:t>
            </a:r>
            <a:r>
              <a:rPr lang="ru-RU" sz="1800" b="1" smtClean="0"/>
              <a:t>и поручил атаману Платову передать ее в Тулу, а там тульским мастерам «подумать» о ней. Туляки и подковали блоху, вызвав удивление и восхищение у английских мастеров. Таков сюжет сказа. Маленькая блоха становится испытанием для героев, проверяется их чувство любви к своему отечеству.</a:t>
            </a:r>
          </a:p>
        </p:txBody>
      </p:sp>
      <p:pic>
        <p:nvPicPr>
          <p:cNvPr id="7172" name="Picture 5" descr="Фото0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005263"/>
            <a:ext cx="4752975" cy="2519362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ВИКТОРИНА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14375" indent="-714375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200" b="1" i="1" smtClean="0"/>
              <a:t>Кому принадлежат следующие слова и как вы их понимаете?</a:t>
            </a:r>
          </a:p>
          <a:p>
            <a:pPr marL="714375" indent="-714375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sz="2200" b="1" i="1" smtClean="0"/>
          </a:p>
          <a:p>
            <a:pPr marL="714375" indent="-7143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200" smtClean="0"/>
              <a:t>«Вот если бы у меня хотя один такой мастер в России, так я бы этим весьма счастливый был и гордился, а того мастера сейчас же благородным бы сделал».</a:t>
            </a:r>
          </a:p>
          <a:p>
            <a:pPr marL="714375" indent="-7143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200" smtClean="0"/>
              <a:t>«Сиди, - говорит, - здесь до самого Петербурга вроде пубеля, ты мне за всех ответишь».</a:t>
            </a:r>
          </a:p>
          <a:p>
            <a:pPr marL="714375" indent="-7143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200" smtClean="0"/>
              <a:t>«Это, - говорит, - против нашего не в пример превосходнейше».</a:t>
            </a:r>
          </a:p>
          <a:p>
            <a:pPr marL="714375" indent="-7143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200" smtClean="0"/>
              <a:t>«Скажите государю, что у англичан ружья кирпичом не чистят: пусть чтобы и у нас не чистили, а то, храни Бог войны, они стрелять не годятся».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49275"/>
            <a:ext cx="7632700" cy="1295400"/>
          </a:xfrm>
        </p:spPr>
        <p:txBody>
          <a:bodyPr/>
          <a:lstStyle/>
          <a:p>
            <a:pPr algn="ctr" eaLnBrk="1" hangingPunct="1"/>
            <a:r>
              <a:rPr lang="ru-RU" sz="4400" smtClean="0"/>
              <a:t>Иллюстрации к сказу Н.С.Лескова «Левша»</a:t>
            </a:r>
          </a:p>
        </p:txBody>
      </p:sp>
      <p:pic>
        <p:nvPicPr>
          <p:cNvPr id="35635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3889375" cy="475297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35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916113"/>
            <a:ext cx="3960813" cy="4795837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6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56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8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4024312" cy="5688013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38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5575" y="260350"/>
            <a:ext cx="3908425" cy="5688013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7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57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4032250" cy="5903913"/>
          </a:xfrm>
          <a:prstGeom prst="rect">
            <a:avLst/>
          </a:prstGeom>
          <a:noFill/>
          <a:ln w="7620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0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549275"/>
            <a:ext cx="4043362" cy="5903913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4032250" cy="5832475"/>
          </a:xfrm>
          <a:prstGeom prst="rect">
            <a:avLst/>
          </a:prstGeom>
          <a:noFill/>
          <a:ln w="57150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430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49275"/>
            <a:ext cx="3997325" cy="5832475"/>
          </a:xfrm>
          <a:prstGeom prst="rect">
            <a:avLst/>
          </a:prstGeom>
          <a:noFill/>
          <a:ln w="57150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9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59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557</Words>
  <Application>Microsoft Office PowerPoint</Application>
  <PresentationFormat>Экран (4:3)</PresentationFormat>
  <Paragraphs>73</Paragraphs>
  <Slides>19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Garamond</vt:lpstr>
      <vt:lpstr>Monotype Corsiva</vt:lpstr>
      <vt:lpstr>Wingdings</vt:lpstr>
      <vt:lpstr>Край</vt:lpstr>
      <vt:lpstr>Н.С.Лесков </vt:lpstr>
      <vt:lpstr>Н.С.Лесков</vt:lpstr>
      <vt:lpstr>История создания</vt:lpstr>
      <vt:lpstr>Сюжет    </vt:lpstr>
      <vt:lpstr>ВИКТОРИНА</vt:lpstr>
      <vt:lpstr>Иллюстрации к сказу Н.С.Лескова «Левша»</vt:lpstr>
      <vt:lpstr>Презентация PowerPoint</vt:lpstr>
      <vt:lpstr>Презентация PowerPoint</vt:lpstr>
      <vt:lpstr>Презентация PowerPoint</vt:lpstr>
      <vt:lpstr>Презентация PowerPoint</vt:lpstr>
      <vt:lpstr>Языковые особенности сказа Н.С.Лескова «Левша»</vt:lpstr>
      <vt:lpstr>ВИКТОРИНА</vt:lpstr>
      <vt:lpstr>Современные Левши Подкованная блоха</vt:lpstr>
      <vt:lpstr>Современные Левши Верблюды</vt:lpstr>
      <vt:lpstr>Современные Левши Гена и Чебурашка </vt:lpstr>
      <vt:lpstr>Современные Левши Буратино</vt:lpstr>
      <vt:lpstr>Современные Левши Авианосцы</vt:lpstr>
      <vt:lpstr>Современные Левши Рисовое зернышко</vt:lpstr>
      <vt:lpstr>Презентация PowerPoint</vt:lpstr>
    </vt:vector>
  </TitlesOfParts>
  <Company>USSR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</dc:creator>
  <cp:lastModifiedBy>alex</cp:lastModifiedBy>
  <cp:revision>36</cp:revision>
  <dcterms:created xsi:type="dcterms:W3CDTF">2007-01-22T10:01:29Z</dcterms:created>
  <dcterms:modified xsi:type="dcterms:W3CDTF">2015-03-14T19:42:39Z</dcterms:modified>
</cp:coreProperties>
</file>