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5" r:id="rId7"/>
    <p:sldId id="263" r:id="rId8"/>
    <p:sldId id="264" r:id="rId9"/>
    <p:sldId id="266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0788" autoAdjust="0"/>
  </p:normalViewPr>
  <p:slideViewPr>
    <p:cSldViewPr>
      <p:cViewPr>
        <p:scale>
          <a:sx n="90" d="100"/>
          <a:sy n="90" d="100"/>
        </p:scale>
        <p:origin x="-117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DE151-4DB1-413F-81B6-AB9D569EE87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12AC2-474E-45F7-9090-F239AEAD4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12AC2-474E-45F7-9090-F239AEAD4C6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12AC2-474E-45F7-9090-F239AEAD4C6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6C92-3B38-4CF2-B685-1DC8C9C52359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B2F6-741F-46DE-82A1-DA5720A02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6C92-3B38-4CF2-B685-1DC8C9C52359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B2F6-741F-46DE-82A1-DA5720A02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6C92-3B38-4CF2-B685-1DC8C9C52359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B2F6-741F-46DE-82A1-DA5720A02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6C92-3B38-4CF2-B685-1DC8C9C52359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B2F6-741F-46DE-82A1-DA5720A02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6C92-3B38-4CF2-B685-1DC8C9C52359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B2F6-741F-46DE-82A1-DA5720A02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6C92-3B38-4CF2-B685-1DC8C9C52359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B2F6-741F-46DE-82A1-DA5720A02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6C92-3B38-4CF2-B685-1DC8C9C52359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B2F6-741F-46DE-82A1-DA5720A02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6C92-3B38-4CF2-B685-1DC8C9C52359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B2F6-741F-46DE-82A1-DA5720A02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6C92-3B38-4CF2-B685-1DC8C9C52359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B2F6-741F-46DE-82A1-DA5720A02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6C92-3B38-4CF2-B685-1DC8C9C52359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B2F6-741F-46DE-82A1-DA5720A02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6C92-3B38-4CF2-B685-1DC8C9C52359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B2F6-741F-46DE-82A1-DA5720A02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06C92-3B38-4CF2-B685-1DC8C9C52359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DB2F6-741F-46DE-82A1-DA5720A02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642910" y="0"/>
            <a:ext cx="8143932" cy="7572404"/>
          </a:xfrm>
        </p:spPr>
        <p:txBody>
          <a:bodyPr>
            <a:noAutofit/>
          </a:bodyPr>
          <a:lstStyle/>
          <a:p>
            <a:r>
              <a:rPr lang="ru-RU" sz="2800" dirty="0" smtClean="0"/>
              <a:t>Тема: </a:t>
            </a:r>
            <a:r>
              <a:rPr lang="ru-RU" dirty="0" smtClean="0"/>
              <a:t>«Развитие связной речи детей дошкольного возраста с применением наглядного моделирования и графических сх</a:t>
            </a:r>
            <a:r>
              <a:rPr lang="ru-RU" sz="4800" dirty="0" smtClean="0"/>
              <a:t>е</a:t>
            </a:r>
            <a:r>
              <a:rPr lang="ru-RU" dirty="0" smtClean="0"/>
              <a:t>м»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выполнила воспитатель </a:t>
            </a:r>
            <a:r>
              <a:rPr lang="ru-RU" sz="2800" dirty="0" err="1" smtClean="0"/>
              <a:t>Булдакова</a:t>
            </a:r>
            <a:r>
              <a:rPr lang="ru-RU" sz="2800" dirty="0" smtClean="0"/>
              <a:t> С.Г.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г.</a:t>
            </a:r>
            <a:r>
              <a:rPr lang="ru-RU" sz="2800" dirty="0" smtClean="0"/>
              <a:t> </a:t>
            </a:r>
            <a:r>
              <a:rPr lang="ru-RU" sz="2800" dirty="0" smtClean="0"/>
              <a:t>Киров, 2014г.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85728"/>
            <a:ext cx="6400800" cy="11430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муниципальное казённое дошкольное образовательное учреждение №3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/>
              <a:t>3 ЭТАП</a:t>
            </a:r>
            <a:endParaRPr lang="ru-RU" sz="32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2000240"/>
            <a:ext cx="3714776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just">
              <a:buNone/>
            </a:pPr>
            <a:r>
              <a:rPr lang="ru-RU" sz="2400" dirty="0" smtClean="0"/>
              <a:t>Составление творческих</a:t>
            </a:r>
          </a:p>
          <a:p>
            <a:pPr algn="just">
              <a:buNone/>
            </a:pPr>
            <a:r>
              <a:rPr lang="ru-RU" sz="2400" dirty="0" smtClean="0"/>
              <a:t>рассказов детьми</a:t>
            </a:r>
          </a:p>
          <a:p>
            <a:pPr algn="just">
              <a:buNone/>
            </a:pPr>
            <a:r>
              <a:rPr lang="ru-RU" sz="2400" dirty="0" smtClean="0"/>
              <a:t>опирающихся на свой</a:t>
            </a:r>
          </a:p>
          <a:p>
            <a:pPr algn="just">
              <a:buNone/>
            </a:pPr>
            <a:r>
              <a:rPr lang="ru-RU" sz="2400" dirty="0" smtClean="0"/>
              <a:t>личный опыт</a:t>
            </a:r>
            <a:endParaRPr lang="ru-RU" sz="2400" b="1" u="sng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098" name="Picture 2" descr="C:\Users\1\Pictures\2014-01-01\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69744" y="1600200"/>
            <a:ext cx="3395511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Pictures\2014-01-01\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3699735" cy="5300066"/>
          </a:xfrm>
          <a:prstGeom prst="rect">
            <a:avLst/>
          </a:prstGeom>
          <a:noFill/>
        </p:spPr>
      </p:pic>
      <p:pic>
        <p:nvPicPr>
          <p:cNvPr id="5123" name="Picture 3" descr="C:\Users\1\Pictures\2014-01-01\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0376" y="1000108"/>
            <a:ext cx="4100463" cy="535785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Выводы: использование наглядного моделирования и схем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571625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Способствует  детям  строить чёткий внутренний план умственных действий, речевого высказывания , помогает обогащать словарный запас, правильно строить предложения ;</a:t>
            </a:r>
          </a:p>
          <a:p>
            <a:endParaRPr lang="ru-RU" sz="2800" dirty="0" smtClean="0"/>
          </a:p>
          <a:p>
            <a:r>
              <a:rPr lang="ru-RU" sz="2800" dirty="0" smtClean="0"/>
              <a:t>Повышает  степень самостоятельности; развивает  фантазию, логику, мышление, воображение, зрительное внимание;</a:t>
            </a:r>
          </a:p>
          <a:p>
            <a:endParaRPr lang="ru-RU" sz="2800" dirty="0" smtClean="0"/>
          </a:p>
          <a:p>
            <a:r>
              <a:rPr lang="ru-RU" sz="2800" dirty="0" smtClean="0"/>
              <a:t>Появляется опыт общения,</a:t>
            </a:r>
          </a:p>
          <a:p>
            <a:pPr>
              <a:buNone/>
            </a:pPr>
            <a:r>
              <a:rPr lang="ru-RU" sz="2800" dirty="0" smtClean="0"/>
              <a:t>	 интерес к новым видам</a:t>
            </a:r>
          </a:p>
          <a:p>
            <a:pPr>
              <a:buNone/>
            </a:pPr>
            <a:r>
              <a:rPr lang="ru-RU" sz="2800" dirty="0" smtClean="0"/>
              <a:t>	деятельности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http://im7-tub-ru.yandex.net/i?id=390648391-55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071942"/>
            <a:ext cx="32861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pic>
        <p:nvPicPr>
          <p:cNvPr id="1028" name="Picture 4" descr="http://jpg.st.klumba.ua/img/users/avatars/original/359/avatar-359064-20130719135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85992"/>
            <a:ext cx="6072230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50019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«Речь-это канал развития  интеллекта, чем раньше будет усвоен язык, тем легче и полнее будут усваиваться знания»        								</a:t>
            </a:r>
            <a:r>
              <a:rPr lang="ru-RU" sz="2800" b="1" dirty="0" err="1" smtClean="0"/>
              <a:t>Н.И.Жинкин</a:t>
            </a:r>
            <a:r>
              <a:rPr lang="ru-RU" sz="2800" b="1" dirty="0" smtClean="0"/>
              <a:t>			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358246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400" dirty="0" smtClean="0"/>
              <a:t>* Как научить детей свободному владению родным языком?</a:t>
            </a:r>
            <a:r>
              <a:rPr lang="ru-RU" sz="2400" b="1" dirty="0" smtClean="0"/>
              <a:t> </a:t>
            </a:r>
          </a:p>
          <a:p>
            <a:pPr>
              <a:buNone/>
            </a:pPr>
            <a:r>
              <a:rPr lang="ru-RU" sz="2400" b="1" dirty="0" smtClean="0"/>
              <a:t>                       	</a:t>
            </a:r>
          </a:p>
          <a:p>
            <a:pPr>
              <a:buNone/>
            </a:pPr>
            <a:r>
              <a:rPr lang="ru-RU" sz="2400" b="1" dirty="0" smtClean="0"/>
              <a:t>* </a:t>
            </a:r>
            <a:r>
              <a:rPr lang="ru-RU" sz="2400" dirty="0" smtClean="0"/>
              <a:t>С помощью каких средств</a:t>
            </a:r>
          </a:p>
          <a:p>
            <a:pPr>
              <a:buNone/>
            </a:pPr>
            <a:r>
              <a:rPr lang="ru-RU" sz="2400" b="1" dirty="0" smtClean="0"/>
              <a:t> </a:t>
            </a:r>
            <a:r>
              <a:rPr lang="ru-RU" sz="2400" dirty="0" smtClean="0"/>
              <a:t>поддерживать</a:t>
            </a:r>
          </a:p>
          <a:p>
            <a:pPr>
              <a:buNone/>
            </a:pPr>
            <a:r>
              <a:rPr lang="ru-RU" sz="2400" dirty="0" smtClean="0"/>
              <a:t> интерес к знаниям в 	</a:t>
            </a:r>
          </a:p>
          <a:p>
            <a:pPr>
              <a:buNone/>
            </a:pPr>
            <a:r>
              <a:rPr lang="ru-RU" sz="2400" dirty="0" smtClean="0"/>
              <a:t>развитии речи?</a:t>
            </a:r>
            <a:endParaRPr lang="ru-RU" sz="2400" dirty="0"/>
          </a:p>
        </p:txBody>
      </p:sp>
      <p:pic>
        <p:nvPicPr>
          <p:cNvPr id="5" name="Рисунок 4" descr="http://im4-tub-ru.yandex.net/i?id=240967613-66-72&amp;n=21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0" y="2786058"/>
            <a:ext cx="421484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Наглядное моделирование, графические</a:t>
            </a:r>
            <a:r>
              <a:rPr lang="ru-RU" sz="4000" b="1" dirty="0" smtClean="0"/>
              <a:t> </a:t>
            </a:r>
            <a:r>
              <a:rPr lang="ru-RU" b="1" dirty="0" smtClean="0"/>
              <a:t>схемы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 smtClean="0"/>
              <a:t>	</a:t>
            </a:r>
            <a:r>
              <a:rPr lang="ru-RU" u="sng" dirty="0" smtClean="0"/>
              <a:t>Требования:</a:t>
            </a:r>
            <a:endParaRPr lang="ru-RU" u="sng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1643050"/>
            <a:ext cx="4040188" cy="4483113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Должна быть простой для</a:t>
            </a:r>
          </a:p>
          <a:p>
            <a:pPr>
              <a:buNone/>
            </a:pPr>
            <a:r>
              <a:rPr lang="ru-RU" sz="2000" dirty="0" smtClean="0"/>
              <a:t>восприятия; 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Точно передавать события или </a:t>
            </a:r>
          </a:p>
          <a:p>
            <a:pPr>
              <a:buNone/>
            </a:pPr>
            <a:r>
              <a:rPr lang="ru-RU" sz="2000" dirty="0" smtClean="0"/>
              <a:t>свойства предмета;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Помочь удержать в памяти</a:t>
            </a:r>
          </a:p>
          <a:p>
            <a:pPr>
              <a:buNone/>
            </a:pPr>
            <a:r>
              <a:rPr lang="ru-RU" sz="2000" dirty="0" smtClean="0"/>
              <a:t>содержание произведения, его</a:t>
            </a:r>
          </a:p>
          <a:p>
            <a:pPr>
              <a:buNone/>
            </a:pPr>
            <a:r>
              <a:rPr lang="ru-RU" sz="2000" dirty="0" smtClean="0"/>
              <a:t>последовательность. </a:t>
            </a:r>
            <a:endParaRPr lang="ru-RU" sz="20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http://im0-tub-ru.yandex.net/i?id=301340720-15-72&amp;n=21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500174"/>
            <a:ext cx="428628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Предметная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64305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ru-RU" dirty="0" smtClean="0"/>
              <a:t>	</a:t>
            </a:r>
            <a:endParaRPr lang="ru-RU" b="1" dirty="0" smtClean="0"/>
          </a:p>
          <a:p>
            <a:pPr>
              <a:buNone/>
            </a:pPr>
            <a:r>
              <a:rPr lang="ru-RU" sz="2000" u="sng" dirty="0" smtClean="0"/>
              <a:t>Используется в виде изображения предметов, закономерно связанных между собой. </a:t>
            </a:r>
          </a:p>
          <a:p>
            <a:pPr>
              <a:buNone/>
            </a:pPr>
            <a:r>
              <a:rPr lang="ru-RU" sz="2000" dirty="0" smtClean="0"/>
              <a:t>При помощи </a:t>
            </a:r>
            <a:r>
              <a:rPr lang="ru-RU" sz="2000" dirty="0" err="1" smtClean="0"/>
              <a:t>фланелеграфа</a:t>
            </a:r>
            <a:r>
              <a:rPr lang="ru-RU" sz="2000" dirty="0" smtClean="0"/>
              <a:t> можно использовать  показ сказок</a:t>
            </a:r>
          </a:p>
          <a:p>
            <a:pPr>
              <a:buNone/>
            </a:pPr>
            <a:r>
              <a:rPr lang="ru-RU" sz="2000" dirty="0" smtClean="0"/>
              <a:t>(Теремок, Колобок, Репка, Курочка ряба и т. д.)</a:t>
            </a:r>
          </a:p>
          <a:p>
            <a:pPr>
              <a:buNone/>
            </a:pPr>
            <a:r>
              <a:rPr lang="ru-RU" sz="2000" dirty="0" smtClean="0"/>
              <a:t>Для составления рассказов – картинный план. Он помогает детям точно передавать содержание рассказа, употреблять необходимые глаголы, обозначенными стрелочками.</a:t>
            </a:r>
            <a:endParaRPr lang="ru-RU" sz="2000" dirty="0"/>
          </a:p>
        </p:txBody>
      </p:sp>
      <p:pic>
        <p:nvPicPr>
          <p:cNvPr id="5" name="Содержимое 4" descr="http://stranamasterov.ru/img3/i2013/04/08/img_392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428868"/>
            <a:ext cx="40386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Предметно- схематичная</a:t>
            </a:r>
            <a:endParaRPr lang="ru-RU" sz="4000" b="1" dirty="0"/>
          </a:p>
        </p:txBody>
      </p:sp>
      <p:pic>
        <p:nvPicPr>
          <p:cNvPr id="1026" name="Picture 2" descr="C:\Users\1\Pictures\2014-01-01\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689"/>
          <a:stretch>
            <a:fillRect/>
          </a:stretch>
        </p:blipFill>
        <p:spPr bwMode="auto">
          <a:xfrm>
            <a:off x="225979" y="2285992"/>
            <a:ext cx="4428424" cy="292893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4305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u="sng" dirty="0" smtClean="0"/>
              <a:t>Используются предметы заместители и графические знаки.(  </a:t>
            </a:r>
            <a:r>
              <a:rPr lang="ru-RU" sz="2000" dirty="0" smtClean="0"/>
              <a:t>герои сказок превращаются в  геометрические  фигуры).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Сказки « Репка», « Колобок»,  «Кот, петух и лиса», «Три котёнка» …</a:t>
            </a:r>
          </a:p>
          <a:p>
            <a:pPr>
              <a:buNone/>
            </a:pPr>
            <a:r>
              <a:rPr lang="ru-RU" sz="2000" dirty="0" smtClean="0"/>
              <a:t>Дидактические игры: «Варим борщ», «На что похоже?» и т. д.</a:t>
            </a:r>
          </a:p>
          <a:p>
            <a:pPr>
              <a:buNone/>
            </a:pPr>
            <a:r>
              <a:rPr lang="ru-RU" sz="2000" dirty="0" smtClean="0"/>
              <a:t>При помощи </a:t>
            </a:r>
            <a:r>
              <a:rPr lang="ru-RU" sz="2000" dirty="0" err="1" smtClean="0"/>
              <a:t>фланелеграфа</a:t>
            </a:r>
            <a:r>
              <a:rPr lang="ru-RU" sz="2000" dirty="0" smtClean="0"/>
              <a:t>, мела и доски.</a:t>
            </a:r>
            <a:endParaRPr lang="ru-RU" sz="32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2014-01-01\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00042"/>
            <a:ext cx="4354354" cy="2880000"/>
          </a:xfrm>
          <a:prstGeom prst="rect">
            <a:avLst/>
          </a:prstGeom>
          <a:noFill/>
        </p:spPr>
      </p:pic>
      <p:pic>
        <p:nvPicPr>
          <p:cNvPr id="1027" name="Picture 3" descr="C:\Users\1\Pictures\2014-01-01\00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3357562"/>
            <a:ext cx="4393175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15370" cy="92868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/>
              <a:t>		</a:t>
            </a:r>
            <a:r>
              <a:rPr lang="ru-RU" sz="3600" b="1" dirty="0" smtClean="0"/>
              <a:t>Схематическая или графическая 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		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u="sng" dirty="0" smtClean="0"/>
              <a:t>Передаёт  обобщённо(условно) признаки, связи и отношения явлений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, </a:t>
            </a:r>
            <a:r>
              <a:rPr lang="ru-RU" sz="3200" b="1" dirty="0" smtClean="0"/>
              <a:t>		</a:t>
            </a:r>
            <a:r>
              <a:rPr lang="ru-RU" sz="2000" dirty="0" smtClean="0"/>
              <a:t> 								  </a:t>
            </a:r>
            <a:br>
              <a:rPr lang="ru-RU" sz="2000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643050"/>
            <a:ext cx="4038600" cy="4525963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ru-RU" sz="3200" b="1" u="sng" dirty="0" smtClean="0"/>
              <a:t>1 этап</a:t>
            </a:r>
          </a:p>
          <a:p>
            <a:pPr>
              <a:buNone/>
            </a:pPr>
            <a:r>
              <a:rPr lang="ru-RU" sz="3200" u="sng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Знакомство с определёнными</a:t>
            </a:r>
          </a:p>
          <a:p>
            <a:pPr>
              <a:buNone/>
            </a:pPr>
            <a:r>
              <a:rPr lang="ru-RU" sz="2000" dirty="0" smtClean="0"/>
              <a:t>знаками, обозначающие </a:t>
            </a:r>
          </a:p>
          <a:p>
            <a:pPr>
              <a:buNone/>
            </a:pPr>
            <a:r>
              <a:rPr lang="ru-RU" sz="2000" dirty="0" smtClean="0"/>
              <a:t>значение предметов, дорожных</a:t>
            </a:r>
          </a:p>
          <a:p>
            <a:pPr>
              <a:buNone/>
            </a:pPr>
            <a:r>
              <a:rPr lang="ru-RU" sz="2000" dirty="0" smtClean="0"/>
              <a:t>знаков, схематическое</a:t>
            </a:r>
          </a:p>
          <a:p>
            <a:pPr>
              <a:buNone/>
            </a:pPr>
            <a:r>
              <a:rPr lang="ru-RU" sz="2000" dirty="0" smtClean="0"/>
              <a:t>изображение разных видов спорта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Пиктография </a:t>
            </a:r>
            <a:r>
              <a:rPr lang="ru-RU" sz="2000" dirty="0" smtClean="0"/>
              <a:t>(рисунчатое письмо)</a:t>
            </a:r>
          </a:p>
          <a:p>
            <a:endParaRPr lang="ru-RU" sz="2000" b="1" dirty="0" smtClean="0"/>
          </a:p>
          <a:p>
            <a:endParaRPr lang="ru-RU" sz="2000" b="1" u="sng" dirty="0"/>
          </a:p>
        </p:txBody>
      </p:sp>
      <p:pic>
        <p:nvPicPr>
          <p:cNvPr id="5" name="Содержимое 4" descr="http://doshvozrast.ru/images/razvrech63/image00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428736"/>
            <a:ext cx="3857652" cy="224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oshvozrast.ru/images/razvrech63/image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786190"/>
            <a:ext cx="38862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/>
              <a:t>2 ЭТАП</a:t>
            </a:r>
            <a:endParaRPr lang="ru-RU" sz="32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643050"/>
            <a:ext cx="4038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Составление последовательных</a:t>
            </a:r>
          </a:p>
          <a:p>
            <a:pPr>
              <a:buNone/>
            </a:pPr>
            <a:r>
              <a:rPr lang="ru-RU" sz="2000" dirty="0" smtClean="0"/>
              <a:t>рассказов по игрушкам, картинам, </a:t>
            </a:r>
          </a:p>
          <a:p>
            <a:pPr>
              <a:buNone/>
            </a:pPr>
            <a:r>
              <a:rPr lang="ru-RU" sz="2000" dirty="0" smtClean="0"/>
              <a:t>творческих рассказов с помощью  </a:t>
            </a:r>
          </a:p>
          <a:p>
            <a:pPr>
              <a:buNone/>
            </a:pPr>
            <a:r>
              <a:rPr lang="ru-RU" sz="2000" dirty="0" smtClean="0"/>
              <a:t>моделей.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Заучивание стихов с </a:t>
            </a:r>
          </a:p>
          <a:p>
            <a:pPr>
              <a:buNone/>
            </a:pPr>
            <a:r>
              <a:rPr lang="ru-RU" sz="2000" dirty="0" smtClean="0"/>
              <a:t>использованием  графических</a:t>
            </a:r>
          </a:p>
          <a:p>
            <a:pPr>
              <a:buNone/>
            </a:pPr>
            <a:r>
              <a:rPr lang="ru-RU" sz="2000" dirty="0" smtClean="0"/>
              <a:t>схем.</a:t>
            </a:r>
            <a:endParaRPr lang="ru-RU" sz="2000" b="1" u="sng" dirty="0"/>
          </a:p>
        </p:txBody>
      </p:sp>
      <p:pic>
        <p:nvPicPr>
          <p:cNvPr id="2050" name="Picture 2" descr="C:\Users\1\Pictures\2014-01-01\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69744" y="1600200"/>
            <a:ext cx="3395511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Pictures\2014-01-01\0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038600" cy="302895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5" name="Picture 3" descr="C:\Users\1\Pictures\2014-01-01\03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214290"/>
            <a:ext cx="4242057" cy="3071833"/>
          </a:xfrm>
          <a:prstGeom prst="rect">
            <a:avLst/>
          </a:prstGeom>
          <a:noFill/>
        </p:spPr>
      </p:pic>
      <p:pic>
        <p:nvPicPr>
          <p:cNvPr id="3076" name="Picture 4" descr="C:\Users\1\Pictures\2014-01-01\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056" y="3549946"/>
            <a:ext cx="8795100" cy="30482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238</Words>
  <Application>Microsoft Office PowerPoint</Application>
  <PresentationFormat>Экран (4:3)</PresentationFormat>
  <Paragraphs>72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Тема: «Развитие связной речи детей дошкольного возраста с применением наглядного моделирования и графических схем»  выполнила воспитатель Булдакова С.Г.  г. Киров, 2014г.</vt:lpstr>
      <vt:lpstr> «Речь-это канал развития  интеллекта, чем раньше будет усвоен язык, тем легче и полнее будут усваиваться знания»                Н.И.Жинкин   </vt:lpstr>
      <vt:lpstr>Наглядное моделирование, графические схемы</vt:lpstr>
      <vt:lpstr>Предметная</vt:lpstr>
      <vt:lpstr>Предметно- схематичная</vt:lpstr>
      <vt:lpstr>Слайд 6</vt:lpstr>
      <vt:lpstr>  Схематическая или графическая      Передаёт  обобщённо(условно) признаки, связи и отношения явлений  ,               </vt:lpstr>
      <vt:lpstr>2 ЭТАП</vt:lpstr>
      <vt:lpstr>Слайд 9</vt:lpstr>
      <vt:lpstr>3 ЭТАП</vt:lpstr>
      <vt:lpstr>Слайд 11</vt:lpstr>
      <vt:lpstr>Выводы: использование наглядного моделирования и схем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связной речи детей дошкольного возраста с применением наглядного моделирования и графических схем</dc:title>
  <dc:creator>1</dc:creator>
  <cp:lastModifiedBy>1</cp:lastModifiedBy>
  <cp:revision>150</cp:revision>
  <dcterms:created xsi:type="dcterms:W3CDTF">2014-01-04T13:58:28Z</dcterms:created>
  <dcterms:modified xsi:type="dcterms:W3CDTF">2014-01-21T17:35:15Z</dcterms:modified>
</cp:coreProperties>
</file>