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5" r:id="rId3"/>
    <p:sldId id="29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7" r:id="rId33"/>
    <p:sldId id="288" r:id="rId34"/>
    <p:sldId id="289" r:id="rId35"/>
    <p:sldId id="290" r:id="rId36"/>
    <p:sldId id="291" r:id="rId37"/>
    <p:sldId id="292" r:id="rId38"/>
    <p:sldId id="293" r:id="rId39"/>
    <p:sldId id="294" r:id="rId40"/>
    <p:sldId id="297" r:id="rId41"/>
    <p:sldId id="298" r:id="rId42"/>
    <p:sldId id="299" r:id="rId43"/>
    <p:sldId id="300" r:id="rId44"/>
    <p:sldId id="301" r:id="rId45"/>
    <p:sldId id="302" r:id="rId46"/>
    <p:sldId id="303" r:id="rId47"/>
    <p:sldId id="304" r:id="rId48"/>
    <p:sldId id="305" r:id="rId4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ru-RU" smtClean="0"/>
              <a:t>Образец заголовка</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Date Placeholder 3"/>
          <p:cNvSpPr>
            <a:spLocks noGrp="1"/>
          </p:cNvSpPr>
          <p:nvPr>
            <p:ph type="dt" sz="half" idx="10"/>
          </p:nvPr>
        </p:nvSpPr>
        <p:spPr/>
        <p:txBody>
          <a:bodyPr/>
          <a:lstStyle/>
          <a:p>
            <a:fld id="{FDABC98E-766D-416C-B55F-549826B0D4C8}" type="datetimeFigureOut">
              <a:rPr lang="ru-RU" smtClean="0"/>
              <a:t>23.11.2013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B33F5E2-205C-4D8C-B6B6-E4AA9A29BA08}"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DABC98E-766D-416C-B55F-549826B0D4C8}" type="datetimeFigureOut">
              <a:rPr lang="ru-RU" smtClean="0"/>
              <a:t>23.11.2013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B33F5E2-205C-4D8C-B6B6-E4AA9A29BA0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DABC98E-766D-416C-B55F-549826B0D4C8}" type="datetimeFigureOut">
              <a:rPr lang="ru-RU" smtClean="0"/>
              <a:t>23.11.2013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B33F5E2-205C-4D8C-B6B6-E4AA9A29BA0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DABC98E-766D-416C-B55F-549826B0D4C8}" type="datetimeFigureOut">
              <a:rPr lang="ru-RU" smtClean="0"/>
              <a:t>23.11.2013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B33F5E2-205C-4D8C-B6B6-E4AA9A29BA08}"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ru-RU" smtClean="0"/>
              <a:t>Образец заголовка</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DABC98E-766D-416C-B55F-549826B0D4C8}" type="datetimeFigureOut">
              <a:rPr lang="ru-RU" smtClean="0"/>
              <a:t>23.11.2013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B33F5E2-205C-4D8C-B6B6-E4AA9A29BA08}"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DABC98E-766D-416C-B55F-549826B0D4C8}" type="datetimeFigureOut">
              <a:rPr lang="ru-RU" smtClean="0"/>
              <a:t>23.11.2013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B33F5E2-205C-4D8C-B6B6-E4AA9A29BA08}"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FDABC98E-766D-416C-B55F-549826B0D4C8}" type="datetimeFigureOut">
              <a:rPr lang="ru-RU" smtClean="0"/>
              <a:t>23.11.2013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B33F5E2-205C-4D8C-B6B6-E4AA9A29BA08}"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FDABC98E-766D-416C-B55F-549826B0D4C8}" type="datetimeFigureOut">
              <a:rPr lang="ru-RU" smtClean="0"/>
              <a:t>23.11.2013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B33F5E2-205C-4D8C-B6B6-E4AA9A29BA0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ABC98E-766D-416C-B55F-549826B0D4C8}" type="datetimeFigureOut">
              <a:rPr lang="ru-RU" smtClean="0"/>
              <a:t>23.11.2013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B33F5E2-205C-4D8C-B6B6-E4AA9A29BA0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ru-RU" smtClean="0"/>
              <a:t>Образец заголовка</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DABC98E-766D-416C-B55F-549826B0D4C8}" type="datetimeFigureOut">
              <a:rPr lang="ru-RU" smtClean="0"/>
              <a:t>23.11.2013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B33F5E2-205C-4D8C-B6B6-E4AA9A29BA08}"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ru-RU" smtClean="0"/>
              <a:t>Образец заголовка</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DABC98E-766D-416C-B55F-549826B0D4C8}" type="datetimeFigureOut">
              <a:rPr lang="ru-RU" smtClean="0"/>
              <a:t>23.11.2013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B33F5E2-205C-4D8C-B6B6-E4AA9A29BA08}" type="slidenum">
              <a:rPr lang="ru-RU" smtClean="0"/>
              <a:t>‹#›</a:t>
            </a:fld>
            <a:endParaRPr lang="ru-RU"/>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ru-RU" smtClean="0"/>
              <a:t>Вставка рисунка</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FDABC98E-766D-416C-B55F-549826B0D4C8}" type="datetimeFigureOut">
              <a:rPr lang="ru-RU" smtClean="0"/>
              <a:t>23.11.2013</a:t>
            </a:fld>
            <a:endParaRPr lang="ru-RU"/>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ru-RU"/>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CB33F5E2-205C-4D8C-B6B6-E4AA9A29BA08}"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09442" y="260648"/>
            <a:ext cx="7125113" cy="1728192"/>
          </a:xfrm>
        </p:spPr>
        <p:txBody>
          <a:bodyPr/>
          <a:lstStyle/>
          <a:p>
            <a:pPr algn="ctr"/>
            <a:r>
              <a:rPr lang="ru-RU" sz="6000" b="1" i="1" dirty="0" smtClean="0">
                <a:solidFill>
                  <a:schemeClr val="tx1"/>
                </a:solidFill>
                <a:latin typeface="Times New Roman" panose="02020603050405020304" pitchFamily="18" charset="0"/>
                <a:cs typeface="Times New Roman" panose="02020603050405020304" pitchFamily="18" charset="0"/>
              </a:rPr>
              <a:t>Самые известные  алмазы  мира</a:t>
            </a:r>
            <a:endParaRPr lang="ru-RU" sz="6000" b="1" i="1" dirty="0">
              <a:solidFill>
                <a:schemeClr val="tx1"/>
              </a:solidFill>
              <a:latin typeface="Times New Roman" panose="02020603050405020304" pitchFamily="18" charset="0"/>
              <a:cs typeface="Times New Roman" panose="02020603050405020304" pitchFamily="18" charset="0"/>
            </a:endParaRPr>
          </a:p>
        </p:txBody>
      </p:sp>
      <p:pic>
        <p:nvPicPr>
          <p:cNvPr id="1026" name="Picture 2" descr="Самые известные алмазы мира (15 фото)"/>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2263775"/>
            <a:ext cx="5715000"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892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32656"/>
            <a:ext cx="8640960" cy="6336703"/>
          </a:xfrm>
        </p:spPr>
        <p:txBody>
          <a:bodyPr/>
          <a:lstStyle/>
          <a:p>
            <a:r>
              <a:rPr lang="ru-RU" sz="2800" dirty="0">
                <a:solidFill>
                  <a:schemeClr val="tx1"/>
                </a:solidFill>
                <a:latin typeface="Times New Roman" panose="02020603050405020304" pitchFamily="18" charset="0"/>
                <a:cs typeface="Times New Roman" panose="02020603050405020304" pitchFamily="18" charset="0"/>
              </a:rPr>
              <a:t>П</a:t>
            </a:r>
            <a:r>
              <a:rPr lang="ru-RU" sz="2800" dirty="0" smtClean="0">
                <a:solidFill>
                  <a:schemeClr val="tx1"/>
                </a:solidFill>
                <a:latin typeface="Times New Roman" panose="02020603050405020304" pitchFamily="18" charset="0"/>
                <a:cs typeface="Times New Roman" panose="02020603050405020304" pitchFamily="18" charset="0"/>
              </a:rPr>
              <a:t>ервый </a:t>
            </a:r>
            <a:r>
              <a:rPr lang="ru-RU" sz="2800" dirty="0">
                <a:solidFill>
                  <a:schemeClr val="tx1"/>
                </a:solidFill>
                <a:latin typeface="Times New Roman" panose="02020603050405020304" pitchFamily="18" charset="0"/>
                <a:cs typeface="Times New Roman" panose="02020603050405020304" pitchFamily="18" charset="0"/>
              </a:rPr>
              <a:t>алмаз, случайно найденный в Южной Африке в 1866 году. Его первоначальный вес составлял 21,25 карата, а после огранки – 10,73 карата</a:t>
            </a:r>
            <a:r>
              <a:rPr lang="ru-RU" sz="2800" dirty="0" smtClean="0">
                <a:solidFill>
                  <a:schemeClr val="tx1"/>
                </a:solidFill>
                <a:latin typeface="Times New Roman" panose="02020603050405020304" pitchFamily="18" charset="0"/>
                <a:cs typeface="Times New Roman" panose="02020603050405020304" pitchFamily="18" charset="0"/>
              </a:rPr>
              <a:t>. Парень </a:t>
            </a:r>
            <a:r>
              <a:rPr lang="ru-RU" sz="2800" dirty="0">
                <a:solidFill>
                  <a:schemeClr val="tx1"/>
                </a:solidFill>
                <a:latin typeface="Times New Roman" panose="02020603050405020304" pitchFamily="18" charset="0"/>
                <a:cs typeface="Times New Roman" panose="02020603050405020304" pitchFamily="18" charset="0"/>
              </a:rPr>
              <a:t>по имени Эразм Якобс жил со своей семьей у реки Оранжевой, на ферме Де Калк, что в окрестностях города </a:t>
            </a:r>
            <a:r>
              <a:rPr lang="ru-RU" sz="2800" dirty="0" err="1">
                <a:solidFill>
                  <a:schemeClr val="tx1"/>
                </a:solidFill>
                <a:latin typeface="Times New Roman" panose="02020603050405020304" pitchFamily="18" charset="0"/>
                <a:cs typeface="Times New Roman" panose="02020603050405020304" pitchFamily="18" charset="0"/>
              </a:rPr>
              <a:t>Хоуптаун</a:t>
            </a:r>
            <a:r>
              <a:rPr lang="ru-RU" sz="2800" dirty="0">
                <a:solidFill>
                  <a:schemeClr val="tx1"/>
                </a:solidFill>
                <a:latin typeface="Times New Roman" panose="02020603050405020304" pitchFamily="18" charset="0"/>
                <a:cs typeface="Times New Roman" panose="02020603050405020304" pitchFamily="18" charset="0"/>
              </a:rPr>
              <a:t>. Разыскивая на берегу реки палку для прочистки </a:t>
            </a:r>
            <a:r>
              <a:rPr lang="ru-RU" sz="2800" dirty="0" smtClean="0">
                <a:solidFill>
                  <a:schemeClr val="tx1"/>
                </a:solidFill>
                <a:latin typeface="Times New Roman" panose="02020603050405020304" pitchFamily="18" charset="0"/>
                <a:cs typeface="Times New Roman" panose="02020603050405020304" pitchFamily="18" charset="0"/>
              </a:rPr>
              <a:t>водостока  </a:t>
            </a:r>
            <a:r>
              <a:rPr lang="ru-RU" sz="2800" dirty="0" smtClean="0">
                <a:solidFill>
                  <a:schemeClr val="tx1"/>
                </a:solidFill>
                <a:latin typeface="Times New Roman" panose="02020603050405020304" pitchFamily="18" charset="0"/>
                <a:cs typeface="Times New Roman" panose="02020603050405020304" pitchFamily="18" charset="0"/>
              </a:rPr>
              <a:t>ю</a:t>
            </a:r>
            <a:r>
              <a:rPr lang="ru-RU" sz="2800" dirty="0" smtClean="0">
                <a:solidFill>
                  <a:schemeClr val="tx1"/>
                </a:solidFill>
                <a:latin typeface="Times New Roman" panose="02020603050405020304" pitchFamily="18" charset="0"/>
                <a:cs typeface="Times New Roman" panose="02020603050405020304" pitchFamily="18" charset="0"/>
              </a:rPr>
              <a:t>ноша </a:t>
            </a:r>
            <a:r>
              <a:rPr lang="ru-RU" sz="2800" dirty="0">
                <a:solidFill>
                  <a:schemeClr val="tx1"/>
                </a:solidFill>
                <a:latin typeface="Times New Roman" panose="02020603050405020304" pitchFamily="18" charset="0"/>
                <a:cs typeface="Times New Roman" panose="02020603050405020304" pitchFamily="18" charset="0"/>
              </a:rPr>
              <a:t>заметил среди гальки блестящий </a:t>
            </a:r>
            <a:r>
              <a:rPr lang="ru-RU" sz="2800" dirty="0" smtClean="0">
                <a:solidFill>
                  <a:schemeClr val="tx1"/>
                </a:solidFill>
                <a:latin typeface="Times New Roman" panose="02020603050405020304" pitchFamily="18" charset="0"/>
                <a:cs typeface="Times New Roman" panose="02020603050405020304" pitchFamily="18" charset="0"/>
              </a:rPr>
              <a:t>камешек, </a:t>
            </a:r>
            <a:r>
              <a:rPr lang="ru-RU" sz="2800" dirty="0">
                <a:solidFill>
                  <a:schemeClr val="tx1"/>
                </a:solidFill>
                <a:latin typeface="Times New Roman" panose="02020603050405020304" pitchFamily="18" charset="0"/>
                <a:cs typeface="Times New Roman" panose="02020603050405020304" pitchFamily="18" charset="0"/>
              </a:rPr>
              <a:t>к</a:t>
            </a:r>
            <a:r>
              <a:rPr lang="ru-RU" sz="2800" dirty="0" smtClean="0">
                <a:solidFill>
                  <a:schemeClr val="tx1"/>
                </a:solidFill>
                <a:latin typeface="Times New Roman" panose="02020603050405020304" pitchFamily="18" charset="0"/>
                <a:cs typeface="Times New Roman" panose="02020603050405020304" pitchFamily="18" charset="0"/>
              </a:rPr>
              <a:t>оторый </a:t>
            </a:r>
            <a:r>
              <a:rPr lang="ru-RU" sz="2800" dirty="0">
                <a:solidFill>
                  <a:schemeClr val="tx1"/>
                </a:solidFill>
                <a:latin typeface="Times New Roman" panose="02020603050405020304" pitchFamily="18" charset="0"/>
                <a:cs typeface="Times New Roman" panose="02020603050405020304" pitchFamily="18" charset="0"/>
              </a:rPr>
              <a:t>был столь красив, что паренек отнес его на ферму и подарил сестренке Луизе. Так в Южной Африке был найден первый алмаз, названный позже “Эврика”. Губернатор Капской провинции отправил алмаз весом 21,25 карата в Лондон с тем, чтобы показать его на парижской Всемирной выставке 1867-1868 гг. Семья Якобс отказалась взять денежную компенсацию, сказав, что обычный камень столько не стоит.</a:t>
            </a:r>
          </a:p>
        </p:txBody>
      </p:sp>
    </p:spTree>
    <p:extLst>
      <p:ext uri="{BB962C8B-B14F-4D97-AF65-F5344CB8AC3E}">
        <p14:creationId xmlns:p14="http://schemas.microsoft.com/office/powerpoint/2010/main" val="1790597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3"/>
            <a:ext cx="8424936" cy="792088"/>
          </a:xfrm>
        </p:spPr>
        <p:txBody>
          <a:bodyPr/>
          <a:lstStyle/>
          <a:p>
            <a:pPr algn="ctr"/>
            <a:r>
              <a:rPr lang="ru-RU" sz="6000" b="1" dirty="0">
                <a:solidFill>
                  <a:schemeClr val="tx1"/>
                </a:solidFill>
                <a:latin typeface="Times New Roman" panose="02020603050405020304" pitchFamily="18" charset="0"/>
                <a:cs typeface="Times New Roman" panose="02020603050405020304" pitchFamily="18" charset="0"/>
              </a:rPr>
              <a:t>«</a:t>
            </a:r>
            <a:r>
              <a:rPr lang="ru-RU" sz="6000" b="1" dirty="0" err="1">
                <a:solidFill>
                  <a:schemeClr val="tx1"/>
                </a:solidFill>
                <a:latin typeface="Times New Roman" panose="02020603050405020304" pitchFamily="18" charset="0"/>
                <a:cs typeface="Times New Roman" panose="02020603050405020304" pitchFamily="18" charset="0"/>
              </a:rPr>
              <a:t>Санси</a:t>
            </a:r>
            <a:r>
              <a:rPr lang="ru-RU" sz="6000" b="1" dirty="0">
                <a:solidFill>
                  <a:schemeClr val="tx1"/>
                </a:solidFill>
                <a:latin typeface="Times New Roman" panose="02020603050405020304" pitchFamily="18" charset="0"/>
                <a:cs typeface="Times New Roman" panose="02020603050405020304" pitchFamily="18" charset="0"/>
              </a:rPr>
              <a:t>»</a:t>
            </a:r>
          </a:p>
        </p:txBody>
      </p:sp>
      <p:pic>
        <p:nvPicPr>
          <p:cNvPr id="4098" name="Picture 2" descr="Самые известные алмазы мира (15 фото)"/>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908720"/>
            <a:ext cx="6840760" cy="5688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1946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208912" cy="6336704"/>
          </a:xfrm>
        </p:spPr>
        <p:txBody>
          <a:bodyPr/>
          <a:lstStyle/>
          <a:p>
            <a:r>
              <a:rPr lang="ru-RU" sz="2800" dirty="0">
                <a:solidFill>
                  <a:schemeClr val="tx1"/>
                </a:solidFill>
                <a:latin typeface="Times New Roman" panose="02020603050405020304" pitchFamily="18" charset="0"/>
                <a:cs typeface="Times New Roman" panose="02020603050405020304" pitchFamily="18" charset="0"/>
              </a:rPr>
              <a:t>История камня «</a:t>
            </a:r>
            <a:r>
              <a:rPr lang="ru-RU" sz="2800" dirty="0" err="1">
                <a:solidFill>
                  <a:schemeClr val="tx1"/>
                </a:solidFill>
                <a:latin typeface="Times New Roman" panose="02020603050405020304" pitchFamily="18" charset="0"/>
                <a:cs typeface="Times New Roman" panose="02020603050405020304" pitchFamily="18" charset="0"/>
              </a:rPr>
              <a:t>Санси</a:t>
            </a:r>
            <a:r>
              <a:rPr lang="ru-RU" sz="2800" dirty="0">
                <a:solidFill>
                  <a:schemeClr val="tx1"/>
                </a:solidFill>
                <a:latin typeface="Times New Roman" panose="02020603050405020304" pitchFamily="18" charset="0"/>
                <a:cs typeface="Times New Roman" panose="02020603050405020304" pitchFamily="18" charset="0"/>
              </a:rPr>
              <a:t>» очень запутанна; возможно, в ней переплелись истории двух или более камней. По описанию, камень имеет миндалевидную форму и покрыт множеством мелких </a:t>
            </a:r>
            <a:r>
              <a:rPr lang="ru-RU" sz="2800" dirty="0" smtClean="0">
                <a:solidFill>
                  <a:schemeClr val="tx1"/>
                </a:solidFill>
                <a:latin typeface="Times New Roman" panose="02020603050405020304" pitchFamily="18" charset="0"/>
                <a:cs typeface="Times New Roman" panose="02020603050405020304" pitchFamily="18" charset="0"/>
              </a:rPr>
              <a:t> граней </a:t>
            </a:r>
            <a:r>
              <a:rPr lang="ru-RU" sz="2800" dirty="0">
                <a:solidFill>
                  <a:schemeClr val="tx1"/>
                </a:solidFill>
                <a:latin typeface="Times New Roman" panose="02020603050405020304" pitchFamily="18" charset="0"/>
                <a:cs typeface="Times New Roman" panose="02020603050405020304" pitchFamily="18" charset="0"/>
              </a:rPr>
              <a:t>с обеих сторон. </a:t>
            </a:r>
            <a:r>
              <a:rPr lang="ru-RU" sz="2800" dirty="0" smtClean="0">
                <a:solidFill>
                  <a:schemeClr val="tx1"/>
                </a:solidFill>
                <a:latin typeface="Times New Roman" panose="02020603050405020304" pitchFamily="18" charset="0"/>
                <a:cs typeface="Times New Roman" panose="02020603050405020304" pitchFamily="18" charset="0"/>
              </a:rPr>
              <a:t>Возможно</a:t>
            </a:r>
            <a:r>
              <a:rPr lang="ru-RU" sz="2800" dirty="0">
                <a:solidFill>
                  <a:schemeClr val="tx1"/>
                </a:solidFill>
                <a:latin typeface="Times New Roman" panose="02020603050405020304" pitchFamily="18" charset="0"/>
                <a:cs typeface="Times New Roman" panose="02020603050405020304" pitchFamily="18" charset="0"/>
              </a:rPr>
              <a:t>, что это один из алмазов, купленных около 1570 года в Константинополе </a:t>
            </a:r>
            <a:r>
              <a:rPr lang="ru-RU" sz="2800" dirty="0" err="1">
                <a:solidFill>
                  <a:schemeClr val="tx1"/>
                </a:solidFill>
                <a:latin typeface="Times New Roman" panose="02020603050405020304" pitchFamily="18" charset="0"/>
                <a:cs typeface="Times New Roman" panose="02020603050405020304" pitchFamily="18" charset="0"/>
              </a:rPr>
              <a:t>Нркола</a:t>
            </a:r>
            <a:r>
              <a:rPr lang="ru-RU" sz="2800" dirty="0">
                <a:solidFill>
                  <a:schemeClr val="tx1"/>
                </a:solidFill>
                <a:latin typeface="Times New Roman" panose="02020603050405020304" pitchFamily="18" charset="0"/>
                <a:cs typeface="Times New Roman" panose="02020603050405020304" pitchFamily="18" charset="0"/>
              </a:rPr>
              <a:t> </a:t>
            </a:r>
            <a:r>
              <a:rPr lang="ru-RU" sz="2800" dirty="0" err="1">
                <a:solidFill>
                  <a:schemeClr val="tx1"/>
                </a:solidFill>
                <a:latin typeface="Times New Roman" panose="02020603050405020304" pitchFamily="18" charset="0"/>
                <a:cs typeface="Times New Roman" panose="02020603050405020304" pitchFamily="18" charset="0"/>
              </a:rPr>
              <a:t>Арле</a:t>
            </a:r>
            <a:r>
              <a:rPr lang="ru-RU" sz="2800" dirty="0">
                <a:solidFill>
                  <a:schemeClr val="tx1"/>
                </a:solidFill>
                <a:latin typeface="Times New Roman" panose="02020603050405020304" pitchFamily="18" charset="0"/>
                <a:cs typeface="Times New Roman" panose="02020603050405020304" pitchFamily="18" charset="0"/>
              </a:rPr>
              <a:t>, сеньором де </a:t>
            </a:r>
            <a:r>
              <a:rPr lang="ru-RU" sz="2800" dirty="0" err="1">
                <a:solidFill>
                  <a:schemeClr val="tx1"/>
                </a:solidFill>
                <a:latin typeface="Times New Roman" panose="02020603050405020304" pitchFamily="18" charset="0"/>
                <a:cs typeface="Times New Roman" panose="02020603050405020304" pitchFamily="18" charset="0"/>
              </a:rPr>
              <a:t>Санси</a:t>
            </a:r>
            <a:r>
              <a:rPr lang="ru-RU" sz="2800" dirty="0">
                <a:solidFill>
                  <a:schemeClr val="tx1"/>
                </a:solidFill>
                <a:latin typeface="Times New Roman" panose="02020603050405020304" pitchFamily="18" charset="0"/>
                <a:cs typeface="Times New Roman" panose="02020603050405020304" pitchFamily="18" charset="0"/>
              </a:rPr>
              <a:t>, который был послом Франции при дворе Оттоманов. В конце века, когда он был послом при дворе Якова Святого, </a:t>
            </a:r>
            <a:r>
              <a:rPr lang="ru-RU" sz="2800" dirty="0" err="1">
                <a:solidFill>
                  <a:schemeClr val="tx1"/>
                </a:solidFill>
                <a:latin typeface="Times New Roman" panose="02020603050405020304" pitchFamily="18" charset="0"/>
                <a:cs typeface="Times New Roman" panose="02020603050405020304" pitchFamily="18" charset="0"/>
              </a:rPr>
              <a:t>Санси</a:t>
            </a:r>
            <a:r>
              <a:rPr lang="ru-RU" sz="2800" dirty="0">
                <a:solidFill>
                  <a:schemeClr val="tx1"/>
                </a:solidFill>
                <a:latin typeface="Times New Roman" panose="02020603050405020304" pitchFamily="18" charset="0"/>
                <a:cs typeface="Times New Roman" panose="02020603050405020304" pitchFamily="18" charset="0"/>
              </a:rPr>
              <a:t> продал камень королеве Елизавете. Примерно сто лет спустя, в 1695 году, алмаз был продан Яковом Вторым Людовику XIV, королю Франции, за 625 000 франков (приблизительно 25000 фунтов). В описи регалий Французской короны, составленной в 1791 году, камень был оценен в 1 000 000 франков (около 40 000 фунтов). </a:t>
            </a:r>
          </a:p>
        </p:txBody>
      </p:sp>
    </p:spTree>
    <p:extLst>
      <p:ext uri="{BB962C8B-B14F-4D97-AF65-F5344CB8AC3E}">
        <p14:creationId xmlns:p14="http://schemas.microsoft.com/office/powerpoint/2010/main" val="368131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32656"/>
            <a:ext cx="9144000" cy="6336704"/>
          </a:xfrm>
        </p:spPr>
        <p:txBody>
          <a:bodyPr/>
          <a:lstStyle/>
          <a:p>
            <a:r>
              <a:rPr lang="ru-RU" sz="2400" dirty="0">
                <a:solidFill>
                  <a:schemeClr val="tx1"/>
                </a:solidFill>
                <a:latin typeface="Times New Roman" panose="02020603050405020304" pitchFamily="18" charset="0"/>
                <a:cs typeface="Times New Roman" panose="02020603050405020304" pitchFamily="18" charset="0"/>
              </a:rPr>
              <a:t>17 августа 1792 года он был похищен из Гард-</a:t>
            </a:r>
            <a:r>
              <a:rPr lang="ru-RU" sz="2400" dirty="0" err="1">
                <a:solidFill>
                  <a:schemeClr val="tx1"/>
                </a:solidFill>
                <a:latin typeface="Times New Roman" panose="02020603050405020304" pitchFamily="18" charset="0"/>
                <a:cs typeface="Times New Roman" panose="02020603050405020304" pitchFamily="18" charset="0"/>
              </a:rPr>
              <a:t>Мёбл</a:t>
            </a:r>
            <a:r>
              <a:rPr lang="ru-RU" sz="2400" dirty="0">
                <a:solidFill>
                  <a:schemeClr val="tx1"/>
                </a:solidFill>
                <a:latin typeface="Times New Roman" panose="02020603050405020304" pitchFamily="18" charset="0"/>
                <a:cs typeface="Times New Roman" panose="02020603050405020304" pitchFamily="18" charset="0"/>
              </a:rPr>
              <a:t>. В описи указано, что вес камня равен 533 карата (55 метрических каратов). Существовала версия, что этот камень принадлежал Карлу Смелому и был украден с его трупа на роковом поле Нанси в 1477 году мародером; однако имеется слишком мало доказательств, чтобы утверждать это с уверенностью. Следующее упоминание о камне относится к 1828 году, когда он был продан князю Демидову. «</a:t>
            </a:r>
            <a:r>
              <a:rPr lang="ru-RU" sz="2400" dirty="0" err="1">
                <a:solidFill>
                  <a:schemeClr val="tx1"/>
                </a:solidFill>
                <a:latin typeface="Times New Roman" panose="02020603050405020304" pitchFamily="18" charset="0"/>
                <a:cs typeface="Times New Roman" panose="02020603050405020304" pitchFamily="18" charset="0"/>
              </a:rPr>
              <a:t>Санси</a:t>
            </a:r>
            <a:r>
              <a:rPr lang="ru-RU" sz="2400" dirty="0">
                <a:solidFill>
                  <a:schemeClr val="tx1"/>
                </a:solidFill>
                <a:latin typeface="Times New Roman" panose="02020603050405020304" pitchFamily="18" charset="0"/>
                <a:cs typeface="Times New Roman" panose="02020603050405020304" pitchFamily="18" charset="0"/>
              </a:rPr>
              <a:t>» демонстрировался на Парижской выставке 1867 года, а затем его приобрел лорд </a:t>
            </a:r>
            <a:r>
              <a:rPr lang="ru-RU" sz="2400" dirty="0" err="1">
                <a:solidFill>
                  <a:schemeClr val="tx1"/>
                </a:solidFill>
                <a:latin typeface="Times New Roman" panose="02020603050405020304" pitchFamily="18" charset="0"/>
                <a:cs typeface="Times New Roman" panose="02020603050405020304" pitchFamily="18" charset="0"/>
              </a:rPr>
              <a:t>Астор</a:t>
            </a:r>
            <a:r>
              <a:rPr lang="ru-RU" sz="2400" dirty="0">
                <a:solidFill>
                  <a:schemeClr val="tx1"/>
                </a:solidFill>
                <a:latin typeface="Times New Roman" panose="02020603050405020304" pitchFamily="18" charset="0"/>
                <a:cs typeface="Times New Roman" panose="02020603050405020304" pitchFamily="18" charset="0"/>
              </a:rPr>
              <a:t> в качестве свадебного подарка сыну. Алмаз вновь демонстрировался в Париже на выставке «Десять веков французского ювелирного дела»; он все еще принадлежал семье </a:t>
            </a:r>
            <a:r>
              <a:rPr lang="ru-RU" sz="2400" dirty="0" err="1">
                <a:solidFill>
                  <a:schemeClr val="tx1"/>
                </a:solidFill>
                <a:latin typeface="Times New Roman" panose="02020603050405020304" pitchFamily="18" charset="0"/>
                <a:cs typeface="Times New Roman" panose="02020603050405020304" pitchFamily="18" charset="0"/>
              </a:rPr>
              <a:t>Асторов</a:t>
            </a:r>
            <a:r>
              <a:rPr lang="ru-RU" sz="2400" dirty="0">
                <a:solidFill>
                  <a:schemeClr val="tx1"/>
                </a:solidFill>
                <a:latin typeface="Times New Roman" panose="02020603050405020304" pitchFamily="18" charset="0"/>
                <a:cs typeface="Times New Roman" panose="02020603050405020304" pitchFamily="18" charset="0"/>
              </a:rPr>
              <a:t>. Следует считать ошибочным утверждение, что камень «</a:t>
            </a:r>
            <a:r>
              <a:rPr lang="ru-RU" sz="2400" dirty="0" err="1">
                <a:solidFill>
                  <a:schemeClr val="tx1"/>
                </a:solidFill>
                <a:latin typeface="Times New Roman" panose="02020603050405020304" pitchFamily="18" charset="0"/>
                <a:cs typeface="Times New Roman" panose="02020603050405020304" pitchFamily="18" charset="0"/>
              </a:rPr>
              <a:t>Санси</a:t>
            </a:r>
            <a:r>
              <a:rPr lang="ru-RU" sz="2400" dirty="0">
                <a:solidFill>
                  <a:schemeClr val="tx1"/>
                </a:solidFill>
                <a:latin typeface="Times New Roman" panose="02020603050405020304" pitchFamily="18" charset="0"/>
                <a:cs typeface="Times New Roman" panose="02020603050405020304" pitchFamily="18" charset="0"/>
              </a:rPr>
              <a:t>» был продан в конце XIX в. индийскому торговцу и перешел во владение махараджи </a:t>
            </a:r>
            <a:r>
              <a:rPr lang="ru-RU" sz="2400" dirty="0" err="1">
                <a:solidFill>
                  <a:schemeClr val="tx1"/>
                </a:solidFill>
                <a:latin typeface="Times New Roman" panose="02020603050405020304" pitchFamily="18" charset="0"/>
                <a:cs typeface="Times New Roman" panose="02020603050405020304" pitchFamily="18" charset="0"/>
              </a:rPr>
              <a:t>Патиалы</a:t>
            </a:r>
            <a:r>
              <a:rPr lang="ru-RU" sz="2400" dirty="0">
                <a:solidFill>
                  <a:schemeClr val="tx1"/>
                </a:solidFill>
                <a:latin typeface="Times New Roman" panose="02020603050405020304" pitchFamily="18" charset="0"/>
                <a:cs typeface="Times New Roman" panose="02020603050405020304" pitchFamily="18" charset="0"/>
              </a:rPr>
              <a:t>; по-видимому речь идет о другом камне, так как вес его составляет 60,40 карата. </a:t>
            </a:r>
            <a:br>
              <a:rPr lang="ru-RU" sz="2400" dirty="0">
                <a:solidFill>
                  <a:schemeClr val="tx1"/>
                </a:solidFill>
                <a:latin typeface="Times New Roman" panose="02020603050405020304" pitchFamily="18" charset="0"/>
                <a:cs typeface="Times New Roman" panose="02020603050405020304" pitchFamily="18" charset="0"/>
              </a:rPr>
            </a:br>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5017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9"/>
            <a:ext cx="8640960" cy="936104"/>
          </a:xfrm>
        </p:spPr>
        <p:txBody>
          <a:bodyPr/>
          <a:lstStyle/>
          <a:p>
            <a:pPr algn="ctr"/>
            <a:r>
              <a:rPr lang="ru-RU" sz="4000" b="1" dirty="0">
                <a:solidFill>
                  <a:schemeClr val="tx1"/>
                </a:solidFill>
                <a:latin typeface="Times New Roman" panose="02020603050405020304" pitchFamily="18" charset="0"/>
                <a:cs typeface="Times New Roman" panose="02020603050405020304" pitchFamily="18" charset="0"/>
              </a:rPr>
              <a:t>“</a:t>
            </a:r>
            <a:r>
              <a:rPr lang="ru-RU" sz="4800" b="1" dirty="0">
                <a:solidFill>
                  <a:schemeClr val="tx1"/>
                </a:solidFill>
                <a:latin typeface="Times New Roman" panose="02020603050405020304" pitchFamily="18" charset="0"/>
                <a:cs typeface="Times New Roman" panose="02020603050405020304" pitchFamily="18" charset="0"/>
              </a:rPr>
              <a:t>Звезда Южной Африки”</a:t>
            </a:r>
            <a:r>
              <a:rPr lang="ru-RU" sz="4800" dirty="0">
                <a:solidFill>
                  <a:schemeClr val="tx1"/>
                </a:solidFill>
                <a:latin typeface="Times New Roman" panose="02020603050405020304" pitchFamily="18" charset="0"/>
                <a:cs typeface="Times New Roman" panose="02020603050405020304" pitchFamily="18" charset="0"/>
              </a:rPr>
              <a:t> </a:t>
            </a:r>
            <a:endParaRPr lang="ru-RU" sz="4000" dirty="0">
              <a:solidFill>
                <a:schemeClr val="tx1"/>
              </a:solidFill>
              <a:latin typeface="Times New Roman" panose="02020603050405020304" pitchFamily="18" charset="0"/>
              <a:cs typeface="Times New Roman" panose="02020603050405020304" pitchFamily="18" charset="0"/>
            </a:endParaRPr>
          </a:p>
        </p:txBody>
      </p:sp>
      <p:pic>
        <p:nvPicPr>
          <p:cNvPr id="5122" name="Picture 2" descr="Самые известные алмазы мира (15 фото)"/>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124744"/>
            <a:ext cx="6696744" cy="54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1971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496944" cy="6336704"/>
          </a:xfrm>
        </p:spPr>
        <p:txBody>
          <a:bodyPr/>
          <a:lstStyle/>
          <a:p>
            <a:r>
              <a:rPr lang="ru-RU" dirty="0"/>
              <a:t> </a:t>
            </a:r>
            <a:r>
              <a:rPr lang="ru-RU" dirty="0">
                <a:solidFill>
                  <a:schemeClr val="tx1"/>
                </a:solidFill>
                <a:latin typeface="Times New Roman" panose="02020603050405020304" pitchFamily="18" charset="0"/>
                <a:cs typeface="Times New Roman" panose="02020603050405020304" pitchFamily="18" charset="0"/>
              </a:rPr>
              <a:t>В 1869 году в районе </a:t>
            </a:r>
            <a:r>
              <a:rPr lang="ru-RU" dirty="0" err="1">
                <a:solidFill>
                  <a:schemeClr val="tx1"/>
                </a:solidFill>
                <a:latin typeface="Times New Roman" panose="02020603050405020304" pitchFamily="18" charset="0"/>
                <a:cs typeface="Times New Roman" panose="02020603050405020304" pitchFamily="18" charset="0"/>
              </a:rPr>
              <a:t>Хоуптауна</a:t>
            </a:r>
            <a:r>
              <a:rPr lang="ru-RU" dirty="0">
                <a:solidFill>
                  <a:schemeClr val="tx1"/>
                </a:solidFill>
                <a:latin typeface="Times New Roman" panose="02020603050405020304" pitchFamily="18" charset="0"/>
                <a:cs typeface="Times New Roman" panose="02020603050405020304" pitchFamily="18" charset="0"/>
              </a:rPr>
              <a:t> пастух по имени Боуи нашел алмаз чистым весом 83,50 карата. Он принес алмаз фермеру </a:t>
            </a:r>
            <a:r>
              <a:rPr lang="ru-RU" dirty="0" err="1">
                <a:solidFill>
                  <a:schemeClr val="tx1"/>
                </a:solidFill>
                <a:latin typeface="Times New Roman" panose="02020603050405020304" pitchFamily="18" charset="0"/>
                <a:cs typeface="Times New Roman" panose="02020603050405020304" pitchFamily="18" charset="0"/>
              </a:rPr>
              <a:t>Шалку</a:t>
            </a:r>
            <a:r>
              <a:rPr lang="ru-RU" dirty="0">
                <a:solidFill>
                  <a:schemeClr val="tx1"/>
                </a:solidFill>
                <a:latin typeface="Times New Roman" panose="02020603050405020304" pitchFamily="18" charset="0"/>
                <a:cs typeface="Times New Roman" panose="02020603050405020304" pitchFamily="18" charset="0"/>
              </a:rPr>
              <a:t> Ван </a:t>
            </a:r>
            <a:r>
              <a:rPr lang="ru-RU" dirty="0" err="1">
                <a:solidFill>
                  <a:schemeClr val="tx1"/>
                </a:solidFill>
                <a:latin typeface="Times New Roman" panose="02020603050405020304" pitchFamily="18" charset="0"/>
                <a:cs typeface="Times New Roman" panose="02020603050405020304" pitchFamily="18" charset="0"/>
              </a:rPr>
              <a:t>Найкерку</a:t>
            </a:r>
            <a:r>
              <a:rPr lang="ru-RU" dirty="0">
                <a:solidFill>
                  <a:schemeClr val="tx1"/>
                </a:solidFill>
                <a:latin typeface="Times New Roman" panose="02020603050405020304" pitchFamily="18" charset="0"/>
                <a:cs typeface="Times New Roman" panose="02020603050405020304" pitchFamily="18" charset="0"/>
              </a:rPr>
              <a:t>, который жил неподалеку. Тот не мешкая предложил ему взамен 500 баранов, 10 быков и свою лошадь. Известие об этой находке вызвало нашествие тысяч искателей приключений. Алмаз пастуха Боуи, названный “Звездой Южной Африки”, после огранки “капелькой” стал весить 47,75 карата. В 1974 году он был продан на аукционе ”</a:t>
            </a:r>
            <a:r>
              <a:rPr lang="ru-RU" dirty="0" err="1">
                <a:solidFill>
                  <a:schemeClr val="tx1"/>
                </a:solidFill>
                <a:latin typeface="Times New Roman" panose="02020603050405020304" pitchFamily="18" charset="0"/>
                <a:cs typeface="Times New Roman" panose="02020603050405020304" pitchFamily="18" charset="0"/>
              </a:rPr>
              <a:t>Кристис</a:t>
            </a:r>
            <a:r>
              <a:rPr lang="ru-RU" dirty="0">
                <a:solidFill>
                  <a:schemeClr val="tx1"/>
                </a:solidFill>
                <a:latin typeface="Times New Roman" panose="02020603050405020304" pitchFamily="18" charset="0"/>
                <a:cs typeface="Times New Roman" panose="02020603050405020304" pitchFamily="18" charset="0"/>
              </a:rPr>
              <a:t>” за 552000 долларов и оказался в Женеве. </a:t>
            </a:r>
          </a:p>
        </p:txBody>
      </p:sp>
    </p:spTree>
    <p:extLst>
      <p:ext uri="{BB962C8B-B14F-4D97-AF65-F5344CB8AC3E}">
        <p14:creationId xmlns:p14="http://schemas.microsoft.com/office/powerpoint/2010/main" val="3239945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424936" cy="1068491"/>
          </a:xfrm>
        </p:spPr>
        <p:txBody>
          <a:bodyPr/>
          <a:lstStyle/>
          <a:p>
            <a:pPr algn="ctr"/>
            <a:r>
              <a:rPr lang="ru-RU" sz="6000" b="1" dirty="0">
                <a:latin typeface="Times New Roman" panose="02020603050405020304" pitchFamily="18" charset="0"/>
                <a:cs typeface="Times New Roman" panose="02020603050405020304" pitchFamily="18" charset="0"/>
              </a:rPr>
              <a:t>"</a:t>
            </a:r>
            <a:r>
              <a:rPr lang="ru-RU" sz="6000" b="1" dirty="0" err="1">
                <a:solidFill>
                  <a:schemeClr val="tx1"/>
                </a:solidFill>
                <a:latin typeface="Times New Roman" panose="02020603050405020304" pitchFamily="18" charset="0"/>
                <a:cs typeface="Times New Roman" panose="02020603050405020304" pitchFamily="18" charset="0"/>
              </a:rPr>
              <a:t>Куллинан</a:t>
            </a:r>
            <a:r>
              <a:rPr lang="ru-RU" sz="6000" b="1" dirty="0">
                <a:solidFill>
                  <a:schemeClr val="tx1"/>
                </a:solidFill>
                <a:latin typeface="Times New Roman" panose="02020603050405020304" pitchFamily="18" charset="0"/>
                <a:cs typeface="Times New Roman" panose="02020603050405020304" pitchFamily="18" charset="0"/>
              </a:rPr>
              <a:t>"</a:t>
            </a:r>
          </a:p>
        </p:txBody>
      </p:sp>
      <p:pic>
        <p:nvPicPr>
          <p:cNvPr id="7172" name="Picture 4" descr="«Куллинан» - самый крупный алмаз в мир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174629"/>
            <a:ext cx="5904656" cy="5616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6510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68952" cy="5976664"/>
          </a:xfrm>
        </p:spPr>
        <p:txBody>
          <a:bodyPr/>
          <a:lstStyle/>
          <a:p>
            <a:r>
              <a:rPr lang="ru-RU" sz="2800" dirty="0">
                <a:solidFill>
                  <a:schemeClr val="tx1"/>
                </a:solidFill>
                <a:latin typeface="Times New Roman" panose="02020603050405020304" pitchFamily="18" charset="0"/>
                <a:cs typeface="Times New Roman" panose="02020603050405020304" pitchFamily="18" charset="0"/>
              </a:rPr>
              <a:t>В 1904 году Томасом </a:t>
            </a:r>
            <a:r>
              <a:rPr lang="ru-RU" sz="2800" dirty="0" err="1">
                <a:solidFill>
                  <a:schemeClr val="tx1"/>
                </a:solidFill>
                <a:latin typeface="Times New Roman" panose="02020603050405020304" pitchFamily="18" charset="0"/>
                <a:cs typeface="Times New Roman" panose="02020603050405020304" pitchFamily="18" charset="0"/>
              </a:rPr>
              <a:t>Куллинаном</a:t>
            </a:r>
            <a:r>
              <a:rPr lang="ru-RU" sz="2800" dirty="0">
                <a:solidFill>
                  <a:schemeClr val="tx1"/>
                </a:solidFill>
                <a:latin typeface="Times New Roman" panose="02020603050405020304" pitchFamily="18" charset="0"/>
                <a:cs typeface="Times New Roman" panose="02020603050405020304" pitchFamily="18" charset="0"/>
              </a:rPr>
              <a:t> была приобретена шахта в провинции Трансвааль, в Южной Африке. А уже 26 января 1905 года в 17 часов его рабочий нашел в ней крупнейший в мире алмаз. Это был камень длиной 11 см, шириной 5см и высотой 6 см, весивший 621,20 грамма (3106 карат). Томас </a:t>
            </a:r>
            <a:r>
              <a:rPr lang="ru-RU" sz="2800" dirty="0" err="1" smtClean="0">
                <a:solidFill>
                  <a:schemeClr val="tx1"/>
                </a:solidFill>
                <a:latin typeface="Times New Roman" panose="02020603050405020304" pitchFamily="18" charset="0"/>
                <a:cs typeface="Times New Roman" panose="02020603050405020304" pitchFamily="18" charset="0"/>
              </a:rPr>
              <a:t>Куллинан</a:t>
            </a:r>
            <a:r>
              <a:rPr lang="ru-RU" sz="2800" dirty="0" smtClean="0">
                <a:solidFill>
                  <a:schemeClr val="tx1"/>
                </a:solidFill>
                <a:latin typeface="Times New Roman" panose="02020603050405020304" pitchFamily="18" charset="0"/>
                <a:cs typeface="Times New Roman" panose="02020603050405020304" pitchFamily="18" charset="0"/>
              </a:rPr>
              <a:t>  </a:t>
            </a:r>
            <a:r>
              <a:rPr lang="ru-RU" sz="2800" dirty="0">
                <a:solidFill>
                  <a:schemeClr val="tx1"/>
                </a:solidFill>
                <a:latin typeface="Times New Roman" panose="02020603050405020304" pitchFamily="18" charset="0"/>
                <a:cs typeface="Times New Roman" panose="02020603050405020304" pitchFamily="18" charset="0"/>
              </a:rPr>
              <a:t>нарек это сказочное сокровище своим именем, а затем продал его правительству Трансвааля за 750 000 тогдашних долларов</a:t>
            </a:r>
            <a:r>
              <a:rPr lang="ru-RU" sz="2800" dirty="0" smtClean="0">
                <a:solidFill>
                  <a:schemeClr val="tx1"/>
                </a:solidFill>
                <a:latin typeface="Times New Roman" panose="02020603050405020304" pitchFamily="18" charset="0"/>
                <a:cs typeface="Times New Roman" panose="02020603050405020304" pitchFamily="18" charset="0"/>
              </a:rPr>
              <a:t>.</a:t>
            </a:r>
            <a:r>
              <a:rPr lang="ru-RU" sz="3600" dirty="0">
                <a:solidFill>
                  <a:schemeClr val="tx1"/>
                </a:solidFill>
                <a:latin typeface="Times New Roman" panose="02020603050405020304" pitchFamily="18" charset="0"/>
                <a:cs typeface="Times New Roman" panose="02020603050405020304" pitchFamily="18" charset="0"/>
              </a:rPr>
              <a:t/>
            </a:r>
            <a:br>
              <a:rPr lang="ru-RU" sz="3600" dirty="0">
                <a:solidFill>
                  <a:schemeClr val="tx1"/>
                </a:solidFill>
                <a:latin typeface="Times New Roman" panose="02020603050405020304" pitchFamily="18" charset="0"/>
                <a:cs typeface="Times New Roman" panose="02020603050405020304" pitchFamily="18" charset="0"/>
              </a:rPr>
            </a:br>
            <a:r>
              <a:rPr lang="ru-RU" sz="2800" dirty="0">
                <a:solidFill>
                  <a:schemeClr val="tx1"/>
                </a:solidFill>
                <a:latin typeface="Times New Roman" panose="02020603050405020304" pitchFamily="18" charset="0"/>
                <a:cs typeface="Times New Roman" panose="02020603050405020304" pitchFamily="18" charset="0"/>
              </a:rPr>
              <a:t>Правительство Трансвааля торжественно преподнесло «</a:t>
            </a:r>
            <a:r>
              <a:rPr lang="ru-RU" sz="2800" dirty="0" err="1">
                <a:solidFill>
                  <a:schemeClr val="tx1"/>
                </a:solidFill>
                <a:latin typeface="Times New Roman" panose="02020603050405020304" pitchFamily="18" charset="0"/>
                <a:cs typeface="Times New Roman" panose="02020603050405020304" pitchFamily="18" charset="0"/>
              </a:rPr>
              <a:t>Куллинан</a:t>
            </a:r>
            <a:r>
              <a:rPr lang="ru-RU" sz="2800" dirty="0">
                <a:solidFill>
                  <a:schemeClr val="tx1"/>
                </a:solidFill>
                <a:latin typeface="Times New Roman" panose="02020603050405020304" pitchFamily="18" charset="0"/>
                <a:cs typeface="Times New Roman" panose="02020603050405020304" pitchFamily="18" charset="0"/>
              </a:rPr>
              <a:t>» английскому королю Эдуарду VII на день рождения. Алмаз прибыл в Лондон почтой в простом пакете с маркой.</a:t>
            </a:r>
          </a:p>
        </p:txBody>
      </p:sp>
    </p:spTree>
    <p:extLst>
      <p:ext uri="{BB962C8B-B14F-4D97-AF65-F5344CB8AC3E}">
        <p14:creationId xmlns:p14="http://schemas.microsoft.com/office/powerpoint/2010/main" val="3771845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568952" cy="6336704"/>
          </a:xfrm>
        </p:spPr>
        <p:txBody>
          <a:bodyPr/>
          <a:lstStyle/>
          <a:p>
            <a:r>
              <a:rPr lang="ru-RU" sz="2800" dirty="0">
                <a:solidFill>
                  <a:schemeClr val="tx1"/>
                </a:solidFill>
                <a:latin typeface="Times New Roman" panose="02020603050405020304" pitchFamily="18" charset="0"/>
                <a:cs typeface="Times New Roman" panose="02020603050405020304" pitchFamily="18" charset="0"/>
              </a:rPr>
              <a:t>В то же время была разыграна великолепная постановка: внимание репортеров со всего света было приковано к загадочной опломбированной картонной коробке, которая перевозилась на борту королевского корабля. Вместо знаменитого алмаза в коробке лежал кусок стекла того же веса. Интерпол специально организовал этот спектакль, чтобы отвлечь внимание крупных преступников. Работа над </a:t>
            </a:r>
            <a:r>
              <a:rPr lang="ru-RU" sz="2800" dirty="0" err="1">
                <a:solidFill>
                  <a:schemeClr val="tx1"/>
                </a:solidFill>
                <a:latin typeface="Times New Roman" panose="02020603050405020304" pitchFamily="18" charset="0"/>
                <a:cs typeface="Times New Roman" panose="02020603050405020304" pitchFamily="18" charset="0"/>
              </a:rPr>
              <a:t>Куллинаном</a:t>
            </a:r>
            <a:r>
              <a:rPr lang="ru-RU" sz="2800" dirty="0">
                <a:solidFill>
                  <a:schemeClr val="tx1"/>
                </a:solidFill>
                <a:latin typeface="Times New Roman" panose="02020603050405020304" pitchFamily="18" charset="0"/>
                <a:cs typeface="Times New Roman" panose="02020603050405020304" pitchFamily="18" charset="0"/>
              </a:rPr>
              <a:t> была поручена братьям </a:t>
            </a:r>
            <a:r>
              <a:rPr lang="ru-RU" sz="2800" dirty="0" err="1">
                <a:solidFill>
                  <a:schemeClr val="tx1"/>
                </a:solidFill>
                <a:latin typeface="Times New Roman" panose="02020603050405020304" pitchFamily="18" charset="0"/>
                <a:cs typeface="Times New Roman" panose="02020603050405020304" pitchFamily="18" charset="0"/>
              </a:rPr>
              <a:t>Ашерам</a:t>
            </a:r>
            <a:r>
              <a:rPr lang="ru-RU" sz="2800" dirty="0">
                <a:solidFill>
                  <a:schemeClr val="tx1"/>
                </a:solidFill>
                <a:latin typeface="Times New Roman" panose="02020603050405020304" pitchFamily="18" charset="0"/>
                <a:cs typeface="Times New Roman" panose="02020603050405020304" pitchFamily="18" charset="0"/>
              </a:rPr>
              <a:t>, знаменитым гранильщикам из Амстердама. Они уже доказали однажды свое мастерство, проведя в 1903 году огранку алмаза "</a:t>
            </a:r>
            <a:r>
              <a:rPr lang="ru-RU" sz="2800" dirty="0" err="1">
                <a:solidFill>
                  <a:schemeClr val="tx1"/>
                </a:solidFill>
                <a:latin typeface="Times New Roman" panose="02020603050405020304" pitchFamily="18" charset="0"/>
                <a:cs typeface="Times New Roman" panose="02020603050405020304" pitchFamily="18" charset="0"/>
              </a:rPr>
              <a:t>Эксцельсиор</a:t>
            </a:r>
            <a:r>
              <a:rPr lang="ru-RU" sz="2800" dirty="0">
                <a:solidFill>
                  <a:schemeClr val="tx1"/>
                </a:solidFill>
                <a:latin typeface="Times New Roman" panose="02020603050405020304" pitchFamily="18" charset="0"/>
                <a:cs typeface="Times New Roman" panose="02020603050405020304" pitchFamily="18" charset="0"/>
              </a:rPr>
              <a:t>" (второго в мире по величине), найденного в Южной Африке на руднике "</a:t>
            </a:r>
            <a:r>
              <a:rPr lang="ru-RU" sz="2800" dirty="0" err="1">
                <a:solidFill>
                  <a:schemeClr val="tx1"/>
                </a:solidFill>
                <a:latin typeface="Times New Roman" panose="02020603050405020304" pitchFamily="18" charset="0"/>
                <a:cs typeface="Times New Roman" panose="02020603050405020304" pitchFamily="18" charset="0"/>
              </a:rPr>
              <a:t>Ягерсфонтейн</a:t>
            </a:r>
            <a:r>
              <a:rPr lang="ru-RU" sz="2800" dirty="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517335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568952" cy="6408712"/>
          </a:xfrm>
        </p:spPr>
        <p:txBody>
          <a:bodyPr/>
          <a:lstStyle/>
          <a:p>
            <a:r>
              <a:rPr lang="ru-RU" sz="2400" dirty="0">
                <a:solidFill>
                  <a:schemeClr val="tx1"/>
                </a:solidFill>
                <a:latin typeface="Times New Roman" panose="02020603050405020304" pitchFamily="18" charset="0"/>
                <a:cs typeface="Times New Roman" panose="02020603050405020304" pitchFamily="18" charset="0"/>
              </a:rPr>
              <a:t>Было решено распилить "</a:t>
            </a:r>
            <a:r>
              <a:rPr lang="ru-RU" sz="2400" dirty="0" err="1">
                <a:solidFill>
                  <a:schemeClr val="tx1"/>
                </a:solidFill>
                <a:latin typeface="Times New Roman" panose="02020603050405020304" pitchFamily="18" charset="0"/>
                <a:cs typeface="Times New Roman" panose="02020603050405020304" pitchFamily="18" charset="0"/>
              </a:rPr>
              <a:t>Куллинан</a:t>
            </a:r>
            <a:r>
              <a:rPr lang="ru-RU" sz="2400" dirty="0">
                <a:solidFill>
                  <a:schemeClr val="tx1"/>
                </a:solidFill>
                <a:latin typeface="Times New Roman" panose="02020603050405020304" pitchFamily="18" charset="0"/>
                <a:cs typeface="Times New Roman" panose="02020603050405020304" pitchFamily="18" charset="0"/>
              </a:rPr>
              <a:t>" на множество мелких камней разного веса. 10 февраля 1908 года состоялась историческая </a:t>
            </a:r>
            <a:r>
              <a:rPr lang="ru-RU" sz="2400" dirty="0" smtClean="0">
                <a:solidFill>
                  <a:schemeClr val="tx1"/>
                </a:solidFill>
                <a:latin typeface="Times New Roman" panose="02020603050405020304" pitchFamily="18" charset="0"/>
                <a:cs typeface="Times New Roman" panose="02020603050405020304" pitchFamily="18" charset="0"/>
              </a:rPr>
              <a:t> распиловка  алмаза</a:t>
            </a:r>
            <a:r>
              <a:rPr lang="ru-RU" sz="2400" dirty="0">
                <a:solidFill>
                  <a:schemeClr val="tx1"/>
                </a:solidFill>
                <a:latin typeface="Times New Roman" panose="02020603050405020304" pitchFamily="18" charset="0"/>
                <a:cs typeface="Times New Roman" panose="02020603050405020304" pitchFamily="18" charset="0"/>
              </a:rPr>
              <a:t>. Напряжение было столь велико, что Джозеф </a:t>
            </a: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dirty="0" err="1" smtClean="0">
                <a:solidFill>
                  <a:schemeClr val="tx1"/>
                </a:solidFill>
                <a:latin typeface="Times New Roman" panose="02020603050405020304" pitchFamily="18" charset="0"/>
                <a:cs typeface="Times New Roman" panose="02020603050405020304" pitchFamily="18" charset="0"/>
              </a:rPr>
              <a:t>Ашер</a:t>
            </a: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dirty="0">
                <a:solidFill>
                  <a:schemeClr val="tx1"/>
                </a:solidFill>
                <a:latin typeface="Times New Roman" panose="02020603050405020304" pitchFamily="18" charset="0"/>
                <a:cs typeface="Times New Roman" panose="02020603050405020304" pitchFamily="18" charset="0"/>
              </a:rPr>
              <a:t>лишился чувств, сочтя, что сделанный им первый решающий надрез оказался неудачным. Однако все обошлось, и в результате распиловки было получено 9 больших и 96 малых камней, на окончательную огранку которых ушли месяцы. 65% массы камней в процессе огранки было утрачено. Среди наиболее крупных камней полученных после расщепления алмаза "</a:t>
            </a:r>
            <a:r>
              <a:rPr lang="ru-RU" sz="2400" dirty="0" err="1">
                <a:solidFill>
                  <a:schemeClr val="tx1"/>
                </a:solidFill>
                <a:latin typeface="Times New Roman" panose="02020603050405020304" pitchFamily="18" charset="0"/>
                <a:cs typeface="Times New Roman" panose="02020603050405020304" pitchFamily="18" charset="0"/>
              </a:rPr>
              <a:t>Куллинан</a:t>
            </a:r>
            <a:r>
              <a:rPr lang="ru-RU" sz="2400" dirty="0">
                <a:solidFill>
                  <a:schemeClr val="tx1"/>
                </a:solidFill>
                <a:latin typeface="Times New Roman" panose="02020603050405020304" pitchFamily="18" charset="0"/>
                <a:cs typeface="Times New Roman" panose="02020603050405020304" pitchFamily="18" charset="0"/>
              </a:rPr>
              <a:t>", был и "</a:t>
            </a:r>
            <a:r>
              <a:rPr lang="ru-RU" sz="2400" dirty="0" err="1">
                <a:solidFill>
                  <a:schemeClr val="tx1"/>
                </a:solidFill>
                <a:latin typeface="Times New Roman" panose="02020603050405020304" pitchFamily="18" charset="0"/>
                <a:cs typeface="Times New Roman" panose="02020603050405020304" pitchFamily="18" charset="0"/>
              </a:rPr>
              <a:t>Куллинан</a:t>
            </a:r>
            <a:r>
              <a:rPr lang="ru-RU" sz="2400" dirty="0">
                <a:solidFill>
                  <a:schemeClr val="tx1"/>
                </a:solidFill>
                <a:latin typeface="Times New Roman" panose="02020603050405020304" pitchFamily="18" charset="0"/>
                <a:cs typeface="Times New Roman" panose="02020603050405020304" pitchFamily="18" charset="0"/>
              </a:rPr>
              <a:t> I", или "Большая Звезда Африки", весом 530,20 карата, ставший самым большим бриллиантом в мире (остальные восемь самоцветов были названы "Малыми Звездами Африки"). Братья </a:t>
            </a:r>
            <a:r>
              <a:rPr lang="ru-RU" sz="2400" dirty="0" err="1">
                <a:solidFill>
                  <a:schemeClr val="tx1"/>
                </a:solidFill>
                <a:latin typeface="Times New Roman" panose="02020603050405020304" pitchFamily="18" charset="0"/>
                <a:cs typeface="Times New Roman" panose="02020603050405020304" pitchFamily="18" charset="0"/>
              </a:rPr>
              <a:t>Ашеры</a:t>
            </a:r>
            <a:r>
              <a:rPr lang="ru-RU" sz="2400" dirty="0">
                <a:solidFill>
                  <a:schemeClr val="tx1"/>
                </a:solidFill>
                <a:latin typeface="Times New Roman" panose="02020603050405020304" pitchFamily="18" charset="0"/>
                <a:cs typeface="Times New Roman" panose="02020603050405020304" pitchFamily="18" charset="0"/>
              </a:rPr>
              <a:t> получили от короля в награду за огранку 102 алмаза из 105</a:t>
            </a:r>
            <a:r>
              <a:rPr lang="ru-RU"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41721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7"/>
            <a:ext cx="8352928" cy="936104"/>
          </a:xfrm>
        </p:spPr>
        <p:txBody>
          <a:bodyPr/>
          <a:lstStyle/>
          <a:p>
            <a:pPr algn="ctr"/>
            <a:r>
              <a:rPr lang="ru-RU" sz="4800" b="1" dirty="0">
                <a:solidFill>
                  <a:schemeClr val="tx1"/>
                </a:solidFill>
                <a:latin typeface="Times New Roman" panose="02020603050405020304" pitchFamily="18" charset="0"/>
                <a:cs typeface="Times New Roman" panose="02020603050405020304" pitchFamily="18" charset="0"/>
              </a:rPr>
              <a:t>"Раджа </a:t>
            </a:r>
            <a:r>
              <a:rPr lang="ru-RU" sz="4800" b="1" dirty="0" err="1">
                <a:solidFill>
                  <a:schemeClr val="tx1"/>
                </a:solidFill>
                <a:latin typeface="Times New Roman" panose="02020603050405020304" pitchFamily="18" charset="0"/>
                <a:cs typeface="Times New Roman" panose="02020603050405020304" pitchFamily="18" charset="0"/>
              </a:rPr>
              <a:t>Мальтанский</a:t>
            </a:r>
            <a:r>
              <a:rPr lang="ru-RU" sz="4800" b="1" dirty="0">
                <a:solidFill>
                  <a:schemeClr val="tx1"/>
                </a:solidFill>
                <a:latin typeface="Times New Roman" panose="02020603050405020304" pitchFamily="18" charset="0"/>
                <a:cs typeface="Times New Roman" panose="02020603050405020304" pitchFamily="18" charset="0"/>
              </a:rPr>
              <a:t>"</a:t>
            </a:r>
            <a:endParaRPr lang="ru-RU" sz="4800" dirty="0">
              <a:solidFill>
                <a:schemeClr val="tx1"/>
              </a:solidFill>
              <a:latin typeface="Times New Roman" panose="02020603050405020304" pitchFamily="18" charset="0"/>
              <a:cs typeface="Times New Roman" panose="02020603050405020304" pitchFamily="18" charset="0"/>
            </a:endParaRPr>
          </a:p>
        </p:txBody>
      </p:sp>
      <p:pic>
        <p:nvPicPr>
          <p:cNvPr id="2050" name="Picture 2" descr="алмаз «Раджа Мальтански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124744"/>
            <a:ext cx="6624736" cy="54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1142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640960" cy="6552728"/>
          </a:xfrm>
        </p:spPr>
        <p:txBody>
          <a:bodyPr/>
          <a:lstStyle/>
          <a:p>
            <a:r>
              <a:rPr lang="ru-RU" sz="3600" dirty="0">
                <a:solidFill>
                  <a:schemeClr val="tx1"/>
                </a:solidFill>
                <a:latin typeface="Times New Roman" panose="02020603050405020304" pitchFamily="18" charset="0"/>
                <a:cs typeface="Times New Roman" panose="02020603050405020304" pitchFamily="18" charset="0"/>
              </a:rPr>
              <a:t>В 1910 году премьер-министр Южной Африки Луи Бота выкупил у них эту знаменитую партию камней. По договоренности с парламентом он решил подарить их принцессе Уэльской, будущей королеве Марии. Этот бесценный дар был преподнесен принцессе в Мальборо Хаус тем самым Ричардом Соломоном, который тремя годами раньше вручил </a:t>
            </a:r>
            <a:r>
              <a:rPr lang="ru-RU" sz="3600" dirty="0" err="1">
                <a:solidFill>
                  <a:schemeClr val="tx1"/>
                </a:solidFill>
                <a:latin typeface="Times New Roman" panose="02020603050405020304" pitchFamily="18" charset="0"/>
                <a:cs typeface="Times New Roman" panose="02020603050405020304" pitchFamily="18" charset="0"/>
              </a:rPr>
              <a:t>неограненный</a:t>
            </a:r>
            <a:r>
              <a:rPr lang="ru-RU" sz="3600" dirty="0">
                <a:solidFill>
                  <a:schemeClr val="tx1"/>
                </a:solidFill>
                <a:latin typeface="Times New Roman" panose="02020603050405020304" pitchFamily="18" charset="0"/>
                <a:cs typeface="Times New Roman" panose="02020603050405020304" pitchFamily="18" charset="0"/>
              </a:rPr>
              <a:t> алмаз "</a:t>
            </a:r>
            <a:r>
              <a:rPr lang="ru-RU" sz="3600" dirty="0" err="1">
                <a:solidFill>
                  <a:schemeClr val="tx1"/>
                </a:solidFill>
                <a:latin typeface="Times New Roman" panose="02020603050405020304" pitchFamily="18" charset="0"/>
                <a:cs typeface="Times New Roman" panose="02020603050405020304" pitchFamily="18" charset="0"/>
              </a:rPr>
              <a:t>Куллинан</a:t>
            </a:r>
            <a:r>
              <a:rPr lang="ru-RU" sz="3600" dirty="0">
                <a:solidFill>
                  <a:schemeClr val="tx1"/>
                </a:solidFill>
                <a:latin typeface="Times New Roman" panose="02020603050405020304" pitchFamily="18" charset="0"/>
                <a:cs typeface="Times New Roman" panose="02020603050405020304" pitchFamily="18" charset="0"/>
              </a:rPr>
              <a:t>" Эдуарду VII.</a:t>
            </a:r>
            <a:br>
              <a:rPr lang="ru-RU" sz="3600" dirty="0">
                <a:solidFill>
                  <a:schemeClr val="tx1"/>
                </a:solidFill>
                <a:latin typeface="Times New Roman" panose="02020603050405020304" pitchFamily="18" charset="0"/>
                <a:cs typeface="Times New Roman" panose="02020603050405020304" pitchFamily="18" charset="0"/>
              </a:rPr>
            </a:br>
            <a:endParaRPr lang="ru-RU" sz="3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6094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60649"/>
            <a:ext cx="8208912" cy="936104"/>
          </a:xfrm>
        </p:spPr>
        <p:txBody>
          <a:bodyPr/>
          <a:lstStyle/>
          <a:p>
            <a:pPr algn="ctr"/>
            <a:r>
              <a:rPr lang="ru-RU" sz="6000" b="1" dirty="0">
                <a:solidFill>
                  <a:schemeClr val="tx1"/>
                </a:solidFill>
                <a:latin typeface="Times New Roman" panose="02020603050405020304" pitchFamily="18" charset="0"/>
                <a:cs typeface="Times New Roman" panose="02020603050405020304" pitchFamily="18" charset="0"/>
              </a:rPr>
              <a:t>“Регент”</a:t>
            </a:r>
          </a:p>
        </p:txBody>
      </p:sp>
      <p:pic>
        <p:nvPicPr>
          <p:cNvPr id="7170" name="Picture 2" descr="Самые известные алмазы мира (15 фото)"/>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124744"/>
            <a:ext cx="6912768" cy="5472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8393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04664"/>
            <a:ext cx="8568952" cy="6264696"/>
          </a:xfrm>
        </p:spPr>
        <p:txBody>
          <a:bodyPr/>
          <a:lstStyle/>
          <a:p>
            <a:r>
              <a:rPr lang="ru-RU" dirty="0"/>
              <a:t> </a:t>
            </a:r>
            <a:r>
              <a:rPr lang="ru-RU" dirty="0">
                <a:solidFill>
                  <a:schemeClr val="tx1"/>
                </a:solidFill>
                <a:latin typeface="Times New Roman" panose="02020603050405020304" pitchFamily="18" charset="0"/>
                <a:cs typeface="Times New Roman" panose="02020603050405020304" pitchFamily="18" charset="0"/>
              </a:rPr>
              <a:t>Один из известных исторических камней, крупнейший (масса 136,75 карат) из хранящихся в Лувре алмазов. Найден в копях </a:t>
            </a:r>
            <a:r>
              <a:rPr lang="ru-RU" dirty="0" err="1">
                <a:solidFill>
                  <a:schemeClr val="tx1"/>
                </a:solidFill>
                <a:latin typeface="Times New Roman" panose="02020603050405020304" pitchFamily="18" charset="0"/>
                <a:cs typeface="Times New Roman" panose="02020603050405020304" pitchFamily="18" charset="0"/>
              </a:rPr>
              <a:t>Голконды</a:t>
            </a:r>
            <a:r>
              <a:rPr lang="ru-RU" dirty="0">
                <a:solidFill>
                  <a:schemeClr val="tx1"/>
                </a:solidFill>
                <a:latin typeface="Times New Roman" panose="02020603050405020304" pitchFamily="18" charset="0"/>
                <a:cs typeface="Times New Roman" panose="02020603050405020304" pitchFamily="18" charset="0"/>
              </a:rPr>
              <a:t> в Индии в 1700 рабом-индусом, который разрезал бедро и спрятал камень в ране под повязкой. Английский матрос обещал рабу свободу за алмаз, но заманив его на судно, отнял камень и убил. Алмаз он продал за 1000 фунтов стерлингов английскому губернатору форта Св. Георга </a:t>
            </a:r>
            <a:r>
              <a:rPr lang="ru-RU" dirty="0" err="1">
                <a:solidFill>
                  <a:schemeClr val="tx1"/>
                </a:solidFill>
                <a:latin typeface="Times New Roman" panose="02020603050405020304" pitchFamily="18" charset="0"/>
                <a:cs typeface="Times New Roman" panose="02020603050405020304" pitchFamily="18" charset="0"/>
              </a:rPr>
              <a:t>Питту</a:t>
            </a:r>
            <a:r>
              <a:rPr lang="ru-RU" dirty="0">
                <a:solidFill>
                  <a:schemeClr val="tx1"/>
                </a:solidFill>
                <a:latin typeface="Times New Roman" panose="02020603050405020304" pitchFamily="18" charset="0"/>
                <a:cs typeface="Times New Roman" panose="02020603050405020304" pitchFamily="18" charset="0"/>
              </a:rPr>
              <a:t>, чьим именем камень назывался до 1717, когда герцог Орлеанский, регент Франции, купил камень для Людовика XV за 3375 </a:t>
            </a:r>
            <a:r>
              <a:rPr lang="ru-RU" dirty="0" smtClean="0">
                <a:solidFill>
                  <a:schemeClr val="tx1"/>
                </a:solidFill>
                <a:latin typeface="Times New Roman" panose="02020603050405020304" pitchFamily="18" charset="0"/>
                <a:cs typeface="Times New Roman" panose="02020603050405020304" pitchFamily="18" charset="0"/>
              </a:rPr>
              <a:t>тысяч  франков</a:t>
            </a:r>
            <a:r>
              <a:rPr lang="ru-RU"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282287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640960" cy="6552728"/>
          </a:xfrm>
        </p:spPr>
        <p:txBody>
          <a:bodyPr/>
          <a:lstStyle/>
          <a:p>
            <a:r>
              <a:rPr lang="ru-RU" sz="3600" dirty="0">
                <a:solidFill>
                  <a:schemeClr val="tx1"/>
                </a:solidFill>
                <a:latin typeface="Times New Roman" panose="02020603050405020304" pitchFamily="18" charset="0"/>
                <a:cs typeface="Times New Roman" panose="02020603050405020304" pitchFamily="18" charset="0"/>
              </a:rPr>
              <a:t>В 1792 при разграблении королевского дворца камень пропал, но затем был найден. Республиканское правительство Франции заложило алмаз богатому московскому купцу </a:t>
            </a:r>
            <a:r>
              <a:rPr lang="ru-RU" sz="3600" dirty="0" err="1">
                <a:solidFill>
                  <a:schemeClr val="tx1"/>
                </a:solidFill>
                <a:latin typeface="Times New Roman" panose="02020603050405020304" pitchFamily="18" charset="0"/>
                <a:cs typeface="Times New Roman" panose="02020603050405020304" pitchFamily="18" charset="0"/>
              </a:rPr>
              <a:t>Трескову</a:t>
            </a:r>
            <a:r>
              <a:rPr lang="ru-RU" sz="3600" dirty="0">
                <a:solidFill>
                  <a:schemeClr val="tx1"/>
                </a:solidFill>
                <a:latin typeface="Times New Roman" panose="02020603050405020304" pitchFamily="18" charset="0"/>
                <a:cs typeface="Times New Roman" panose="02020603050405020304" pitchFamily="18" charset="0"/>
              </a:rPr>
              <a:t>; выкупил его генерал </a:t>
            </a:r>
            <a:r>
              <a:rPr lang="ru-RU" sz="3600" dirty="0" smtClean="0">
                <a:solidFill>
                  <a:schemeClr val="tx1"/>
                </a:solidFill>
                <a:latin typeface="Times New Roman" panose="02020603050405020304" pitchFamily="18" charset="0"/>
                <a:cs typeface="Times New Roman" panose="02020603050405020304" pitchFamily="18" charset="0"/>
              </a:rPr>
              <a:t>Бонапарт  </a:t>
            </a:r>
            <a:r>
              <a:rPr lang="ru-RU" sz="3600" dirty="0">
                <a:solidFill>
                  <a:schemeClr val="tx1"/>
                </a:solidFill>
                <a:latin typeface="Times New Roman" panose="02020603050405020304" pitchFamily="18" charset="0"/>
                <a:cs typeface="Times New Roman" panose="02020603050405020304" pitchFamily="18" charset="0"/>
              </a:rPr>
              <a:t>(Наполеон I), приказавший вправить его в эфес своей шпаги. В 1886 при распродаже сокровищ французской короны «Регент» был выкуплен за 6 миллионов франков для музея Лувра.</a:t>
            </a:r>
          </a:p>
        </p:txBody>
      </p:sp>
    </p:spTree>
    <p:extLst>
      <p:ext uri="{BB962C8B-B14F-4D97-AF65-F5344CB8AC3E}">
        <p14:creationId xmlns:p14="http://schemas.microsoft.com/office/powerpoint/2010/main" val="26826777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3"/>
            <a:ext cx="8568952" cy="1008112"/>
          </a:xfrm>
        </p:spPr>
        <p:txBody>
          <a:bodyPr/>
          <a:lstStyle/>
          <a:p>
            <a:pPr algn="ctr"/>
            <a:r>
              <a:rPr lang="ru-RU" sz="6600" b="1" dirty="0">
                <a:solidFill>
                  <a:schemeClr val="tx1"/>
                </a:solidFill>
                <a:latin typeface="Times New Roman" panose="02020603050405020304" pitchFamily="18" charset="0"/>
                <a:cs typeface="Times New Roman" panose="02020603050405020304" pitchFamily="18" charset="0"/>
              </a:rPr>
              <a:t>“Шах”</a:t>
            </a:r>
          </a:p>
        </p:txBody>
      </p:sp>
      <p:pic>
        <p:nvPicPr>
          <p:cNvPr id="8194" name="Picture 2" descr="Самые известные алмазы мира (15 фото)"/>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980728"/>
            <a:ext cx="6264696" cy="5760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01686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640960" cy="6480720"/>
          </a:xfrm>
        </p:spPr>
        <p:txBody>
          <a:bodyPr/>
          <a:lstStyle/>
          <a:p>
            <a:r>
              <a:rPr lang="ru-RU" sz="3600" dirty="0">
                <a:solidFill>
                  <a:schemeClr val="tx1"/>
                </a:solidFill>
                <a:latin typeface="Times New Roman" panose="02020603050405020304" pitchFamily="18" charset="0"/>
                <a:cs typeface="Times New Roman" panose="02020603050405020304" pitchFamily="18" charset="0"/>
              </a:rPr>
              <a:t>О</a:t>
            </a:r>
            <a:r>
              <a:rPr lang="ru-RU" sz="3600" dirty="0" smtClean="0">
                <a:solidFill>
                  <a:schemeClr val="tx1"/>
                </a:solidFill>
                <a:latin typeface="Times New Roman" panose="02020603050405020304" pitchFamily="18" charset="0"/>
                <a:cs typeface="Times New Roman" panose="02020603050405020304" pitchFamily="18" charset="0"/>
              </a:rPr>
              <a:t>дин </a:t>
            </a:r>
            <a:r>
              <a:rPr lang="ru-RU" sz="3600" dirty="0">
                <a:solidFill>
                  <a:schemeClr val="tx1"/>
                </a:solidFill>
                <a:latin typeface="Times New Roman" panose="02020603050405020304" pitchFamily="18" charset="0"/>
                <a:cs typeface="Times New Roman" panose="02020603050405020304" pitchFamily="18" charset="0"/>
              </a:rPr>
              <a:t>из самых известных исторических камней, алмаз (масса 88 кар), хранится в Алмазном фонде России в Москве. На камне выгравированы надписи на персидском языке, рассказывающие о его прежних владельцах: в 1591 алмаз принадлежал Бурхан-Низам-Шаху II из династии Великих Моголов, в 1641 — </a:t>
            </a:r>
            <a:r>
              <a:rPr lang="ru-RU" sz="3600" dirty="0" err="1">
                <a:solidFill>
                  <a:schemeClr val="tx1"/>
                </a:solidFill>
                <a:latin typeface="Times New Roman" panose="02020603050405020304" pitchFamily="18" charset="0"/>
                <a:cs typeface="Times New Roman" panose="02020603050405020304" pitchFamily="18" charset="0"/>
              </a:rPr>
              <a:t>Джахану</a:t>
            </a:r>
            <a:r>
              <a:rPr lang="ru-RU" sz="3600" dirty="0">
                <a:solidFill>
                  <a:schemeClr val="tx1"/>
                </a:solidFill>
                <a:latin typeface="Times New Roman" panose="02020603050405020304" pitchFamily="18" charset="0"/>
                <a:cs typeface="Times New Roman" panose="02020603050405020304" pitchFamily="18" charset="0"/>
              </a:rPr>
              <a:t>-Шаху, в 1824 — шаху </a:t>
            </a:r>
            <a:r>
              <a:rPr lang="ru-RU" sz="3600" dirty="0" err="1">
                <a:solidFill>
                  <a:schemeClr val="tx1"/>
                </a:solidFill>
                <a:latin typeface="Times New Roman" panose="02020603050405020304" pitchFamily="18" charset="0"/>
                <a:cs typeface="Times New Roman" panose="02020603050405020304" pitchFamily="18" charset="0"/>
              </a:rPr>
              <a:t>Каджар</a:t>
            </a:r>
            <a:r>
              <a:rPr lang="ru-RU" sz="3600" dirty="0">
                <a:solidFill>
                  <a:schemeClr val="tx1"/>
                </a:solidFill>
                <a:latin typeface="Times New Roman" panose="02020603050405020304" pitchFamily="18" charset="0"/>
                <a:cs typeface="Times New Roman" panose="02020603050405020304" pitchFamily="18" charset="0"/>
              </a:rPr>
              <a:t>-</a:t>
            </a:r>
            <a:r>
              <a:rPr lang="ru-RU" sz="3600" dirty="0" err="1">
                <a:solidFill>
                  <a:schemeClr val="tx1"/>
                </a:solidFill>
                <a:latin typeface="Times New Roman" panose="02020603050405020304" pitchFamily="18" charset="0"/>
                <a:cs typeface="Times New Roman" panose="02020603050405020304" pitchFamily="18" charset="0"/>
              </a:rPr>
              <a:t>Фатх</a:t>
            </a:r>
            <a:r>
              <a:rPr lang="ru-RU" sz="3600" dirty="0">
                <a:solidFill>
                  <a:schemeClr val="tx1"/>
                </a:solidFill>
                <a:latin typeface="Times New Roman" panose="02020603050405020304" pitchFamily="18" charset="0"/>
                <a:cs typeface="Times New Roman" panose="02020603050405020304" pitchFamily="18" charset="0"/>
              </a:rPr>
              <a:t>-Али, владыке Персии. Алмаз не огранен, а лишь отполирован, сохранилась часть естественных граней октаэдра.</a:t>
            </a:r>
          </a:p>
        </p:txBody>
      </p:sp>
    </p:spTree>
    <p:extLst>
      <p:ext uri="{BB962C8B-B14F-4D97-AF65-F5344CB8AC3E}">
        <p14:creationId xmlns:p14="http://schemas.microsoft.com/office/powerpoint/2010/main" val="32444372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88640"/>
            <a:ext cx="8928992" cy="6480720"/>
          </a:xfrm>
        </p:spPr>
        <p:txBody>
          <a:bodyPr/>
          <a:lstStyle/>
          <a:p>
            <a:r>
              <a:rPr lang="ru-RU" sz="3600" dirty="0">
                <a:solidFill>
                  <a:schemeClr val="tx1"/>
                </a:solidFill>
                <a:latin typeface="Times New Roman" panose="02020603050405020304" pitchFamily="18" charset="0"/>
                <a:cs typeface="Times New Roman" panose="02020603050405020304" pitchFamily="18" charset="0"/>
              </a:rPr>
              <a:t>Форма его удлиненная, на одном из концов прорезана глубокая кольцевая борозда для подвешивания камня. Камень долгое время висел над троном Великих Моголов в качестве талисмана. В 1829 после разгрома русского посольства в Тегеране и убийства поэта и дипломата А. С. Грибоедова, в Петербург была послана делегация во главе с сыном шаха </a:t>
            </a:r>
            <a:r>
              <a:rPr lang="ru-RU" sz="3600" dirty="0" err="1">
                <a:solidFill>
                  <a:schemeClr val="tx1"/>
                </a:solidFill>
                <a:latin typeface="Times New Roman" panose="02020603050405020304" pitchFamily="18" charset="0"/>
                <a:cs typeface="Times New Roman" panose="02020603050405020304" pitchFamily="18" charset="0"/>
              </a:rPr>
              <a:t>Хосров</a:t>
            </a:r>
            <a:r>
              <a:rPr lang="ru-RU" sz="3600" dirty="0">
                <a:solidFill>
                  <a:schemeClr val="tx1"/>
                </a:solidFill>
                <a:latin typeface="Times New Roman" panose="02020603050405020304" pitchFamily="18" charset="0"/>
                <a:cs typeface="Times New Roman" panose="02020603050405020304" pitchFamily="18" charset="0"/>
              </a:rPr>
              <a:t>-Мирзой. В числе «искупительных подарков» Николаю I был вручен от имени шаха старинный алмаз.</a:t>
            </a:r>
          </a:p>
        </p:txBody>
      </p:sp>
    </p:spTree>
    <p:extLst>
      <p:ext uri="{BB962C8B-B14F-4D97-AF65-F5344CB8AC3E}">
        <p14:creationId xmlns:p14="http://schemas.microsoft.com/office/powerpoint/2010/main" val="36332085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1"/>
            <a:ext cx="8712968" cy="1080120"/>
          </a:xfrm>
        </p:spPr>
        <p:txBody>
          <a:bodyPr/>
          <a:lstStyle/>
          <a:p>
            <a:pPr algn="ctr"/>
            <a:r>
              <a:rPr lang="ru-RU" sz="4400" b="1" dirty="0">
                <a:solidFill>
                  <a:schemeClr val="tx1"/>
                </a:solidFill>
                <a:latin typeface="Times New Roman" panose="02020603050405020304" pitchFamily="18" charset="0"/>
                <a:cs typeface="Times New Roman" panose="02020603050405020304" pitchFamily="18" charset="0"/>
              </a:rPr>
              <a:t>“</a:t>
            </a:r>
            <a:r>
              <a:rPr lang="ru-RU" sz="6000" b="1" dirty="0">
                <a:solidFill>
                  <a:schemeClr val="tx1"/>
                </a:solidFill>
                <a:latin typeface="Times New Roman" panose="02020603050405020304" pitchFamily="18" charset="0"/>
                <a:cs typeface="Times New Roman" panose="02020603050405020304" pitchFamily="18" charset="0"/>
              </a:rPr>
              <a:t>Черный Орлов”</a:t>
            </a:r>
            <a:endParaRPr lang="ru-RU" sz="4400" b="1" dirty="0">
              <a:solidFill>
                <a:schemeClr val="tx1"/>
              </a:solidFill>
              <a:latin typeface="Times New Roman" panose="02020603050405020304" pitchFamily="18" charset="0"/>
              <a:cs typeface="Times New Roman" panose="02020603050405020304" pitchFamily="18" charset="0"/>
            </a:endParaRPr>
          </a:p>
        </p:txBody>
      </p:sp>
      <p:pic>
        <p:nvPicPr>
          <p:cNvPr id="9218" name="Picture 2" descr="Самые известные алмазы мира (15 фото)"/>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124744"/>
            <a:ext cx="7128792" cy="5616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48540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640960" cy="6480720"/>
          </a:xfrm>
        </p:spPr>
        <p:txBody>
          <a:bodyPr/>
          <a:lstStyle/>
          <a:p>
            <a:r>
              <a:rPr lang="ru-RU" sz="3600" dirty="0">
                <a:solidFill>
                  <a:schemeClr val="tx1"/>
                </a:solidFill>
                <a:latin typeface="Times New Roman" panose="02020603050405020304" pitchFamily="18" charset="0"/>
                <a:cs typeface="Times New Roman" panose="02020603050405020304" pitchFamily="18" charset="0"/>
              </a:rPr>
              <a:t>Его происхождение и серо-стальной цвет остаются загадкой. Некоторые предполагают, что раньше это был камень “Око </a:t>
            </a:r>
            <a:r>
              <a:rPr lang="ru-RU" sz="3600" dirty="0" err="1" smtClean="0">
                <a:solidFill>
                  <a:schemeClr val="tx1"/>
                </a:solidFill>
                <a:latin typeface="Times New Roman" panose="02020603050405020304" pitchFamily="18" charset="0"/>
                <a:cs typeface="Times New Roman" panose="02020603050405020304" pitchFamily="18" charset="0"/>
              </a:rPr>
              <a:t>Брахмы”весом</a:t>
            </a:r>
            <a:r>
              <a:rPr lang="ru-RU" sz="3600" dirty="0" smtClean="0">
                <a:solidFill>
                  <a:schemeClr val="tx1"/>
                </a:solidFill>
                <a:latin typeface="Times New Roman" panose="02020603050405020304" pitchFamily="18" charset="0"/>
                <a:cs typeface="Times New Roman" panose="02020603050405020304" pitchFamily="18" charset="0"/>
              </a:rPr>
              <a:t> 195карат,вставленный </a:t>
            </a:r>
            <a:r>
              <a:rPr lang="ru-RU" sz="3600" dirty="0">
                <a:solidFill>
                  <a:schemeClr val="tx1"/>
                </a:solidFill>
                <a:latin typeface="Times New Roman" panose="02020603050405020304" pitchFamily="18" charset="0"/>
                <a:cs typeface="Times New Roman" panose="02020603050405020304" pitchFamily="18" charset="0"/>
              </a:rPr>
              <a:t>в статую в районе </a:t>
            </a:r>
            <a:r>
              <a:rPr lang="ru-RU" sz="3600" dirty="0" err="1">
                <a:solidFill>
                  <a:schemeClr val="tx1"/>
                </a:solidFill>
                <a:latin typeface="Times New Roman" panose="02020603050405020304" pitchFamily="18" charset="0"/>
                <a:cs typeface="Times New Roman" panose="02020603050405020304" pitchFamily="18" charset="0"/>
              </a:rPr>
              <a:t>Пондишери</a:t>
            </a:r>
            <a:r>
              <a:rPr lang="ru-RU" sz="3600" dirty="0">
                <a:solidFill>
                  <a:schemeClr val="tx1"/>
                </a:solidFill>
                <a:latin typeface="Times New Roman" panose="02020603050405020304" pitchFamily="18" charset="0"/>
                <a:cs typeface="Times New Roman" panose="02020603050405020304" pitchFamily="18" charset="0"/>
              </a:rPr>
              <a:t>. Другие считают, что этот бриллиант хранился в ларце у русской княгини Надежды Орловой. Между тем, княгини с таким именем </a:t>
            </a:r>
            <a:r>
              <a:rPr lang="ru-RU" sz="3600" dirty="0" smtClean="0">
                <a:solidFill>
                  <a:schemeClr val="tx1"/>
                </a:solidFill>
                <a:latin typeface="Times New Roman" panose="02020603050405020304" pitchFamily="18" charset="0"/>
                <a:cs typeface="Times New Roman" panose="02020603050405020304" pitchFamily="18" charset="0"/>
              </a:rPr>
              <a:t>никогда </a:t>
            </a:r>
            <a:r>
              <a:rPr lang="ru-RU" sz="3600" dirty="0">
                <a:solidFill>
                  <a:schemeClr val="tx1"/>
                </a:solidFill>
                <a:latin typeface="Times New Roman" panose="02020603050405020304" pitchFamily="18" charset="0"/>
                <a:cs typeface="Times New Roman" panose="02020603050405020304" pitchFamily="18" charset="0"/>
              </a:rPr>
              <a:t>не существовало. Кроме того, черный бриллиант никогда не упоминался в Индии, где этот цвет считается недобрым знаком.</a:t>
            </a: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32541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88640"/>
            <a:ext cx="8784976" cy="6552728"/>
          </a:xfrm>
        </p:spPr>
        <p:txBody>
          <a:bodyPr/>
          <a:lstStyle/>
          <a:p>
            <a:r>
              <a:rPr lang="ru-RU" sz="3600" dirty="0">
                <a:solidFill>
                  <a:schemeClr val="tx1"/>
                </a:solidFill>
                <a:latin typeface="Times New Roman" panose="02020603050405020304" pitchFamily="18" charset="0"/>
                <a:cs typeface="Times New Roman" panose="02020603050405020304" pitchFamily="18" charset="0"/>
              </a:rPr>
              <a:t>Наконец, квадратная ступенчатая огранка камня появилась не ранее ста лет тому назад! Откуда бы ни происходил ”Черный Орлов”, чей вес в настоящее время составляет 67,50 карата, ювелир Уинстон из Нью-Йорка выставлял его на всеобщее обозрение как диковинку, а затем вставил его вместе с другими бриллиантами в платиновое колье, которое много раз переходило из рук в руки. Последний раз оно было продано на аукционе “</a:t>
            </a:r>
            <a:r>
              <a:rPr lang="ru-RU" sz="3600" dirty="0" err="1">
                <a:solidFill>
                  <a:schemeClr val="tx1"/>
                </a:solidFill>
                <a:latin typeface="Times New Roman" panose="02020603050405020304" pitchFamily="18" charset="0"/>
                <a:cs typeface="Times New Roman" panose="02020603050405020304" pitchFamily="18" charset="0"/>
              </a:rPr>
              <a:t>Сотбис</a:t>
            </a:r>
            <a:r>
              <a:rPr lang="ru-RU" sz="3600" dirty="0">
                <a:solidFill>
                  <a:schemeClr val="tx1"/>
                </a:solidFill>
                <a:latin typeface="Times New Roman" panose="02020603050405020304" pitchFamily="18" charset="0"/>
                <a:cs typeface="Times New Roman" panose="02020603050405020304" pitchFamily="18" charset="0"/>
              </a:rPr>
              <a:t>” в Нью-Йорке. </a:t>
            </a:r>
            <a:br>
              <a:rPr lang="ru-RU" sz="3600" dirty="0">
                <a:solidFill>
                  <a:schemeClr val="tx1"/>
                </a:solidFill>
                <a:latin typeface="Times New Roman" panose="02020603050405020304" pitchFamily="18" charset="0"/>
                <a:cs typeface="Times New Roman" panose="02020603050405020304" pitchFamily="18" charset="0"/>
              </a:rPr>
            </a:br>
            <a:endParaRPr lang="ru-RU" sz="3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9875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640960" cy="6048672"/>
          </a:xfrm>
        </p:spPr>
        <p:txBody>
          <a:bodyPr/>
          <a:lstStyle/>
          <a:p>
            <a:r>
              <a:rPr lang="ru-RU" sz="4000" dirty="0">
                <a:solidFill>
                  <a:schemeClr val="tx1"/>
                </a:solidFill>
                <a:latin typeface="Times New Roman" panose="02020603050405020304" pitchFamily="18" charset="0"/>
                <a:cs typeface="Times New Roman" panose="02020603050405020304" pitchFamily="18" charset="0"/>
              </a:rPr>
              <a:t>Алмаз </a:t>
            </a:r>
            <a:r>
              <a:rPr lang="ru-RU" sz="4000" b="1" dirty="0">
                <a:solidFill>
                  <a:schemeClr val="tx1"/>
                </a:solidFill>
                <a:latin typeface="Times New Roman" panose="02020603050405020304" pitchFamily="18" charset="0"/>
                <a:cs typeface="Times New Roman" panose="02020603050405020304" pitchFamily="18" charset="0"/>
              </a:rPr>
              <a:t>"Раджа </a:t>
            </a:r>
            <a:r>
              <a:rPr lang="ru-RU" sz="4000" b="1" dirty="0" err="1">
                <a:solidFill>
                  <a:schemeClr val="tx1"/>
                </a:solidFill>
                <a:latin typeface="Times New Roman" panose="02020603050405020304" pitchFamily="18" charset="0"/>
                <a:cs typeface="Times New Roman" panose="02020603050405020304" pitchFamily="18" charset="0"/>
              </a:rPr>
              <a:t>Мальтанский</a:t>
            </a:r>
            <a:r>
              <a:rPr lang="ru-RU" sz="4000" b="1" dirty="0">
                <a:solidFill>
                  <a:schemeClr val="tx1"/>
                </a:solidFill>
                <a:latin typeface="Times New Roman" panose="02020603050405020304" pitchFamily="18" charset="0"/>
                <a:cs typeface="Times New Roman" panose="02020603050405020304" pitchFamily="18" charset="0"/>
              </a:rPr>
              <a:t>"</a:t>
            </a:r>
            <a:r>
              <a:rPr lang="ru-RU" sz="4000" dirty="0">
                <a:solidFill>
                  <a:schemeClr val="tx1"/>
                </a:solidFill>
                <a:latin typeface="Times New Roman" panose="02020603050405020304" pitchFamily="18" charset="0"/>
                <a:cs typeface="Times New Roman" panose="02020603050405020304" pitchFamily="18" charset="0"/>
              </a:rPr>
              <a:t>, найденный в 1787 г. на о. Борнео, не подвергался огранке, имеет гладкую грушевидную форму и массу 73,4 г. Блеск этого алмаза неповторим. Считалось, что от этого алмаза зависят плодородие земли и богатство страны. Многие верили, что алмаз этот исцеляет все недуги - надо только выпить воду, в которой он находился некоторое время.</a:t>
            </a:r>
          </a:p>
        </p:txBody>
      </p:sp>
    </p:spTree>
    <p:extLst>
      <p:ext uri="{BB962C8B-B14F-4D97-AF65-F5344CB8AC3E}">
        <p14:creationId xmlns:p14="http://schemas.microsoft.com/office/powerpoint/2010/main" val="34763474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712968" cy="1080119"/>
          </a:xfrm>
        </p:spPr>
        <p:txBody>
          <a:bodyPr/>
          <a:lstStyle/>
          <a:p>
            <a:pPr algn="ctr"/>
            <a:r>
              <a:rPr lang="ru-RU" sz="3600" b="1" dirty="0">
                <a:solidFill>
                  <a:schemeClr val="tx1"/>
                </a:solidFill>
              </a:rPr>
              <a:t>“</a:t>
            </a:r>
            <a:r>
              <a:rPr lang="ru-RU" sz="4400" b="1" dirty="0">
                <a:solidFill>
                  <a:schemeClr val="tx1"/>
                </a:solidFill>
                <a:latin typeface="Times New Roman" panose="02020603050405020304" pitchFamily="18" charset="0"/>
                <a:cs typeface="Times New Roman" panose="02020603050405020304" pitchFamily="18" charset="0"/>
              </a:rPr>
              <a:t>Дрезденский зеленый бриллиант ”</a:t>
            </a:r>
          </a:p>
        </p:txBody>
      </p:sp>
      <p:pic>
        <p:nvPicPr>
          <p:cNvPr id="10242" name="Picture 2" descr="Самые известные алмазы мира (15 фото)"/>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484784"/>
            <a:ext cx="5832648" cy="4608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22635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496944" cy="6480720"/>
          </a:xfrm>
        </p:spPr>
        <p:txBody>
          <a:bodyPr/>
          <a:lstStyle/>
          <a:p>
            <a:r>
              <a:rPr lang="ru-RU" sz="3600" dirty="0">
                <a:solidFill>
                  <a:schemeClr val="tx1"/>
                </a:solidFill>
                <a:latin typeface="Times New Roman" panose="02020603050405020304" pitchFamily="18" charset="0"/>
                <a:cs typeface="Times New Roman" panose="02020603050405020304" pitchFamily="18" charset="0"/>
              </a:rPr>
              <a:t> </a:t>
            </a:r>
            <a:r>
              <a:rPr lang="ru-RU" sz="3600" dirty="0" smtClean="0">
                <a:solidFill>
                  <a:schemeClr val="tx1"/>
                </a:solidFill>
                <a:latin typeface="Times New Roman" panose="02020603050405020304" pitchFamily="18" charset="0"/>
                <a:cs typeface="Times New Roman" panose="02020603050405020304" pitchFamily="18" charset="0"/>
              </a:rPr>
              <a:t>Прекрасный </a:t>
            </a:r>
            <a:r>
              <a:rPr lang="ru-RU" sz="3600" dirty="0">
                <a:solidFill>
                  <a:schemeClr val="tx1"/>
                </a:solidFill>
                <a:latin typeface="Times New Roman" panose="02020603050405020304" pitchFamily="18" charset="0"/>
                <a:cs typeface="Times New Roman" panose="02020603050405020304" pitchFamily="18" charset="0"/>
              </a:rPr>
              <a:t>яблочно-зеленый алмаз, безупречный, чистейшей воды; представляет собой украшение для шляпы. Он находится в "Зеленых погребах". Весит 41 метрический карат. Это самый большой из известных зеленых бриллиантов, один из редчайших драгоценных камней. Камень был куплен королем Саксонии Фридрихом Августом II в 1743 году. Происходит вероятно из Индии. </a:t>
            </a:r>
          </a:p>
        </p:txBody>
      </p:sp>
    </p:spTree>
    <p:extLst>
      <p:ext uri="{BB962C8B-B14F-4D97-AF65-F5344CB8AC3E}">
        <p14:creationId xmlns:p14="http://schemas.microsoft.com/office/powerpoint/2010/main" val="16927472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9"/>
            <a:ext cx="8568952" cy="792088"/>
          </a:xfrm>
        </p:spPr>
        <p:txBody>
          <a:bodyPr/>
          <a:lstStyle/>
          <a:p>
            <a:pPr algn="ctr"/>
            <a:r>
              <a:rPr lang="ru-RU" sz="5400" b="1" dirty="0">
                <a:solidFill>
                  <a:schemeClr val="tx1"/>
                </a:solidFill>
                <a:latin typeface="Times New Roman" panose="02020603050405020304" pitchFamily="18" charset="0"/>
                <a:cs typeface="Times New Roman" panose="02020603050405020304" pitchFamily="18" charset="0"/>
              </a:rPr>
              <a:t>“Красный Крест”</a:t>
            </a:r>
          </a:p>
        </p:txBody>
      </p:sp>
      <p:pic>
        <p:nvPicPr>
          <p:cNvPr id="12290" name="Picture 2" descr="Самые известные алмазы мира (15 фото)"/>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052736"/>
            <a:ext cx="6912768" cy="5688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47694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68952" cy="6336704"/>
          </a:xfrm>
        </p:spPr>
        <p:txBody>
          <a:bodyPr/>
          <a:lstStyle/>
          <a:p>
            <a:r>
              <a:rPr lang="ru-RU" sz="2800" dirty="0">
                <a:solidFill>
                  <a:schemeClr val="tx1"/>
                </a:solidFill>
                <a:latin typeface="Times New Roman" panose="02020603050405020304" pitchFamily="18" charset="0"/>
                <a:cs typeface="Times New Roman" panose="02020603050405020304" pitchFamily="18" charset="0"/>
              </a:rPr>
              <a:t>Крупный канареечно-желтый бриллиант квадратной формы был передан Лондонским алмазным синдикатом для продажи на аукционе в апреле 1918 года для пополнения фондов Британского Красного Креста и иерусалимского ордена Св. Иоанна; в честь этого события и было дано название камню. Камень был найден на рудниках компании "Де </a:t>
            </a:r>
            <a:r>
              <a:rPr lang="ru-RU" sz="2800" dirty="0" err="1">
                <a:solidFill>
                  <a:schemeClr val="tx1"/>
                </a:solidFill>
                <a:latin typeface="Times New Roman" panose="02020603050405020304" pitchFamily="18" charset="0"/>
                <a:cs typeface="Times New Roman" panose="02020603050405020304" pitchFamily="18" charset="0"/>
              </a:rPr>
              <a:t>Бирс</a:t>
            </a:r>
            <a:r>
              <a:rPr lang="ru-RU" sz="2800" dirty="0">
                <a:solidFill>
                  <a:schemeClr val="tx1"/>
                </a:solidFill>
                <a:latin typeface="Times New Roman" panose="02020603050405020304" pitchFamily="18" charset="0"/>
                <a:cs typeface="Times New Roman" panose="02020603050405020304" pitchFamily="18" charset="0"/>
              </a:rPr>
              <a:t>" в Западном </a:t>
            </a:r>
            <a:r>
              <a:rPr lang="ru-RU" sz="2800" dirty="0" err="1">
                <a:solidFill>
                  <a:schemeClr val="tx1"/>
                </a:solidFill>
                <a:latin typeface="Times New Roman" panose="02020603050405020304" pitchFamily="18" charset="0"/>
                <a:cs typeface="Times New Roman" panose="02020603050405020304" pitchFamily="18" charset="0"/>
              </a:rPr>
              <a:t>Грикваленде</a:t>
            </a:r>
            <a:r>
              <a:rPr lang="ru-RU" sz="2800" dirty="0">
                <a:solidFill>
                  <a:schemeClr val="tx1"/>
                </a:solidFill>
                <a:latin typeface="Times New Roman" panose="02020603050405020304" pitchFamily="18" charset="0"/>
                <a:cs typeface="Times New Roman" panose="02020603050405020304" pitchFamily="18" charset="0"/>
              </a:rPr>
              <a:t> и первоначально весил от 370 до 380 метрических каратов. После огранки его вес уменьшился до 205 метрических каратов. Интересной особенностью этого камня является то, что, если смотреть сквозь табличную грань, можно увидеть серию включений, по форме напоминающую мальтийский </a:t>
            </a:r>
            <a:r>
              <a:rPr lang="ru-RU" sz="2800" dirty="0" smtClean="0">
                <a:solidFill>
                  <a:schemeClr val="tx1"/>
                </a:solidFill>
                <a:latin typeface="Times New Roman" panose="02020603050405020304" pitchFamily="18" charset="0"/>
                <a:cs typeface="Times New Roman" panose="02020603050405020304" pitchFamily="18" charset="0"/>
              </a:rPr>
              <a:t>крест</a:t>
            </a:r>
            <a:r>
              <a:rPr lang="ru-RU" sz="3600" dirty="0" smtClean="0">
                <a:solidFill>
                  <a:schemeClr val="tx1"/>
                </a:solidFill>
                <a:latin typeface="Times New Roman" panose="02020603050405020304" pitchFamily="18" charset="0"/>
                <a:cs typeface="Times New Roman" panose="02020603050405020304" pitchFamily="18" charset="0"/>
              </a:rPr>
              <a:t>.</a:t>
            </a:r>
            <a:r>
              <a:rPr lang="ru-RU" sz="3600" dirty="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6883558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9"/>
            <a:ext cx="8496944" cy="864096"/>
          </a:xfrm>
        </p:spPr>
        <p:txBody>
          <a:bodyPr/>
          <a:lstStyle/>
          <a:p>
            <a:pPr algn="ctr"/>
            <a:r>
              <a:rPr lang="ru-RU" sz="4800" b="1" dirty="0">
                <a:solidFill>
                  <a:schemeClr val="tx1"/>
                </a:solidFill>
                <a:latin typeface="Times New Roman" panose="02020603050405020304" pitchFamily="18" charset="0"/>
                <a:cs typeface="Times New Roman" panose="02020603050405020304" pitchFamily="18" charset="0"/>
              </a:rPr>
              <a:t>"Желтый Алмаз Тиффани"</a:t>
            </a:r>
          </a:p>
        </p:txBody>
      </p:sp>
      <p:pic>
        <p:nvPicPr>
          <p:cNvPr id="13314" name="Picture 2" descr="Самые известные алмазы мира (15 фото)"/>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484784"/>
            <a:ext cx="4032448" cy="4176464"/>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1484784"/>
            <a:ext cx="4392488" cy="4824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64658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496944" cy="6336704"/>
          </a:xfrm>
        </p:spPr>
        <p:txBody>
          <a:bodyPr/>
          <a:lstStyle/>
          <a:p>
            <a:r>
              <a:rPr lang="ru-RU" dirty="0">
                <a:solidFill>
                  <a:schemeClr val="tx1"/>
                </a:solidFill>
                <a:latin typeface="Times New Roman" panose="02020603050405020304" pitchFamily="18" charset="0"/>
                <a:cs typeface="Times New Roman" panose="02020603050405020304" pitchFamily="18" charset="0"/>
              </a:rPr>
              <a:t>Это прекрасный оранжево-желтый камень желтый камень весом 128,5 карата был получен из кристалла, найденного на руднике Кимберли приблизительно в 1878 году и весившего 287,4 метрического карата. (Некоторые, однако, называют рудник "Де </a:t>
            </a:r>
            <a:r>
              <a:rPr lang="ru-RU" dirty="0" err="1">
                <a:solidFill>
                  <a:schemeClr val="tx1"/>
                </a:solidFill>
                <a:latin typeface="Times New Roman" panose="02020603050405020304" pitchFamily="18" charset="0"/>
                <a:cs typeface="Times New Roman" panose="02020603050405020304" pitchFamily="18" charset="0"/>
              </a:rPr>
              <a:t>Бирс</a:t>
            </a:r>
            <a:r>
              <a:rPr lang="ru-RU" dirty="0">
                <a:solidFill>
                  <a:schemeClr val="tx1"/>
                </a:solidFill>
                <a:latin typeface="Times New Roman" panose="02020603050405020304" pitchFamily="18" charset="0"/>
                <a:cs typeface="Times New Roman" panose="02020603050405020304" pitchFamily="18" charset="0"/>
              </a:rPr>
              <a:t>" и 1887 год.) Алмаз принадлежит нью-йоркской ювелирной фирме "Тиффани и К°"; он был выставлен для обозрения в витрине этой фирмы. Интересна огранка камня: четырехугольная со скругленными углами; на коронке 40 граней, на павильоне - 49; имеется табличка и значительного размера </a:t>
            </a:r>
            <a:r>
              <a:rPr lang="ru-RU" dirty="0" err="1">
                <a:solidFill>
                  <a:schemeClr val="tx1"/>
                </a:solidFill>
                <a:latin typeface="Times New Roman" panose="02020603050405020304" pitchFamily="18" charset="0"/>
                <a:cs typeface="Times New Roman" panose="02020603050405020304" pitchFamily="18" charset="0"/>
              </a:rPr>
              <a:t>калетта</a:t>
            </a:r>
            <a:r>
              <a:rPr lang="ru-RU" dirty="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4149581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9"/>
            <a:ext cx="8568952" cy="864096"/>
          </a:xfrm>
        </p:spPr>
        <p:txBody>
          <a:bodyPr/>
          <a:lstStyle/>
          <a:p>
            <a:pPr algn="ctr"/>
            <a:r>
              <a:rPr lang="ru-RU" sz="6000" b="1" dirty="0">
                <a:solidFill>
                  <a:schemeClr val="tx1"/>
                </a:solidFill>
                <a:latin typeface="Times New Roman" panose="02020603050405020304" pitchFamily="18" charset="0"/>
                <a:cs typeface="Times New Roman" panose="02020603050405020304" pitchFamily="18" charset="0"/>
              </a:rPr>
              <a:t>Де </a:t>
            </a:r>
            <a:r>
              <a:rPr lang="ru-RU" sz="6000" b="1" dirty="0" err="1" smtClean="0">
                <a:solidFill>
                  <a:schemeClr val="tx1"/>
                </a:solidFill>
                <a:latin typeface="Times New Roman" panose="02020603050405020304" pitchFamily="18" charset="0"/>
                <a:cs typeface="Times New Roman" panose="02020603050405020304" pitchFamily="18" charset="0"/>
              </a:rPr>
              <a:t>Бирс</a:t>
            </a:r>
            <a:endParaRPr lang="ru-RU" sz="6000" b="1" dirty="0">
              <a:solidFill>
                <a:schemeClr val="tx1"/>
              </a:solidFill>
              <a:latin typeface="Times New Roman" panose="02020603050405020304" pitchFamily="18" charset="0"/>
              <a:cs typeface="Times New Roman" panose="02020603050405020304" pitchFamily="18" charset="0"/>
            </a:endParaRPr>
          </a:p>
        </p:txBody>
      </p:sp>
      <p:pic>
        <p:nvPicPr>
          <p:cNvPr id="14338" name="Picture 2" descr="Самые известные алмазы мира (15 фото)"/>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124744"/>
            <a:ext cx="6696744" cy="5544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6534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08912" cy="6264696"/>
          </a:xfrm>
        </p:spPr>
        <p:txBody>
          <a:bodyPr/>
          <a:lstStyle/>
          <a:p>
            <a:r>
              <a:rPr lang="ru-RU" sz="3600" dirty="0"/>
              <a:t> </a:t>
            </a:r>
            <a:r>
              <a:rPr lang="ru-RU" sz="4000" dirty="0">
                <a:solidFill>
                  <a:schemeClr val="tx1"/>
                </a:solidFill>
                <a:latin typeface="Times New Roman" panose="02020603050405020304" pitchFamily="18" charset="0"/>
                <a:cs typeface="Times New Roman" panose="02020603050405020304" pitchFamily="18" charset="0"/>
              </a:rPr>
              <a:t>В 1888 году на руднике "Де </a:t>
            </a:r>
            <a:r>
              <a:rPr lang="ru-RU" sz="4000" dirty="0" err="1">
                <a:solidFill>
                  <a:schemeClr val="tx1"/>
                </a:solidFill>
                <a:latin typeface="Times New Roman" panose="02020603050405020304" pitchFamily="18" charset="0"/>
                <a:cs typeface="Times New Roman" panose="02020603050405020304" pitchFamily="18" charset="0"/>
              </a:rPr>
              <a:t>Бирс</a:t>
            </a:r>
            <a:r>
              <a:rPr lang="ru-RU" sz="4000" dirty="0">
                <a:solidFill>
                  <a:schemeClr val="tx1"/>
                </a:solidFill>
                <a:latin typeface="Times New Roman" panose="02020603050405020304" pitchFamily="18" charset="0"/>
                <a:cs typeface="Times New Roman" panose="02020603050405020304" pitchFamily="18" charset="0"/>
              </a:rPr>
              <a:t>" был найден бледно-желтый </a:t>
            </a:r>
            <a:r>
              <a:rPr lang="ru-RU" sz="4000" dirty="0" err="1">
                <a:solidFill>
                  <a:schemeClr val="tx1"/>
                </a:solidFill>
                <a:latin typeface="Times New Roman" panose="02020603050405020304" pitchFamily="18" charset="0"/>
                <a:cs typeface="Times New Roman" panose="02020603050405020304" pitchFamily="18" charset="0"/>
              </a:rPr>
              <a:t>кривогранный</a:t>
            </a:r>
            <a:r>
              <a:rPr lang="ru-RU" sz="4000" dirty="0">
                <a:solidFill>
                  <a:schemeClr val="tx1"/>
                </a:solidFill>
                <a:latin typeface="Times New Roman" panose="02020603050405020304" pitchFamily="18" charset="0"/>
                <a:cs typeface="Times New Roman" panose="02020603050405020304" pitchFamily="18" charset="0"/>
              </a:rPr>
              <a:t> октаэдр, весивший 428,5 карата (440 метрических каратов). Свое название алмаз получил в честь </a:t>
            </a:r>
            <a:r>
              <a:rPr lang="ru-RU" sz="4000" dirty="0" smtClean="0">
                <a:solidFill>
                  <a:schemeClr val="tx1"/>
                </a:solidFill>
                <a:latin typeface="Times New Roman" panose="02020603050405020304" pitchFamily="18" charset="0"/>
                <a:cs typeface="Times New Roman" panose="02020603050405020304" pitchFamily="18" charset="0"/>
              </a:rPr>
              <a:t>рудника </a:t>
            </a:r>
            <a:r>
              <a:rPr lang="ru-RU" sz="4000" dirty="0">
                <a:solidFill>
                  <a:schemeClr val="tx1"/>
                </a:solidFill>
                <a:latin typeface="Times New Roman" panose="02020603050405020304" pitchFamily="18" charset="0"/>
                <a:cs typeface="Times New Roman" panose="02020603050405020304" pitchFamily="18" charset="0"/>
              </a:rPr>
              <a:t>"Де </a:t>
            </a:r>
            <a:r>
              <a:rPr lang="ru-RU" sz="4000" dirty="0" err="1">
                <a:solidFill>
                  <a:schemeClr val="tx1"/>
                </a:solidFill>
                <a:latin typeface="Times New Roman" panose="02020603050405020304" pitchFamily="18" charset="0"/>
                <a:cs typeface="Times New Roman" panose="02020603050405020304" pitchFamily="18" charset="0"/>
              </a:rPr>
              <a:t>Бирс</a:t>
            </a:r>
            <a:r>
              <a:rPr lang="ru-RU" sz="4000" dirty="0">
                <a:solidFill>
                  <a:schemeClr val="tx1"/>
                </a:solidFill>
                <a:latin typeface="Times New Roman" panose="02020603050405020304" pitchFamily="18" charset="0"/>
                <a:cs typeface="Times New Roman" panose="02020603050405020304" pitchFamily="18" charset="0"/>
              </a:rPr>
              <a:t>". Из него был огранен бриллиант весом 234,5 метрического карата, который приобрел индийский принц. </a:t>
            </a:r>
            <a:br>
              <a:rPr lang="ru-RU" sz="4000" dirty="0">
                <a:solidFill>
                  <a:schemeClr val="tx1"/>
                </a:solidFill>
                <a:latin typeface="Times New Roman" panose="02020603050405020304" pitchFamily="18" charset="0"/>
                <a:cs typeface="Times New Roman" panose="02020603050405020304" pitchFamily="18" charset="0"/>
              </a:rPr>
            </a:br>
            <a:endParaRPr lang="ru-RU" sz="3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73146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1"/>
            <a:ext cx="8496944" cy="792088"/>
          </a:xfrm>
        </p:spPr>
        <p:txBody>
          <a:bodyPr/>
          <a:lstStyle/>
          <a:p>
            <a:pPr algn="ctr"/>
            <a:r>
              <a:rPr lang="ru-RU" dirty="0"/>
              <a:t/>
            </a:r>
            <a:br>
              <a:rPr lang="ru-RU" dirty="0"/>
            </a:br>
            <a:r>
              <a:rPr lang="ru-RU" sz="4800" b="1" dirty="0">
                <a:solidFill>
                  <a:schemeClr val="tx1"/>
                </a:solidFill>
                <a:latin typeface="Times New Roman" panose="02020603050405020304" pitchFamily="18" charset="0"/>
                <a:cs typeface="Times New Roman" panose="02020603050405020304" pitchFamily="18" charset="0"/>
              </a:rPr>
              <a:t>“Портер </a:t>
            </a:r>
            <a:r>
              <a:rPr lang="ru-RU" sz="4800" b="1" dirty="0" err="1">
                <a:solidFill>
                  <a:schemeClr val="tx1"/>
                </a:solidFill>
                <a:latin typeface="Times New Roman" panose="02020603050405020304" pitchFamily="18" charset="0"/>
                <a:cs typeface="Times New Roman" panose="02020603050405020304" pitchFamily="18" charset="0"/>
              </a:rPr>
              <a:t>Родс</a:t>
            </a:r>
            <a:r>
              <a:rPr lang="ru-RU" sz="4800" b="1" dirty="0">
                <a:solidFill>
                  <a:schemeClr val="tx1"/>
                </a:solidFill>
                <a:latin typeface="Times New Roman" panose="02020603050405020304" pitchFamily="18" charset="0"/>
                <a:cs typeface="Times New Roman" panose="02020603050405020304" pitchFamily="18" charset="0"/>
              </a:rPr>
              <a:t>”</a:t>
            </a:r>
          </a:p>
        </p:txBody>
      </p:sp>
      <p:pic>
        <p:nvPicPr>
          <p:cNvPr id="15362" name="Picture 2" descr="Самые известные алмазы мира (15 фото)"/>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196752"/>
            <a:ext cx="6984776" cy="53285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0389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424936" cy="6192688"/>
          </a:xfrm>
        </p:spPr>
        <p:txBody>
          <a:bodyPr/>
          <a:lstStyle/>
          <a:p>
            <a:r>
              <a:rPr lang="ru-RU" dirty="0"/>
              <a:t> </a:t>
            </a:r>
            <a:r>
              <a:rPr lang="ru-RU" dirty="0">
                <a:solidFill>
                  <a:schemeClr val="tx1"/>
                </a:solidFill>
                <a:latin typeface="Times New Roman" panose="02020603050405020304" pitchFamily="18" charset="0"/>
                <a:cs typeface="Times New Roman" panose="02020603050405020304" pitchFamily="18" charset="0"/>
              </a:rPr>
              <a:t>12 февраля 1880 года на участке мистера Портер-</a:t>
            </a:r>
            <a:r>
              <a:rPr lang="ru-RU" dirty="0" err="1">
                <a:solidFill>
                  <a:schemeClr val="tx1"/>
                </a:solidFill>
                <a:latin typeface="Times New Roman" panose="02020603050405020304" pitchFamily="18" charset="0"/>
                <a:cs typeface="Times New Roman" panose="02020603050405020304" pitchFamily="18" charset="0"/>
              </a:rPr>
              <a:t>Родса</a:t>
            </a:r>
            <a:r>
              <a:rPr lang="ru-RU" dirty="0">
                <a:solidFill>
                  <a:schemeClr val="tx1"/>
                </a:solidFill>
                <a:latin typeface="Times New Roman" panose="02020603050405020304" pitchFamily="18" charset="0"/>
                <a:cs typeface="Times New Roman" panose="02020603050405020304" pitchFamily="18" charset="0"/>
              </a:rPr>
              <a:t> на руднике Кимберли был найден голубовато-белый алмаз, названный по имени владельца участка. Он весил 153,5 метрических карата и представлял собой редкий экземпляр алмаза не только из-за своих размеров, но и благодаря своим качествам; подобного алмаза до того времени в Южной Африке не находили. В 1937 году алмаз перешел в частное владение, был увезен в Индию и </a:t>
            </a:r>
            <a:r>
              <a:rPr lang="ru-RU" dirty="0" err="1">
                <a:solidFill>
                  <a:schemeClr val="tx1"/>
                </a:solidFill>
                <a:latin typeface="Times New Roman" panose="02020603050405020304" pitchFamily="18" charset="0"/>
                <a:cs typeface="Times New Roman" panose="02020603050405020304" pitchFamily="18" charset="0"/>
              </a:rPr>
              <a:t>переогранен</a:t>
            </a:r>
            <a:r>
              <a:rPr lang="ru-RU" dirty="0">
                <a:solidFill>
                  <a:schemeClr val="tx1"/>
                </a:solidFill>
                <a:latin typeface="Times New Roman" panose="02020603050405020304" pitchFamily="18" charset="0"/>
                <a:cs typeface="Times New Roman" panose="02020603050405020304" pitchFamily="18" charset="0"/>
              </a:rPr>
              <a:t> в бриллиант изумрудной огранки везом 56,6 карата.</a:t>
            </a:r>
          </a:p>
        </p:txBody>
      </p:sp>
    </p:spTree>
    <p:extLst>
      <p:ext uri="{BB962C8B-B14F-4D97-AF65-F5344CB8AC3E}">
        <p14:creationId xmlns:p14="http://schemas.microsoft.com/office/powerpoint/2010/main" val="1792176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784976" cy="792087"/>
          </a:xfrm>
        </p:spPr>
        <p:txBody>
          <a:bodyPr/>
          <a:lstStyle/>
          <a:p>
            <a:pPr algn="ctr"/>
            <a:r>
              <a:rPr lang="ru-RU" dirty="0"/>
              <a:t/>
            </a:r>
            <a:br>
              <a:rPr lang="ru-RU" dirty="0"/>
            </a:br>
            <a:r>
              <a:rPr lang="ru-RU" sz="4400" b="1" dirty="0">
                <a:solidFill>
                  <a:schemeClr val="tx1"/>
                </a:solidFill>
                <a:latin typeface="Times New Roman" panose="02020603050405020304" pitchFamily="18" charset="0"/>
                <a:cs typeface="Times New Roman" panose="02020603050405020304" pitchFamily="18" charset="0"/>
              </a:rPr>
              <a:t>“</a:t>
            </a:r>
            <a:r>
              <a:rPr lang="ru-RU" sz="6000" b="1" dirty="0">
                <a:solidFill>
                  <a:schemeClr val="tx1"/>
                </a:solidFill>
                <a:latin typeface="Times New Roman" panose="02020603050405020304" pitchFamily="18" charset="0"/>
                <a:cs typeface="Times New Roman" panose="02020603050405020304" pitchFamily="18" charset="0"/>
              </a:rPr>
              <a:t>Кох-и-Нор”.</a:t>
            </a:r>
          </a:p>
        </p:txBody>
      </p:sp>
      <p:pic>
        <p:nvPicPr>
          <p:cNvPr id="2050" name="Picture 2" descr="Самые известные алмазы мира (15 фото)"/>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340768"/>
            <a:ext cx="7344816" cy="5256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9783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3"/>
            <a:ext cx="8496944" cy="864096"/>
          </a:xfrm>
        </p:spPr>
        <p:txBody>
          <a:bodyPr/>
          <a:lstStyle/>
          <a:p>
            <a:pPr algn="ctr"/>
            <a:r>
              <a:rPr lang="ru-RU" sz="5400" b="1" dirty="0">
                <a:solidFill>
                  <a:schemeClr val="tx1"/>
                </a:solidFill>
                <a:latin typeface="Times New Roman" panose="02020603050405020304" pitchFamily="18" charset="0"/>
                <a:cs typeface="Times New Roman" panose="02020603050405020304" pitchFamily="18" charset="0"/>
              </a:rPr>
              <a:t>"Звезда Юга"</a:t>
            </a:r>
            <a:endParaRPr lang="ru-RU" sz="5400" dirty="0">
              <a:solidFill>
                <a:schemeClr val="tx1"/>
              </a:solidFill>
              <a:latin typeface="Times New Roman" panose="02020603050405020304" pitchFamily="18" charset="0"/>
              <a:cs typeface="Times New Roman" panose="02020603050405020304" pitchFamily="18" charset="0"/>
            </a:endParaRPr>
          </a:p>
        </p:txBody>
      </p:sp>
      <p:pic>
        <p:nvPicPr>
          <p:cNvPr id="3074" name="Picture 2" descr="http://elite-home.narod.ru/dia/dia1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5830" y="1124745"/>
            <a:ext cx="6904562" cy="5544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10634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9" y="476672"/>
            <a:ext cx="8568952" cy="5616624"/>
          </a:xfrm>
        </p:spPr>
        <p:txBody>
          <a:bodyPr/>
          <a:lstStyle/>
          <a:p>
            <a:r>
              <a:rPr lang="ru-RU" sz="4800" dirty="0">
                <a:solidFill>
                  <a:schemeClr val="tx1"/>
                </a:solidFill>
                <a:latin typeface="Times New Roman" panose="02020603050405020304" pitchFamily="18" charset="0"/>
                <a:cs typeface="Times New Roman" panose="02020603050405020304" pitchFamily="18" charset="0"/>
              </a:rPr>
              <a:t>Первый бразильский крупный алмаз массой 261,9 карата (или 52,4 г) получил название </a:t>
            </a:r>
            <a:r>
              <a:rPr lang="ru-RU" sz="4800" b="1" dirty="0">
                <a:solidFill>
                  <a:schemeClr val="tx1"/>
                </a:solidFill>
                <a:latin typeface="Times New Roman" panose="02020603050405020304" pitchFamily="18" charset="0"/>
                <a:cs typeface="Times New Roman" panose="02020603050405020304" pitchFamily="18" charset="0"/>
              </a:rPr>
              <a:t>"Звезда Юга"</a:t>
            </a:r>
            <a:r>
              <a:rPr lang="ru-RU" sz="4800" dirty="0">
                <a:solidFill>
                  <a:schemeClr val="tx1"/>
                </a:solidFill>
                <a:latin typeface="Times New Roman" panose="02020603050405020304" pitchFamily="18" charset="0"/>
                <a:cs typeface="Times New Roman" panose="02020603050405020304" pitchFamily="18" charset="0"/>
              </a:rPr>
              <a:t>. Этот алмаз имеет голубоватый оттенок и абсолютно прозрачен.</a:t>
            </a:r>
          </a:p>
        </p:txBody>
      </p:sp>
    </p:spTree>
    <p:extLst>
      <p:ext uri="{BB962C8B-B14F-4D97-AF65-F5344CB8AC3E}">
        <p14:creationId xmlns:p14="http://schemas.microsoft.com/office/powerpoint/2010/main" val="35623754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1"/>
            <a:ext cx="8640960" cy="1080120"/>
          </a:xfrm>
        </p:spPr>
        <p:txBody>
          <a:bodyPr/>
          <a:lstStyle/>
          <a:p>
            <a:pPr algn="ctr"/>
            <a:r>
              <a:rPr lang="ru-RU" sz="5400" dirty="0">
                <a:solidFill>
                  <a:schemeClr val="tx1"/>
                </a:solidFill>
                <a:latin typeface="Times New Roman" panose="02020603050405020304" pitchFamily="18" charset="0"/>
                <a:cs typeface="Times New Roman" panose="02020603050405020304" pitchFamily="18" charset="0"/>
              </a:rPr>
              <a:t>Бриллиант </a:t>
            </a:r>
            <a:r>
              <a:rPr lang="ru-RU" sz="5400" b="1" dirty="0">
                <a:solidFill>
                  <a:schemeClr val="tx1"/>
                </a:solidFill>
                <a:latin typeface="Times New Roman" panose="02020603050405020304" pitchFamily="18" charset="0"/>
                <a:cs typeface="Times New Roman" panose="02020603050405020304" pitchFamily="18" charset="0"/>
              </a:rPr>
              <a:t>"Орлов"</a:t>
            </a:r>
            <a:r>
              <a:rPr lang="ru-RU" sz="4000" dirty="0"/>
              <a:t> </a:t>
            </a:r>
          </a:p>
        </p:txBody>
      </p:sp>
      <p:pic>
        <p:nvPicPr>
          <p:cNvPr id="1028" name="Picture 4" descr="http://upload.wikimedia.org/wikipedia/commons/thumb/8/80/Orlow_%28Diamant%29.jpg/350px-Orlow_%28Diamant%2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052736"/>
            <a:ext cx="8280920" cy="5472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4564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8568952" cy="6336704"/>
          </a:xfrm>
        </p:spPr>
        <p:txBody>
          <a:bodyPr/>
          <a:lstStyle/>
          <a:p>
            <a:r>
              <a:rPr lang="ru-RU" sz="2400" dirty="0"/>
              <a:t> </a:t>
            </a:r>
            <a:r>
              <a:rPr lang="ru-RU" sz="2800" dirty="0" smtClean="0">
                <a:solidFill>
                  <a:schemeClr val="tx1"/>
                </a:solidFill>
                <a:latin typeface="Times New Roman" panose="02020603050405020304" pitchFamily="18" charset="0"/>
                <a:cs typeface="Times New Roman" panose="02020603050405020304" pitchFamily="18" charset="0"/>
              </a:rPr>
              <a:t>С  зеленовато-голубым </a:t>
            </a:r>
            <a:r>
              <a:rPr lang="ru-RU" sz="2800" dirty="0">
                <a:solidFill>
                  <a:schemeClr val="tx1"/>
                </a:solidFill>
                <a:latin typeface="Times New Roman" panose="02020603050405020304" pitchFamily="18" charset="0"/>
                <a:cs typeface="Times New Roman" panose="02020603050405020304" pitchFamily="18" charset="0"/>
              </a:rPr>
              <a:t>отливом, массой в 200 карат (или 40 г) венчает царский скипетр России. Алмаз, ставший основой этого </a:t>
            </a:r>
            <a:r>
              <a:rPr lang="ru-RU" sz="2800" dirty="0" smtClean="0">
                <a:solidFill>
                  <a:schemeClr val="tx1"/>
                </a:solidFill>
                <a:latin typeface="Times New Roman" panose="02020603050405020304" pitchFamily="18" charset="0"/>
                <a:cs typeface="Times New Roman" panose="02020603050405020304" pitchFamily="18" charset="0"/>
              </a:rPr>
              <a:t>бриллианта </a:t>
            </a:r>
            <a:r>
              <a:rPr lang="ru-RU" sz="2800" dirty="0">
                <a:solidFill>
                  <a:schemeClr val="tx1"/>
                </a:solidFill>
                <a:latin typeface="Times New Roman" panose="02020603050405020304" pitchFamily="18" charset="0"/>
                <a:cs typeface="Times New Roman" panose="02020603050405020304" pitchFamily="18" charset="0"/>
              </a:rPr>
              <a:t>был найден в начале XVI в. в </a:t>
            </a:r>
            <a:r>
              <a:rPr lang="ru-RU" sz="2800" dirty="0" err="1">
                <a:solidFill>
                  <a:schemeClr val="tx1"/>
                </a:solidFill>
                <a:latin typeface="Times New Roman" panose="02020603050405020304" pitchFamily="18" charset="0"/>
                <a:cs typeface="Times New Roman" panose="02020603050405020304" pitchFamily="18" charset="0"/>
              </a:rPr>
              <a:t>Голконде</a:t>
            </a:r>
            <a:r>
              <a:rPr lang="ru-RU" sz="2800" dirty="0">
                <a:solidFill>
                  <a:schemeClr val="tx1"/>
                </a:solidFill>
                <a:latin typeface="Times New Roman" panose="02020603050405020304" pitchFamily="18" charset="0"/>
                <a:cs typeface="Times New Roman" panose="02020603050405020304" pitchFamily="18" charset="0"/>
              </a:rPr>
              <a:t> в Индии. Вначале он был огранен в виде "высокой розы" массой 300 карат. Шах </a:t>
            </a:r>
            <a:r>
              <a:rPr lang="ru-RU" sz="2800" dirty="0" err="1">
                <a:solidFill>
                  <a:schemeClr val="tx1"/>
                </a:solidFill>
                <a:latin typeface="Times New Roman" panose="02020603050405020304" pitchFamily="18" charset="0"/>
                <a:cs typeface="Times New Roman" panose="02020603050405020304" pitchFamily="18" charset="0"/>
              </a:rPr>
              <a:t>Джехан</a:t>
            </a:r>
            <a:r>
              <a:rPr lang="ru-RU" sz="2800" dirty="0">
                <a:solidFill>
                  <a:schemeClr val="tx1"/>
                </a:solidFill>
                <a:latin typeface="Times New Roman" panose="02020603050405020304" pitchFamily="18" charset="0"/>
                <a:cs typeface="Times New Roman" panose="02020603050405020304" pitchFamily="18" charset="0"/>
              </a:rPr>
              <a:t> остался недоволен огранкой и приказал </a:t>
            </a:r>
            <a:r>
              <a:rPr lang="ru-RU" sz="2800" dirty="0" err="1" smtClean="0">
                <a:solidFill>
                  <a:schemeClr val="tx1"/>
                </a:solidFill>
                <a:latin typeface="Times New Roman" panose="02020603050405020304" pitchFamily="18" charset="0"/>
                <a:cs typeface="Times New Roman" panose="02020603050405020304" pitchFamily="18" charset="0"/>
              </a:rPr>
              <a:t>переогранить</a:t>
            </a:r>
            <a:r>
              <a:rPr lang="ru-RU" sz="2800" dirty="0" smtClean="0">
                <a:solidFill>
                  <a:schemeClr val="tx1"/>
                </a:solidFill>
                <a:latin typeface="Times New Roman" panose="02020603050405020304" pitchFamily="18" charset="0"/>
                <a:cs typeface="Times New Roman" panose="02020603050405020304" pitchFamily="18" charset="0"/>
              </a:rPr>
              <a:t> </a:t>
            </a:r>
            <a:r>
              <a:rPr lang="ru-RU" sz="2800" dirty="0">
                <a:solidFill>
                  <a:schemeClr val="tx1"/>
                </a:solidFill>
                <a:latin typeface="Times New Roman" panose="02020603050405020304" pitchFamily="18" charset="0"/>
                <a:cs typeface="Times New Roman" panose="02020603050405020304" pitchFamily="18" charset="0"/>
              </a:rPr>
              <a:t>камень. После этого алмаз приобрел современную форму, но масса его упала до 200 карат. Он был вставлен в трон шаха Надира, завладевшего в 1737 г. городом Дели, и носил название "</a:t>
            </a:r>
            <a:r>
              <a:rPr lang="ru-RU" sz="2800" dirty="0" err="1">
                <a:solidFill>
                  <a:schemeClr val="tx1"/>
                </a:solidFill>
                <a:latin typeface="Times New Roman" panose="02020603050405020304" pitchFamily="18" charset="0"/>
                <a:cs typeface="Times New Roman" panose="02020603050405020304" pitchFamily="18" charset="0"/>
              </a:rPr>
              <a:t>Дерианур</a:t>
            </a:r>
            <a:r>
              <a:rPr lang="ru-RU" sz="2800" dirty="0">
                <a:solidFill>
                  <a:schemeClr val="tx1"/>
                </a:solidFill>
                <a:latin typeface="Times New Roman" panose="02020603050405020304" pitchFamily="18" charset="0"/>
                <a:cs typeface="Times New Roman" panose="02020603050405020304" pitchFamily="18" charset="0"/>
              </a:rPr>
              <a:t>" ("море света"). Бриллиант был выкраден, попал на рынок в г. Амстердам, где граф Орлов и купил его и 1773 г. за 400 тыс. рублей для Екатерины II. Царица повелела вправить камень в свой золотой скипетр.</a:t>
            </a:r>
          </a:p>
        </p:txBody>
      </p:sp>
    </p:spTree>
    <p:extLst>
      <p:ext uri="{BB962C8B-B14F-4D97-AF65-F5344CB8AC3E}">
        <p14:creationId xmlns:p14="http://schemas.microsoft.com/office/powerpoint/2010/main" val="32411468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1"/>
            <a:ext cx="8712968" cy="936104"/>
          </a:xfrm>
        </p:spPr>
        <p:txBody>
          <a:bodyPr/>
          <a:lstStyle/>
          <a:p>
            <a:pPr algn="ctr"/>
            <a:r>
              <a:rPr lang="ru-RU" sz="4800" dirty="0">
                <a:solidFill>
                  <a:schemeClr val="tx1"/>
                </a:solidFill>
                <a:latin typeface="Times New Roman" panose="02020603050405020304" pitchFamily="18" charset="0"/>
                <a:cs typeface="Times New Roman" panose="02020603050405020304" pitchFamily="18" charset="0"/>
              </a:rPr>
              <a:t>Бриллиант </a:t>
            </a:r>
            <a:r>
              <a:rPr lang="ru-RU" sz="4800" b="1" dirty="0">
                <a:solidFill>
                  <a:schemeClr val="tx1"/>
                </a:solidFill>
                <a:latin typeface="Times New Roman" panose="02020603050405020304" pitchFamily="18" charset="0"/>
                <a:cs typeface="Times New Roman" panose="02020603050405020304" pitchFamily="18" charset="0"/>
              </a:rPr>
              <a:t>"Большая роза"</a:t>
            </a:r>
            <a:r>
              <a:rPr lang="ru-RU" sz="4000" dirty="0">
                <a:solidFill>
                  <a:schemeClr val="tx1"/>
                </a:solidFill>
                <a:latin typeface="Times New Roman" panose="02020603050405020304" pitchFamily="18" charset="0"/>
                <a:cs typeface="Times New Roman" panose="02020603050405020304" pitchFamily="18" charset="0"/>
              </a:rPr>
              <a:t> </a:t>
            </a:r>
          </a:p>
        </p:txBody>
      </p:sp>
      <p:pic>
        <p:nvPicPr>
          <p:cNvPr id="6148" name="Picture 4" descr="http://elite-home.narod.ru/dia/dia1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980728"/>
            <a:ext cx="7272808" cy="5616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33168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640960" cy="6120679"/>
          </a:xfrm>
        </p:spPr>
        <p:txBody>
          <a:bodyPr/>
          <a:lstStyle/>
          <a:p>
            <a:r>
              <a:rPr lang="ru-RU" sz="3600" dirty="0">
                <a:solidFill>
                  <a:schemeClr val="tx1"/>
                </a:solidFill>
                <a:latin typeface="Times New Roman" panose="02020603050405020304" pitchFamily="18" charset="0"/>
                <a:cs typeface="Times New Roman" panose="02020603050405020304" pitchFamily="18" charset="0"/>
              </a:rPr>
              <a:t>О</a:t>
            </a:r>
            <a:r>
              <a:rPr lang="ru-RU" sz="3600" dirty="0" smtClean="0">
                <a:solidFill>
                  <a:schemeClr val="tx1"/>
                </a:solidFill>
                <a:latin typeface="Times New Roman" panose="02020603050405020304" pitchFamily="18" charset="0"/>
                <a:cs typeface="Times New Roman" panose="02020603050405020304" pitchFamily="18" charset="0"/>
              </a:rPr>
              <a:t>свещал </a:t>
            </a:r>
            <a:r>
              <a:rPr lang="ru-RU" sz="3600" dirty="0">
                <a:solidFill>
                  <a:schemeClr val="tx1"/>
                </a:solidFill>
                <a:latin typeface="Times New Roman" panose="02020603050405020304" pitchFamily="18" charset="0"/>
                <a:cs typeface="Times New Roman" panose="02020603050405020304" pitchFamily="18" charset="0"/>
              </a:rPr>
              <a:t>чело главного бога Шивы в одном из храмов Индии. Он был украден и переправлен в Европу. По его следам отправились жрецы храма, убивая всех покупателей этого камня. Так были убиты первый владелец "Большой розы" французский граф де </a:t>
            </a:r>
            <a:r>
              <a:rPr lang="ru-RU" sz="3600" dirty="0" err="1">
                <a:solidFill>
                  <a:schemeClr val="tx1"/>
                </a:solidFill>
                <a:latin typeface="Times New Roman" panose="02020603050405020304" pitchFamily="18" charset="0"/>
                <a:cs typeface="Times New Roman" panose="02020603050405020304" pitchFamily="18" charset="0"/>
              </a:rPr>
              <a:t>Раисилин</a:t>
            </a:r>
            <a:r>
              <a:rPr lang="ru-RU" sz="3600" dirty="0">
                <a:solidFill>
                  <a:schemeClr val="tx1"/>
                </a:solidFill>
                <a:latin typeface="Times New Roman" panose="02020603050405020304" pitchFamily="18" charset="0"/>
                <a:cs typeface="Times New Roman" panose="02020603050405020304" pitchFamily="18" charset="0"/>
              </a:rPr>
              <a:t>, затем принцесса Маргарита и другие. Наконец, жрецы индийского храма сумели изъять бриллиант у очередного покупателя и вернули его на родину.</a:t>
            </a:r>
          </a:p>
        </p:txBody>
      </p:sp>
    </p:spTree>
    <p:extLst>
      <p:ext uri="{BB962C8B-B14F-4D97-AF65-F5344CB8AC3E}">
        <p14:creationId xmlns:p14="http://schemas.microsoft.com/office/powerpoint/2010/main" val="13961734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9"/>
            <a:ext cx="8421257" cy="1008112"/>
          </a:xfrm>
        </p:spPr>
        <p:txBody>
          <a:bodyPr/>
          <a:lstStyle/>
          <a:p>
            <a:pPr algn="ctr"/>
            <a:r>
              <a:rPr lang="ru-RU" sz="5400" dirty="0">
                <a:solidFill>
                  <a:schemeClr val="tx1"/>
                </a:solidFill>
                <a:latin typeface="Times New Roman" panose="02020603050405020304" pitchFamily="18" charset="0"/>
                <a:cs typeface="Times New Roman" panose="02020603050405020304" pitchFamily="18" charset="0"/>
              </a:rPr>
              <a:t>бриллиант </a:t>
            </a:r>
            <a:r>
              <a:rPr lang="ru-RU" sz="5400" b="1" dirty="0">
                <a:solidFill>
                  <a:schemeClr val="tx1"/>
                </a:solidFill>
                <a:latin typeface="Times New Roman" panose="02020603050405020304" pitchFamily="18" charset="0"/>
                <a:cs typeface="Times New Roman" panose="02020603050405020304" pitchFamily="18" charset="0"/>
              </a:rPr>
              <a:t>"Хоуп"</a:t>
            </a:r>
            <a:endParaRPr lang="ru-RU" sz="5400" dirty="0">
              <a:solidFill>
                <a:schemeClr val="tx1"/>
              </a:solidFill>
              <a:latin typeface="Times New Roman" panose="02020603050405020304" pitchFamily="18" charset="0"/>
              <a:cs typeface="Times New Roman" panose="02020603050405020304" pitchFamily="18" charset="0"/>
            </a:endParaRPr>
          </a:p>
        </p:txBody>
      </p:sp>
      <p:pic>
        <p:nvPicPr>
          <p:cNvPr id="4098" name="Picture 2" descr="hop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124744"/>
            <a:ext cx="7704856" cy="5472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36670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496944" cy="6264696"/>
          </a:xfrm>
        </p:spPr>
        <p:txBody>
          <a:bodyPr/>
          <a:lstStyle/>
          <a:p>
            <a:r>
              <a:rPr lang="ru-RU" sz="3600" dirty="0">
                <a:solidFill>
                  <a:schemeClr val="tx1"/>
                </a:solidFill>
                <a:latin typeface="Times New Roman" panose="02020603050405020304" pitchFamily="18" charset="0"/>
                <a:cs typeface="Times New Roman" panose="02020603050405020304" pitchFamily="18" charset="0"/>
              </a:rPr>
              <a:t>М</a:t>
            </a:r>
            <a:r>
              <a:rPr lang="ru-RU" sz="3600" dirty="0" smtClean="0">
                <a:solidFill>
                  <a:schemeClr val="tx1"/>
                </a:solidFill>
                <a:latin typeface="Times New Roman" panose="02020603050405020304" pitchFamily="18" charset="0"/>
                <a:cs typeface="Times New Roman" panose="02020603050405020304" pitchFamily="18" charset="0"/>
              </a:rPr>
              <a:t>ассой </a:t>
            </a:r>
            <a:r>
              <a:rPr lang="ru-RU" sz="3600" dirty="0">
                <a:solidFill>
                  <a:schemeClr val="tx1"/>
                </a:solidFill>
                <a:latin typeface="Times New Roman" panose="02020603050405020304" pitchFamily="18" charset="0"/>
                <a:cs typeface="Times New Roman" panose="02020603050405020304" pitchFamily="18" charset="0"/>
              </a:rPr>
              <a:t>всего 45,5 карата (или 9,1 г) имеет редчайший глубокий сапфирово-синий цвет замечательной чистоты. Подобного ему нет в мире. Этот камень был привезен из Индии и продан французскому королю Людовику ХIV. В 1792 г. алмаз был похищен, но в 1830 г. вновь появился на рынке и был куплен лондонским банкиром Генри </a:t>
            </a:r>
            <a:r>
              <a:rPr lang="ru-RU" sz="3600" dirty="0" err="1">
                <a:solidFill>
                  <a:schemeClr val="tx1"/>
                </a:solidFill>
                <a:latin typeface="Times New Roman" panose="02020603050405020304" pitchFamily="18" charset="0"/>
                <a:cs typeface="Times New Roman" panose="02020603050405020304" pitchFamily="18" charset="0"/>
              </a:rPr>
              <a:t>Хоупом</a:t>
            </a:r>
            <a:r>
              <a:rPr lang="ru-RU" sz="3600" dirty="0">
                <a:solidFill>
                  <a:schemeClr val="tx1"/>
                </a:solidFill>
                <a:latin typeface="Times New Roman" panose="02020603050405020304" pitchFamily="18" charset="0"/>
                <a:cs typeface="Times New Roman" panose="02020603050405020304" pitchFamily="18" charset="0"/>
              </a:rPr>
              <a:t>, чье имя и получил. Об этом камне шла молва как о роковом камне, приносящем несчастье владельцу. </a:t>
            </a:r>
          </a:p>
        </p:txBody>
      </p:sp>
    </p:spTree>
    <p:extLst>
      <p:ext uri="{BB962C8B-B14F-4D97-AF65-F5344CB8AC3E}">
        <p14:creationId xmlns:p14="http://schemas.microsoft.com/office/powerpoint/2010/main" val="20530866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712968" cy="6480719"/>
          </a:xfrm>
        </p:spPr>
        <p:txBody>
          <a:bodyPr/>
          <a:lstStyle/>
          <a:p>
            <a:r>
              <a:rPr lang="ru-RU" sz="3600" dirty="0">
                <a:solidFill>
                  <a:schemeClr val="tx1"/>
                </a:solidFill>
                <a:latin typeface="Times New Roman" panose="02020603050405020304" pitchFamily="18" charset="0"/>
                <a:cs typeface="Times New Roman" panose="02020603050405020304" pitchFamily="18" charset="0"/>
              </a:rPr>
              <a:t>Алмаз был завезен в Европу из Индии... вместе с чумой. Все, кто им владел, либо были убиты, либо погибли при загадочных обстоятельствах: принцесса </a:t>
            </a:r>
            <a:r>
              <a:rPr lang="ru-RU" sz="3600" dirty="0" err="1">
                <a:solidFill>
                  <a:schemeClr val="tx1"/>
                </a:solidFill>
                <a:latin typeface="Times New Roman" panose="02020603050405020304" pitchFamily="18" charset="0"/>
                <a:cs typeface="Times New Roman" panose="02020603050405020304" pitchFamily="18" charset="0"/>
              </a:rPr>
              <a:t>Ламбалла</a:t>
            </a:r>
            <a:r>
              <a:rPr lang="ru-RU" sz="3600" dirty="0">
                <a:solidFill>
                  <a:schemeClr val="tx1"/>
                </a:solidFill>
                <a:latin typeface="Times New Roman" panose="02020603050405020304" pitchFamily="18" charset="0"/>
                <a:cs typeface="Times New Roman" panose="02020603050405020304" pitchFamily="18" charset="0"/>
              </a:rPr>
              <a:t> - убита, королева Франции Мария-</a:t>
            </a:r>
            <a:r>
              <a:rPr lang="ru-RU" sz="3600" dirty="0" err="1">
                <a:solidFill>
                  <a:schemeClr val="tx1"/>
                </a:solidFill>
                <a:latin typeface="Times New Roman" panose="02020603050405020304" pitchFamily="18" charset="0"/>
                <a:cs typeface="Times New Roman" panose="02020603050405020304" pitchFamily="18" charset="0"/>
              </a:rPr>
              <a:t>Антуанетта</a:t>
            </a:r>
            <a:r>
              <a:rPr lang="ru-RU" sz="3600" dirty="0">
                <a:solidFill>
                  <a:schemeClr val="tx1"/>
                </a:solidFill>
                <a:latin typeface="Times New Roman" panose="02020603050405020304" pitchFamily="18" charset="0"/>
                <a:cs typeface="Times New Roman" panose="02020603050405020304" pitchFamily="18" charset="0"/>
              </a:rPr>
              <a:t> - обезглавлена, сын банкира </a:t>
            </a:r>
            <a:r>
              <a:rPr lang="ru-RU" sz="3600" dirty="0" err="1">
                <a:solidFill>
                  <a:schemeClr val="tx1"/>
                </a:solidFill>
                <a:latin typeface="Times New Roman" panose="02020603050405020304" pitchFamily="18" charset="0"/>
                <a:cs typeface="Times New Roman" panose="02020603050405020304" pitchFamily="18" charset="0"/>
              </a:rPr>
              <a:t>Хоупа</a:t>
            </a:r>
            <a:r>
              <a:rPr lang="ru-RU" sz="3600" dirty="0">
                <a:solidFill>
                  <a:schemeClr val="tx1"/>
                </a:solidFill>
                <a:latin typeface="Times New Roman" panose="02020603050405020304" pitchFamily="18" charset="0"/>
                <a:cs typeface="Times New Roman" panose="02020603050405020304" pitchFamily="18" charset="0"/>
              </a:rPr>
              <a:t> - отравлен, а его внук потерял все свое состояние. Сегодня он считается самым дорогим небольшим предметом в мире, его оценивают в $ 200 млн., то есть чуть меньше $ 5 млн. за карат.</a:t>
            </a:r>
          </a:p>
        </p:txBody>
      </p:sp>
    </p:spTree>
    <p:extLst>
      <p:ext uri="{BB962C8B-B14F-4D97-AF65-F5344CB8AC3E}">
        <p14:creationId xmlns:p14="http://schemas.microsoft.com/office/powerpoint/2010/main" val="2984065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424936" cy="6048672"/>
          </a:xfrm>
        </p:spPr>
        <p:txBody>
          <a:bodyPr/>
          <a:lstStyle/>
          <a:p>
            <a:r>
              <a:rPr lang="ru-RU" sz="2800" dirty="0">
                <a:solidFill>
                  <a:schemeClr val="tx1"/>
                </a:solidFill>
                <a:latin typeface="Times New Roman" panose="02020603050405020304" pitchFamily="18" charset="0"/>
                <a:cs typeface="Times New Roman" panose="02020603050405020304" pitchFamily="18" charset="0"/>
              </a:rPr>
              <a:t>По индийскому преданию, на берегу реки </a:t>
            </a:r>
            <a:r>
              <a:rPr lang="ru-RU" sz="2800" dirty="0" err="1">
                <a:solidFill>
                  <a:schemeClr val="tx1"/>
                </a:solidFill>
                <a:latin typeface="Times New Roman" panose="02020603050405020304" pitchFamily="18" charset="0"/>
                <a:cs typeface="Times New Roman" panose="02020603050405020304" pitchFamily="18" charset="0"/>
              </a:rPr>
              <a:t>Ямуна</a:t>
            </a:r>
            <a:r>
              <a:rPr lang="ru-RU" sz="2800" dirty="0">
                <a:solidFill>
                  <a:schemeClr val="tx1"/>
                </a:solidFill>
                <a:latin typeface="Times New Roman" panose="02020603050405020304" pitchFamily="18" charset="0"/>
                <a:cs typeface="Times New Roman" panose="02020603050405020304" pitchFamily="18" charset="0"/>
              </a:rPr>
              <a:t> нашли ребенка; во лбу у него горел прекрасный алмаз; это и был “Кох-и-Нор”. Дочь погонщика слонов подобрала новорожденного и доставила его ко двору. Этот ребенок был не кем иным, как </a:t>
            </a:r>
            <a:r>
              <a:rPr lang="ru-RU" sz="2800" dirty="0" err="1">
                <a:solidFill>
                  <a:schemeClr val="tx1"/>
                </a:solidFill>
                <a:latin typeface="Times New Roman" panose="02020603050405020304" pitchFamily="18" charset="0"/>
                <a:cs typeface="Times New Roman" panose="02020603050405020304" pitchFamily="18" charset="0"/>
              </a:rPr>
              <a:t>Карной</a:t>
            </a:r>
            <a:r>
              <a:rPr lang="ru-RU" sz="2800" dirty="0">
                <a:solidFill>
                  <a:schemeClr val="tx1"/>
                </a:solidFill>
                <a:latin typeface="Times New Roman" panose="02020603050405020304" pitchFamily="18" charset="0"/>
                <a:cs typeface="Times New Roman" panose="02020603050405020304" pitchFamily="18" charset="0"/>
              </a:rPr>
              <a:t>, сыном бога Солнца. Камень, чистая масса которого составляла тогда 600 карат, был водружен на статую бога Шивы на месте третьего глаза, несущего просветление.</a:t>
            </a:r>
            <a:br>
              <a:rPr lang="ru-RU" sz="2800" dirty="0">
                <a:solidFill>
                  <a:schemeClr val="tx1"/>
                </a:solidFill>
                <a:latin typeface="Times New Roman" panose="02020603050405020304" pitchFamily="18" charset="0"/>
                <a:cs typeface="Times New Roman" panose="02020603050405020304" pitchFamily="18" charset="0"/>
              </a:rPr>
            </a:br>
            <a:r>
              <a:rPr lang="ru-RU" sz="2800" dirty="0">
                <a:solidFill>
                  <a:schemeClr val="tx1"/>
                </a:solidFill>
                <a:latin typeface="Times New Roman" panose="02020603050405020304" pitchFamily="18" charset="0"/>
                <a:cs typeface="Times New Roman" panose="02020603050405020304" pitchFamily="18" charset="0"/>
              </a:rPr>
              <a:t/>
            </a:r>
            <a:br>
              <a:rPr lang="ru-RU" sz="2800" dirty="0">
                <a:solidFill>
                  <a:schemeClr val="tx1"/>
                </a:solidFill>
                <a:latin typeface="Times New Roman" panose="02020603050405020304" pitchFamily="18" charset="0"/>
                <a:cs typeface="Times New Roman" panose="02020603050405020304" pitchFamily="18" charset="0"/>
              </a:rPr>
            </a:br>
            <a:r>
              <a:rPr lang="ru-RU" sz="2800" dirty="0">
                <a:solidFill>
                  <a:schemeClr val="tx1"/>
                </a:solidFill>
                <a:latin typeface="Times New Roman" panose="02020603050405020304" pitchFamily="18" charset="0"/>
                <a:cs typeface="Times New Roman" panose="02020603050405020304" pitchFamily="18" charset="0"/>
              </a:rPr>
              <a:t>В летописях этот алмаз впервые упоминается в 1304 году. Тогда он принадлежал радже Мальвы. Затем в течении двух веков о камне ничего не было известно. Только в 1526 году он обнаружился среди сокровищ </a:t>
            </a:r>
            <a:r>
              <a:rPr lang="ru-RU" sz="2800" dirty="0" err="1">
                <a:solidFill>
                  <a:schemeClr val="tx1"/>
                </a:solidFill>
                <a:latin typeface="Times New Roman" panose="02020603050405020304" pitchFamily="18" charset="0"/>
                <a:cs typeface="Times New Roman" panose="02020603050405020304" pitchFamily="18" charset="0"/>
              </a:rPr>
              <a:t>бабура</a:t>
            </a:r>
            <a:r>
              <a:rPr lang="ru-RU" sz="2800" dirty="0">
                <a:solidFill>
                  <a:schemeClr val="tx1"/>
                </a:solidFill>
                <a:latin typeface="Times New Roman" panose="02020603050405020304" pitchFamily="18" charset="0"/>
                <a:cs typeface="Times New Roman" panose="02020603050405020304" pitchFamily="18" charset="0"/>
              </a:rPr>
              <a:t>, основателя династии Великих Моголов.</a:t>
            </a:r>
            <a:br>
              <a:rPr lang="ru-RU" sz="2800" dirty="0">
                <a:solidFill>
                  <a:schemeClr val="tx1"/>
                </a:solidFill>
                <a:latin typeface="Times New Roman" panose="02020603050405020304" pitchFamily="18" charset="0"/>
                <a:cs typeface="Times New Roman" panose="02020603050405020304" pitchFamily="18" charset="0"/>
              </a:rPr>
            </a:br>
            <a:endParaRPr lang="ru-RU"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5604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640960" cy="6552728"/>
          </a:xfrm>
        </p:spPr>
        <p:txBody>
          <a:bodyPr/>
          <a:lstStyle/>
          <a:p>
            <a:r>
              <a:rPr lang="ru-RU" sz="3600" dirty="0">
                <a:solidFill>
                  <a:schemeClr val="tx1"/>
                </a:solidFill>
                <a:latin typeface="Times New Roman" panose="02020603050405020304" pitchFamily="18" charset="0"/>
                <a:cs typeface="Times New Roman" panose="02020603050405020304" pitchFamily="18" charset="0"/>
              </a:rPr>
              <a:t>Моголы хранили камень двести лет, вплоть до 1739 года, когда правитель Персии Надир-Шах разграбил Дели. После убийства шаха в 1747 году его сын, унаследовавший камень, предпочел, по преданию, умереть под пытками, но не выдал легендарный алмаз. Затем “ Кох-и-Нор” много раз менял владельцев, оказывался в руках афганцев, сикхов, а в 1849 году был похищен англичанами, захватившими </a:t>
            </a:r>
            <a:r>
              <a:rPr lang="ru-RU" sz="3600" dirty="0" err="1">
                <a:solidFill>
                  <a:schemeClr val="tx1"/>
                </a:solidFill>
                <a:latin typeface="Times New Roman" panose="02020603050405020304" pitchFamily="18" charset="0"/>
                <a:cs typeface="Times New Roman" panose="02020603050405020304" pitchFamily="18" charset="0"/>
              </a:rPr>
              <a:t>Лахор</a:t>
            </a:r>
            <a:r>
              <a:rPr lang="ru-RU" sz="3600"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257058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548680"/>
            <a:ext cx="8784976" cy="5832648"/>
          </a:xfrm>
        </p:spPr>
        <p:txBody>
          <a:bodyPr/>
          <a:lstStyle/>
          <a:p>
            <a:r>
              <a:rPr lang="ru-RU" sz="2800" dirty="0">
                <a:solidFill>
                  <a:schemeClr val="tx1"/>
                </a:solidFill>
                <a:latin typeface="Times New Roman" panose="02020603050405020304" pitchFamily="18" charset="0"/>
                <a:cs typeface="Times New Roman" panose="02020603050405020304" pitchFamily="18" charset="0"/>
              </a:rPr>
              <a:t>Алмаз под строжайшей охраной был отправлен на борту “Медеи” в Лондон, где был вручен королеве Виктории по случаю 250-й годовщины основания Ост-Индийской компании. Он предстал перед глазами </a:t>
            </a:r>
            <a:r>
              <a:rPr lang="ru-RU" sz="2800" dirty="0" smtClean="0">
                <a:solidFill>
                  <a:schemeClr val="tx1"/>
                </a:solidFill>
                <a:latin typeface="Times New Roman" panose="02020603050405020304" pitchFamily="18" charset="0"/>
                <a:cs typeface="Times New Roman" panose="02020603050405020304" pitchFamily="18" charset="0"/>
              </a:rPr>
              <a:t>подданных </a:t>
            </a:r>
            <a:r>
              <a:rPr lang="ru-RU" sz="2800" dirty="0">
                <a:solidFill>
                  <a:schemeClr val="tx1"/>
                </a:solidFill>
                <a:latin typeface="Times New Roman" panose="02020603050405020304" pitchFamily="18" charset="0"/>
                <a:cs typeface="Times New Roman" panose="02020603050405020304" pitchFamily="18" charset="0"/>
              </a:rPr>
              <a:t>Ее Величества на Всемирной выставке 1851 года в Хрустальном Дворце. Однако камень не произвел сенсации: из-за индийской огранки его блеск был довольно тусклым. Королева вызвала из Амстердама известного огранщика бриллиантов </a:t>
            </a:r>
            <a:r>
              <a:rPr lang="ru-RU" sz="2800" dirty="0" err="1">
                <a:solidFill>
                  <a:schemeClr val="tx1"/>
                </a:solidFill>
                <a:latin typeface="Times New Roman" panose="02020603050405020304" pitchFamily="18" charset="0"/>
                <a:cs typeface="Times New Roman" panose="02020603050405020304" pitchFamily="18" charset="0"/>
              </a:rPr>
              <a:t>Воорзангера</a:t>
            </a:r>
            <a:r>
              <a:rPr lang="ru-RU" sz="2800" dirty="0">
                <a:solidFill>
                  <a:schemeClr val="tx1"/>
                </a:solidFill>
                <a:latin typeface="Times New Roman" panose="02020603050405020304" pitchFamily="18" charset="0"/>
                <a:cs typeface="Times New Roman" panose="02020603050405020304" pitchFamily="18" charset="0"/>
              </a:rPr>
              <a:t> из компании Костер и приказала ему </a:t>
            </a:r>
            <a:r>
              <a:rPr lang="ru-RU" sz="2800" dirty="0" err="1">
                <a:solidFill>
                  <a:schemeClr val="tx1"/>
                </a:solidFill>
                <a:latin typeface="Times New Roman" panose="02020603050405020304" pitchFamily="18" charset="0"/>
                <a:cs typeface="Times New Roman" panose="02020603050405020304" pitchFamily="18" charset="0"/>
              </a:rPr>
              <a:t>огранить”гору</a:t>
            </a:r>
            <a:r>
              <a:rPr lang="ru-RU" sz="2800" dirty="0">
                <a:solidFill>
                  <a:schemeClr val="tx1"/>
                </a:solidFill>
                <a:latin typeface="Times New Roman" panose="02020603050405020304" pitchFamily="18" charset="0"/>
                <a:cs typeface="Times New Roman" panose="02020603050405020304" pitchFamily="18" charset="0"/>
              </a:rPr>
              <a:t> света”. Эта огранка, сократившая вес алмаза со 186 до 108,93 карата, принесла ему неувядающую всемирную славу. </a:t>
            </a:r>
          </a:p>
        </p:txBody>
      </p:sp>
    </p:spTree>
    <p:extLst>
      <p:ext uri="{BB962C8B-B14F-4D97-AF65-F5344CB8AC3E}">
        <p14:creationId xmlns:p14="http://schemas.microsoft.com/office/powerpoint/2010/main" val="30678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712968" cy="6408711"/>
          </a:xfrm>
        </p:spPr>
        <p:txBody>
          <a:bodyPr/>
          <a:lstStyle/>
          <a:p>
            <a:r>
              <a:rPr lang="ru-RU" dirty="0">
                <a:solidFill>
                  <a:schemeClr val="tx1"/>
                </a:solidFill>
                <a:latin typeface="Times New Roman" panose="02020603050405020304" pitchFamily="18" charset="0"/>
                <a:cs typeface="Times New Roman" panose="02020603050405020304" pitchFamily="18" charset="0"/>
              </a:rPr>
              <a:t>Никто так и не узнал, где в действительности был найден “Кох-и-Нор”, где и когда он был впервые огранен. Тем не менее можно предположить, что его добыли на алмазных копях </a:t>
            </a:r>
            <a:r>
              <a:rPr lang="ru-RU" dirty="0" err="1">
                <a:solidFill>
                  <a:schemeClr val="tx1"/>
                </a:solidFill>
                <a:latin typeface="Times New Roman" panose="02020603050405020304" pitchFamily="18" charset="0"/>
                <a:cs typeface="Times New Roman" panose="02020603050405020304" pitchFamily="18" charset="0"/>
              </a:rPr>
              <a:t>Биджапура</a:t>
            </a:r>
            <a:r>
              <a:rPr lang="ru-RU" dirty="0">
                <a:solidFill>
                  <a:schemeClr val="tx1"/>
                </a:solidFill>
                <a:latin typeface="Times New Roman" panose="02020603050405020304" pitchFamily="18" charset="0"/>
                <a:cs typeface="Times New Roman" panose="02020603050405020304" pitchFamily="18" charset="0"/>
              </a:rPr>
              <a:t> в центре Индии, которая вплоть </a:t>
            </a:r>
            <a:r>
              <a:rPr lang="ru-RU" dirty="0" smtClean="0">
                <a:solidFill>
                  <a:schemeClr val="tx1"/>
                </a:solidFill>
                <a:latin typeface="Times New Roman" panose="02020603050405020304" pitchFamily="18" charset="0"/>
                <a:cs typeface="Times New Roman" panose="02020603050405020304" pitchFamily="18" charset="0"/>
              </a:rPr>
              <a:t>до </a:t>
            </a:r>
            <a:r>
              <a:rPr lang="ru-RU" dirty="0">
                <a:solidFill>
                  <a:schemeClr val="tx1"/>
                </a:solidFill>
                <a:latin typeface="Times New Roman" panose="02020603050405020304" pitchFamily="18" charset="0"/>
                <a:cs typeface="Times New Roman" panose="02020603050405020304" pitchFamily="18" charset="0"/>
              </a:rPr>
              <a:t>XVIII века была единственным в мире источником алмазов. Для жителей Запада добыча индийских алмазов оставалась окутанной легендами до тех пор, пока в XVII веке Жан-Батист </a:t>
            </a:r>
            <a:r>
              <a:rPr lang="ru-RU" dirty="0" err="1">
                <a:solidFill>
                  <a:schemeClr val="tx1"/>
                </a:solidFill>
                <a:latin typeface="Times New Roman" panose="02020603050405020304" pitchFamily="18" charset="0"/>
                <a:cs typeface="Times New Roman" panose="02020603050405020304" pitchFamily="18" charset="0"/>
              </a:rPr>
              <a:t>Тавернье</a:t>
            </a:r>
            <a:r>
              <a:rPr lang="ru-RU" dirty="0">
                <a:solidFill>
                  <a:schemeClr val="tx1"/>
                </a:solidFill>
                <a:latin typeface="Times New Roman" panose="02020603050405020304" pitchFamily="18" charset="0"/>
                <a:cs typeface="Times New Roman" panose="02020603050405020304" pitchFamily="18" charset="0"/>
              </a:rPr>
              <a:t> не отважился совершить путешествие в </a:t>
            </a:r>
            <a:r>
              <a:rPr lang="ru-RU" dirty="0" smtClean="0">
                <a:solidFill>
                  <a:schemeClr val="tx1"/>
                </a:solidFill>
                <a:latin typeface="Times New Roman" panose="02020603050405020304" pitchFamily="18" charset="0"/>
                <a:cs typeface="Times New Roman" panose="02020603050405020304" pitchFamily="18" charset="0"/>
              </a:rPr>
              <a:t>Индию </a:t>
            </a:r>
            <a:r>
              <a:rPr lang="ru-RU" dirty="0">
                <a:solidFill>
                  <a:schemeClr val="tx1"/>
                </a:solidFill>
                <a:latin typeface="Times New Roman" panose="02020603050405020304" pitchFamily="18" charset="0"/>
                <a:cs typeface="Times New Roman" panose="02020603050405020304" pitchFamily="18" charset="0"/>
              </a:rPr>
              <a:t>и не добыл первые достоверные сведения об алмазных копях.</a:t>
            </a:r>
            <a:br>
              <a:rPr lang="ru-RU" dirty="0">
                <a:solidFill>
                  <a:schemeClr val="tx1"/>
                </a:solidFill>
                <a:latin typeface="Times New Roman" panose="02020603050405020304" pitchFamily="18" charset="0"/>
                <a:cs typeface="Times New Roman" panose="02020603050405020304" pitchFamily="18" charset="0"/>
              </a:rPr>
            </a:b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612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9"/>
            <a:ext cx="8496944" cy="1008112"/>
          </a:xfrm>
        </p:spPr>
        <p:txBody>
          <a:bodyPr/>
          <a:lstStyle/>
          <a:p>
            <a:pPr algn="ctr"/>
            <a:r>
              <a:rPr lang="ru-RU" sz="6000" b="1" dirty="0">
                <a:solidFill>
                  <a:schemeClr val="tx1"/>
                </a:solidFill>
                <a:latin typeface="Times New Roman" panose="02020603050405020304" pitchFamily="18" charset="0"/>
                <a:cs typeface="Times New Roman" panose="02020603050405020304" pitchFamily="18" charset="0"/>
              </a:rPr>
              <a:t>“Эврика”</a:t>
            </a:r>
          </a:p>
        </p:txBody>
      </p:sp>
      <p:pic>
        <p:nvPicPr>
          <p:cNvPr id="3074" name="Picture 2" descr="Самые известные алмазы мира (15 фото)"/>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340768"/>
            <a:ext cx="7272808" cy="53285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2115742"/>
      </p:ext>
    </p:extLst>
  </p:cSld>
  <p:clrMapOvr>
    <a:masterClrMapping/>
  </p:clrMapOvr>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TC102455596[[fn=Весна]]</Template>
  <TotalTime>124</TotalTime>
  <Words>2011</Words>
  <Application>Microsoft Office PowerPoint</Application>
  <PresentationFormat>Экран (4:3)</PresentationFormat>
  <Paragraphs>48</Paragraphs>
  <Slides>48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48</vt:i4>
      </vt:variant>
    </vt:vector>
  </HeadingPairs>
  <TitlesOfParts>
    <vt:vector size="49" baseType="lpstr">
      <vt:lpstr>Spring</vt:lpstr>
      <vt:lpstr>Самые известные  алмазы  мира</vt:lpstr>
      <vt:lpstr>"Раджа Мальтанский"</vt:lpstr>
      <vt:lpstr>Алмаз "Раджа Мальтанский", найденный в 1787 г. на о. Борнео, не подвергался огранке, имеет гладкую грушевидную форму и массу 73,4 г. Блеск этого алмаза неповторим. Считалось, что от этого алмаза зависят плодородие земли и богатство страны. Многие верили, что алмаз этот исцеляет все недуги - надо только выпить воду, в которой он находился некоторое время.</vt:lpstr>
      <vt:lpstr> “Кох-и-Нор”.</vt:lpstr>
      <vt:lpstr>По индийскому преданию, на берегу реки Ямуна нашли ребенка; во лбу у него горел прекрасный алмаз; это и был “Кох-и-Нор”. Дочь погонщика слонов подобрала новорожденного и доставила его ко двору. Этот ребенок был не кем иным, как Карной, сыном бога Солнца. Камень, чистая масса которого составляла тогда 600 карат, был водружен на статую бога Шивы на месте третьего глаза, несущего просветление.  В летописях этот алмаз впервые упоминается в 1304 году. Тогда он принадлежал радже Мальвы. Затем в течении двух веков о камне ничего не было известно. Только в 1526 году он обнаружился среди сокровищ бабура, основателя династии Великих Моголов. </vt:lpstr>
      <vt:lpstr>Моголы хранили камень двести лет, вплоть до 1739 года, когда правитель Персии Надир-Шах разграбил Дели. После убийства шаха в 1747 году его сын, унаследовавший камень, предпочел, по преданию, умереть под пытками, но не выдал легендарный алмаз. Затем “ Кох-и-Нор” много раз менял владельцев, оказывался в руках афганцев, сикхов, а в 1849 году был похищен англичанами, захватившими Лахор.</vt:lpstr>
      <vt:lpstr>Алмаз под строжайшей охраной был отправлен на борту “Медеи” в Лондон, где был вручен королеве Виктории по случаю 250-й годовщины основания Ост-Индийской компании. Он предстал перед глазами подданных Ее Величества на Всемирной выставке 1851 года в Хрустальном Дворце. Однако камень не произвел сенсации: из-за индийской огранки его блеск был довольно тусклым. Королева вызвала из Амстердама известного огранщика бриллиантов Воорзангера из компании Костер и приказала ему огранить”гору света”. Эта огранка, сократившая вес алмаза со 186 до 108,93 карата, принесла ему неувядающую всемирную славу. </vt:lpstr>
      <vt:lpstr>Никто так и не узнал, где в действительности был найден “Кох-и-Нор”, где и когда он был впервые огранен. Тем не менее можно предположить, что его добыли на алмазных копях Биджапура в центре Индии, которая вплоть до XVIII века была единственным в мире источником алмазов. Для жителей Запада добыча индийских алмазов оставалась окутанной легендами до тех пор, пока в XVII веке Жан-Батист Тавернье не отважился совершить путешествие в Индию и не добыл первые достоверные сведения об алмазных копях. </vt:lpstr>
      <vt:lpstr>“Эврика”</vt:lpstr>
      <vt:lpstr>Первый алмаз, случайно найденный в Южной Африке в 1866 году. Его первоначальный вес составлял 21,25 карата, а после огранки – 10,73 карата. Парень по имени Эразм Якобс жил со своей семьей у реки Оранжевой, на ферме Де Калк, что в окрестностях города Хоуптаун. Разыскивая на берегу реки палку для прочистки водостока  юноша заметил среди гальки блестящий камешек, который был столь красив, что паренек отнес его на ферму и подарил сестренке Луизе. Так в Южной Африке был найден первый алмаз, названный позже “Эврика”. Губернатор Капской провинции отправил алмаз весом 21,25 карата в Лондон с тем, чтобы показать его на парижской Всемирной выставке 1867-1868 гг. Семья Якобс отказалась взять денежную компенсацию, сказав, что обычный камень столько не стоит.</vt:lpstr>
      <vt:lpstr>«Санси»</vt:lpstr>
      <vt:lpstr>История камня «Санси» очень запутанна; возможно, в ней переплелись истории двух или более камней. По описанию, камень имеет миндалевидную форму и покрыт множеством мелких  граней с обеих сторон. Возможно, что это один из алмазов, купленных около 1570 года в Константинополе Нркола Арле, сеньором де Санси, который был послом Франции при дворе Оттоманов. В конце века, когда он был послом при дворе Якова Святого, Санси продал камень королеве Елизавете. Примерно сто лет спустя, в 1695 году, алмаз был продан Яковом Вторым Людовику XIV, королю Франции, за 625 000 франков (приблизительно 25000 фунтов). В описи регалий Французской короны, составленной в 1791 году, камень был оценен в 1 000 000 франков (около 40 000 фунтов). </vt:lpstr>
      <vt:lpstr>17 августа 1792 года он был похищен из Гард-Мёбл. В описи указано, что вес камня равен 533 карата (55 метрических каратов). Существовала версия, что этот камень принадлежал Карлу Смелому и был украден с его трупа на роковом поле Нанси в 1477 году мародером; однако имеется слишком мало доказательств, чтобы утверждать это с уверенностью. Следующее упоминание о камне относится к 1828 году, когда он был продан князю Демидову. «Санси» демонстрировался на Парижской выставке 1867 года, а затем его приобрел лорд Астор в качестве свадебного подарка сыну. Алмаз вновь демонстрировался в Париже на выставке «Десять веков французского ювелирного дела»; он все еще принадлежал семье Асторов. Следует считать ошибочным утверждение, что камень «Санси» был продан в конце XIX в. индийскому торговцу и перешел во владение махараджи Патиалы; по-видимому речь идет о другом камне, так как вес его составляет 60,40 карата.  </vt:lpstr>
      <vt:lpstr>“Звезда Южной Африки” </vt:lpstr>
      <vt:lpstr> В 1869 году в районе Хоуптауна пастух по имени Боуи нашел алмаз чистым весом 83,50 карата. Он принес алмаз фермеру Шалку Ван Найкерку, который жил неподалеку. Тот не мешкая предложил ему взамен 500 баранов, 10 быков и свою лошадь. Известие об этой находке вызвало нашествие тысяч искателей приключений. Алмаз пастуха Боуи, названный “Звездой Южной Африки”, после огранки “капелькой” стал весить 47,75 карата. В 1974 году он был продан на аукционе ”Кристис” за 552000 долларов и оказался в Женеве. </vt:lpstr>
      <vt:lpstr>"Куллинан"</vt:lpstr>
      <vt:lpstr>В 1904 году Томасом Куллинаном была приобретена шахта в провинции Трансвааль, в Южной Африке. А уже 26 января 1905 года в 17 часов его рабочий нашел в ней крупнейший в мире алмаз. Это был камень длиной 11 см, шириной 5см и высотой 6 см, весивший 621,20 грамма (3106 карат). Томас Куллинан  нарек это сказочное сокровище своим именем, а затем продал его правительству Трансвааля за 750 000 тогдашних долларов. Правительство Трансвааля торжественно преподнесло «Куллинан» английскому королю Эдуарду VII на день рождения. Алмаз прибыл в Лондон почтой в простом пакете с маркой.</vt:lpstr>
      <vt:lpstr>В то же время была разыграна великолепная постановка: внимание репортеров со всего света было приковано к загадочной опломбированной картонной коробке, которая перевозилась на борту королевского корабля. Вместо знаменитого алмаза в коробке лежал кусок стекла того же веса. Интерпол специально организовал этот спектакль, чтобы отвлечь внимание крупных преступников. Работа над Куллинаном была поручена братьям Ашерам, знаменитым гранильщикам из Амстердама. Они уже доказали однажды свое мастерство, проведя в 1903 году огранку алмаза "Эксцельсиор" (второго в мире по величине), найденного в Южной Африке на руднике "Ягерсфонтейн". </vt:lpstr>
      <vt:lpstr>Было решено распилить "Куллинан" на множество мелких камней разного веса. 10 февраля 1908 года состоялась историческая  распиловка  алмаза. Напряжение было столь велико, что Джозеф  Ашер лишился чувств, сочтя, что сделанный им первый решающий надрез оказался неудачным. Однако все обошлось, и в результате распиловки было получено 9 больших и 96 малых камней, на окончательную огранку которых ушли месяцы. 65% массы камней в процессе огранки было утрачено. Среди наиболее крупных камней полученных после расщепления алмаза "Куллинан", был и "Куллинан I", или "Большая Звезда Африки", весом 530,20 карата, ставший самым большим бриллиантом в мире (остальные восемь самоцветов были названы "Малыми Звездами Африки"). Братья Ашеры получили от короля в награду за огранку 102 алмаза из 105.</vt:lpstr>
      <vt:lpstr>В 1910 году премьер-министр Южной Африки Луи Бота выкупил у них эту знаменитую партию камней. По договоренности с парламентом он решил подарить их принцессе Уэльской, будущей королеве Марии. Этот бесценный дар был преподнесен принцессе в Мальборо Хаус тем самым Ричардом Соломоном, который тремя годами раньше вручил неограненный алмаз "Куллинан" Эдуарду VII. </vt:lpstr>
      <vt:lpstr>“Регент”</vt:lpstr>
      <vt:lpstr> Один из известных исторических камней, крупнейший (масса 136,75 карат) из хранящихся в Лувре алмазов. Найден в копях Голконды в Индии в 1700 рабом-индусом, который разрезал бедро и спрятал камень в ране под повязкой. Английский матрос обещал рабу свободу за алмаз, но заманив его на судно, отнял камень и убил. Алмаз он продал за 1000 фунтов стерлингов английскому губернатору форта Св. Георга Питту, чьим именем камень назывался до 1717, когда герцог Орлеанский, регент Франции, купил камень для Людовика XV за 3375 тысяч  франков.</vt:lpstr>
      <vt:lpstr>В 1792 при разграблении королевского дворца камень пропал, но затем был найден. Республиканское правительство Франции заложило алмаз богатому московскому купцу Трескову; выкупил его генерал Бонапарт  (Наполеон I), приказавший вправить его в эфес своей шпаги. В 1886 при распродаже сокровищ французской короны «Регент» был выкуплен за 6 миллионов франков для музея Лувра.</vt:lpstr>
      <vt:lpstr>“Шах”</vt:lpstr>
      <vt:lpstr>Один из самых известных исторических камней, алмаз (масса 88 кар), хранится в Алмазном фонде России в Москве. На камне выгравированы надписи на персидском языке, рассказывающие о его прежних владельцах: в 1591 алмаз принадлежал Бурхан-Низам-Шаху II из династии Великих Моголов, в 1641 — Джахану-Шаху, в 1824 — шаху Каджар-Фатх-Али, владыке Персии. Алмаз не огранен, а лишь отполирован, сохранилась часть естественных граней октаэдра.</vt:lpstr>
      <vt:lpstr>Форма его удлиненная, на одном из концов прорезана глубокая кольцевая борозда для подвешивания камня. Камень долгое время висел над троном Великих Моголов в качестве талисмана. В 1829 после разгрома русского посольства в Тегеране и убийства поэта и дипломата А. С. Грибоедова, в Петербург была послана делегация во главе с сыном шаха Хосров-Мирзой. В числе «искупительных подарков» Николаю I был вручен от имени шаха старинный алмаз.</vt:lpstr>
      <vt:lpstr>“Черный Орлов”</vt:lpstr>
      <vt:lpstr>Его происхождение и серо-стальной цвет остаются загадкой. Некоторые предполагают, что раньше это был камень “Око Брахмы”весом 195карат,вставленный в статую в районе Пондишери. Другие считают, что этот бриллиант хранился в ларце у русской княгини Надежды Орловой. Между тем, княгини с таким именем никогда не существовало. Кроме того, черный бриллиант никогда не упоминался в Индии, где этот цвет считается недобрым знаком.</vt:lpstr>
      <vt:lpstr>Наконец, квадратная ступенчатая огранка камня появилась не ранее ста лет тому назад! Откуда бы ни происходил ”Черный Орлов”, чей вес в настоящее время составляет 67,50 карата, ювелир Уинстон из Нью-Йорка выставлял его на всеобщее обозрение как диковинку, а затем вставил его вместе с другими бриллиантами в платиновое колье, которое много раз переходило из рук в руки. Последний раз оно было продано на аукционе “Сотбис” в Нью-Йорке.  </vt:lpstr>
      <vt:lpstr>“Дрезденский зеленый бриллиант ”</vt:lpstr>
      <vt:lpstr> Прекрасный яблочно-зеленый алмаз, безупречный, чистейшей воды; представляет собой украшение для шляпы. Он находится в "Зеленых погребах". Весит 41 метрический карат. Это самый большой из известных зеленых бриллиантов, один из редчайших драгоценных камней. Камень был куплен королем Саксонии Фридрихом Августом II в 1743 году. Происходит вероятно из Индии. </vt:lpstr>
      <vt:lpstr>“Красный Крест”</vt:lpstr>
      <vt:lpstr>Крупный канареечно-желтый бриллиант квадратной формы был передан Лондонским алмазным синдикатом для продажи на аукционе в апреле 1918 года для пополнения фондов Британского Красного Креста и иерусалимского ордена Св. Иоанна; в честь этого события и было дано название камню. Камень был найден на рудниках компании "Де Бирс" в Западном Грикваленде и первоначально весил от 370 до 380 метрических каратов. После огранки его вес уменьшился до 205 метрических каратов. Интересной особенностью этого камня является то, что, если смотреть сквозь табличную грань, можно увидеть серию включений, по форме напоминающую мальтийский крест. </vt:lpstr>
      <vt:lpstr>"Желтый Алмаз Тиффани"</vt:lpstr>
      <vt:lpstr>Это прекрасный оранжево-желтый камень желтый камень весом 128,5 карата был получен из кристалла, найденного на руднике Кимберли приблизительно в 1878 году и весившего 287,4 метрического карата. (Некоторые, однако, называют рудник "Де Бирс" и 1887 год.) Алмаз принадлежит нью-йоркской ювелирной фирме "Тиффани и К°"; он был выставлен для обозрения в витрине этой фирмы. Интересна огранка камня: четырехугольная со скругленными углами; на коронке 40 граней, на павильоне - 49; имеется табличка и значительного размера калетта. </vt:lpstr>
      <vt:lpstr>Де Бирс</vt:lpstr>
      <vt:lpstr> В 1888 году на руднике "Де Бирс" был найден бледно-желтый кривогранный октаэдр, весивший 428,5 карата (440 метрических каратов). Свое название алмаз получил в честь рудника "Де Бирс". Из него был огранен бриллиант весом 234,5 метрического карата, который приобрел индийский принц.  </vt:lpstr>
      <vt:lpstr> “Портер Родс”</vt:lpstr>
      <vt:lpstr> 12 февраля 1880 года на участке мистера Портер-Родса на руднике Кимберли был найден голубовато-белый алмаз, названный по имени владельца участка. Он весил 153,5 метрических карата и представлял собой редкий экземпляр алмаза не только из-за своих размеров, но и благодаря своим качествам; подобного алмаза до того времени в Южной Африке не находили. В 1937 году алмаз перешел в частное владение, был увезен в Индию и переогранен в бриллиант изумрудной огранки везом 56,6 карата.</vt:lpstr>
      <vt:lpstr>"Звезда Юга"</vt:lpstr>
      <vt:lpstr>Первый бразильский крупный алмаз массой 261,9 карата (или 52,4 г) получил название "Звезда Юга". Этот алмаз имеет голубоватый оттенок и абсолютно прозрачен.</vt:lpstr>
      <vt:lpstr>Бриллиант "Орлов" </vt:lpstr>
      <vt:lpstr> С  зеленовато-голубым отливом, массой в 200 карат (или 40 г) венчает царский скипетр России. Алмаз, ставший основой этого бриллианта был найден в начале XVI в. в Голконде в Индии. Вначале он был огранен в виде "высокой розы" массой 300 карат. Шах Джехан остался недоволен огранкой и приказал переогранить камень. После этого алмаз приобрел современную форму, но масса его упала до 200 карат. Он был вставлен в трон шаха Надира, завладевшего в 1737 г. городом Дели, и носил название "Дерианур" ("море света"). Бриллиант был выкраден, попал на рынок в г. Амстердам, где граф Орлов и купил его и 1773 г. за 400 тыс. рублей для Екатерины II. Царица повелела вправить камень в свой золотой скипетр.</vt:lpstr>
      <vt:lpstr>Бриллиант "Большая роза" </vt:lpstr>
      <vt:lpstr>Освещал чело главного бога Шивы в одном из храмов Индии. Он был украден и переправлен в Европу. По его следам отправились жрецы храма, убивая всех покупателей этого камня. Так были убиты первый владелец "Большой розы" французский граф де Раисилин, затем принцесса Маргарита и другие. Наконец, жрецы индийского храма сумели изъять бриллиант у очередного покупателя и вернули его на родину.</vt:lpstr>
      <vt:lpstr>бриллиант "Хоуп"</vt:lpstr>
      <vt:lpstr>Массой всего 45,5 карата (или 9,1 г) имеет редчайший глубокий сапфирово-синий цвет замечательной чистоты. Подобного ему нет в мире. Этот камень был привезен из Индии и продан французскому королю Людовику ХIV. В 1792 г. алмаз был похищен, но в 1830 г. вновь появился на рынке и был куплен лондонским банкиром Генри Хоупом, чье имя и получил. Об этом камне шла молва как о роковом камне, приносящем несчастье владельцу. </vt:lpstr>
      <vt:lpstr>Алмаз был завезен в Европу из Индии... вместе с чумой. Все, кто им владел, либо были убиты, либо погибли при загадочных обстоятельствах: принцесса Ламбалла - убита, королева Франции Мария-Антуанетта - обезглавлена, сын банкира Хоупа - отравлен, а его внук потерял все свое состояние. Сегодня он считается самым дорогим небольшим предметом в мире, его оценивают в $ 200 млн., то есть чуть меньше $ 5 млн. за карат.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Самые известные  алмазы  мира</dc:title>
  <dc:creator>Admin</dc:creator>
  <cp:lastModifiedBy>Admin</cp:lastModifiedBy>
  <cp:revision>14</cp:revision>
  <dcterms:created xsi:type="dcterms:W3CDTF">2013-02-09T17:36:28Z</dcterms:created>
  <dcterms:modified xsi:type="dcterms:W3CDTF">2013-11-23T15:14:39Z</dcterms:modified>
</cp:coreProperties>
</file>