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91" r:id="rId3"/>
    <p:sldId id="316" r:id="rId4"/>
    <p:sldId id="295" r:id="rId5"/>
    <p:sldId id="323" r:id="rId6"/>
    <p:sldId id="296" r:id="rId7"/>
    <p:sldId id="297" r:id="rId8"/>
    <p:sldId id="298" r:id="rId9"/>
    <p:sldId id="319" r:id="rId10"/>
    <p:sldId id="320" r:id="rId11"/>
    <p:sldId id="301" r:id="rId12"/>
    <p:sldId id="314" r:id="rId13"/>
    <p:sldId id="304" r:id="rId14"/>
    <p:sldId id="322" r:id="rId15"/>
    <p:sldId id="31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3366"/>
    <a:srgbClr val="FF3399"/>
    <a:srgbClr val="0033CC"/>
    <a:srgbClr val="99FF66"/>
    <a:srgbClr val="FFF187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E3F30-1701-4CD6-BA21-E6A3DA75F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5A7-1BFB-4D4C-B739-9E116B10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8776D-1A61-40C8-AC2B-97A0BB311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8FEA-8FB7-44D1-9AA7-37DD9F990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B4F65-2D67-469E-9771-588C6EE48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464B-105F-4763-9B11-428F12523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C1740-2B31-499E-8852-24C3E1257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61E3-F230-4411-9767-A74875A1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52F04-F4AD-4BED-9478-F09C93548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5BFE-BBBE-4FD2-9B80-A9A4F6B94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ED1A-D86F-4245-8C94-59FCE2CA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9BD80-D29B-48DB-9167-F59F6302C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52183-F95C-4F2B-903E-BF4E1BA53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CA28EE7-37C4-405F-88DB-443E51F20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71" y="1268760"/>
            <a:ext cx="83161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РАЗНООБРАЗИЕ </a:t>
            </a:r>
          </a:p>
          <a:p>
            <a:pPr algn="ctr"/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НЕМЕТАЛЛОВ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атомов и свойства неметаллов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5. Высокая электроотрицательность.</a:t>
            </a:r>
          </a:p>
          <a:p>
            <a:pPr eaLnBrk="1" hangingPunct="1"/>
            <a:r>
              <a:rPr lang="ru-RU" smtClean="0"/>
              <a:t>6. Принимают и отдают электроны с</a:t>
            </a:r>
          </a:p>
          <a:p>
            <a:pPr eaLnBrk="1" hangingPunct="1">
              <a:buFontTx/>
              <a:buNone/>
            </a:pPr>
            <a:r>
              <a:rPr lang="ru-RU" smtClean="0"/>
              <a:t>       внешнего энергетического уровня.</a:t>
            </a:r>
          </a:p>
          <a:p>
            <a:pPr eaLnBrk="1" hangingPunct="1"/>
            <a:r>
              <a:rPr lang="ru-RU" smtClean="0"/>
              <a:t>7. Неметалл → кислотный оксид → </a:t>
            </a:r>
          </a:p>
          <a:p>
            <a:pPr eaLnBrk="1" hangingPunct="1">
              <a:buFontTx/>
              <a:buNone/>
            </a:pPr>
            <a:r>
              <a:rPr lang="ru-RU" smtClean="0"/>
              <a:t>       кислота</a:t>
            </a:r>
          </a:p>
          <a:p>
            <a:pPr eaLnBrk="1" hangingPunct="1"/>
            <a:r>
              <a:rPr lang="ru-RU" smtClean="0"/>
              <a:t>8. Летучие водородные соединения</a:t>
            </a:r>
          </a:p>
          <a:p>
            <a:pPr eaLnBrk="1" hangingPunct="1">
              <a:buFontTx/>
              <a:buNone/>
            </a:pPr>
            <a:r>
              <a:rPr lang="ru-RU" smtClean="0"/>
              <a:t>     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Физические свойства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497887" cy="60213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Агрегатное состояние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Газообразные</a:t>
            </a:r>
            <a:r>
              <a:rPr lang="ru-RU" smtClean="0"/>
              <a:t> – азот, кислород, хлор,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           водород… </a:t>
            </a:r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Жидкий</a:t>
            </a:r>
            <a:r>
              <a:rPr lang="ru-RU" smtClean="0"/>
              <a:t> – бром</a:t>
            </a:r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Твёрдые</a:t>
            </a:r>
            <a:r>
              <a:rPr lang="ru-RU" smtClean="0"/>
              <a:t> – сера, фосфор, углерод…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Отношение к электрическому току</a:t>
            </a:r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Диэлектрики:</a:t>
            </a:r>
            <a:r>
              <a:rPr lang="ru-RU" smtClean="0"/>
              <a:t> сера, кислород…</a:t>
            </a:r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Проводники:</a:t>
            </a:r>
            <a:r>
              <a:rPr lang="ru-RU" smtClean="0"/>
              <a:t> графит</a:t>
            </a:r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Полупроводники:</a:t>
            </a:r>
            <a:r>
              <a:rPr lang="ru-RU" smtClean="0"/>
              <a:t> кремний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Аллотропия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Кислород – озон, графит – алмаз…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неметаллов</a:t>
            </a:r>
            <a:r>
              <a:rPr lang="ru-RU" sz="4000" b="1" smtClean="0"/>
              <a:t>.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507413" cy="568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Молекулярное (НеМ)х, где</a:t>
            </a:r>
            <a:r>
              <a:rPr lang="ru-RU" i="1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ru-RU" smtClean="0"/>
              <a:t>Х = 1             Инертные газы </a:t>
            </a:r>
            <a:r>
              <a:rPr lang="en-US" smtClean="0"/>
              <a:t>He, Ar, Ne…</a:t>
            </a:r>
          </a:p>
          <a:p>
            <a:pPr eaLnBrk="1" hangingPunct="1"/>
            <a:r>
              <a:rPr lang="en-US" smtClean="0"/>
              <a:t>X=2 </a:t>
            </a:r>
            <a:r>
              <a:rPr lang="ru-RU" smtClean="0"/>
              <a:t>              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, Cl</a:t>
            </a:r>
            <a:r>
              <a:rPr lang="en-US" baseline="-25000" smtClean="0"/>
              <a:t>2</a:t>
            </a:r>
            <a:r>
              <a:rPr lang="en-US" smtClean="0"/>
              <a:t>, N</a:t>
            </a:r>
            <a:r>
              <a:rPr lang="en-US" baseline="-25000" smtClean="0"/>
              <a:t>2</a:t>
            </a:r>
            <a:r>
              <a:rPr lang="en-US" smtClean="0"/>
              <a:t>…</a:t>
            </a:r>
          </a:p>
          <a:p>
            <a:pPr eaLnBrk="1" hangingPunct="1"/>
            <a:r>
              <a:rPr lang="en-US" smtClean="0"/>
              <a:t>X=4</a:t>
            </a:r>
            <a:r>
              <a:rPr lang="ru-RU" smtClean="0"/>
              <a:t>              </a:t>
            </a:r>
            <a:r>
              <a:rPr lang="en-US" smtClean="0"/>
              <a:t> P</a:t>
            </a:r>
            <a:r>
              <a:rPr lang="en-US" baseline="-25000" smtClean="0"/>
              <a:t>4</a:t>
            </a:r>
            <a:r>
              <a:rPr lang="ru-RU" smtClean="0"/>
              <a:t> белый</a:t>
            </a:r>
          </a:p>
          <a:p>
            <a:pPr eaLnBrk="1" hangingPunct="1"/>
            <a:r>
              <a:rPr lang="ru-RU" smtClean="0"/>
              <a:t>Х=8               </a:t>
            </a:r>
            <a:r>
              <a:rPr lang="en-US" smtClean="0"/>
              <a:t>S</a:t>
            </a:r>
            <a:r>
              <a:rPr lang="ru-RU" baseline="-25000" smtClean="0"/>
              <a:t>8</a:t>
            </a:r>
          </a:p>
          <a:p>
            <a:pPr eaLnBrk="1" hangingPunct="1"/>
            <a:r>
              <a:rPr lang="ru-RU" smtClean="0"/>
              <a:t>Х=</a:t>
            </a:r>
            <a:r>
              <a:rPr lang="en-US" smtClean="0"/>
              <a:t>n </a:t>
            </a:r>
            <a:r>
              <a:rPr lang="ru-RU" smtClean="0"/>
              <a:t>              </a:t>
            </a:r>
            <a:r>
              <a:rPr lang="en-US" smtClean="0"/>
              <a:t>P</a:t>
            </a:r>
            <a:r>
              <a:rPr lang="en-US" baseline="-25000" smtClean="0"/>
              <a:t>n</a:t>
            </a:r>
            <a:r>
              <a:rPr lang="ru-RU" baseline="-25000" smtClean="0"/>
              <a:t> </a:t>
            </a:r>
            <a:r>
              <a:rPr lang="ru-RU" smtClean="0"/>
              <a:t>красный</a:t>
            </a: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Атомное</a:t>
            </a:r>
          </a:p>
          <a:p>
            <a:pPr eaLnBrk="1" hangingPunct="1"/>
            <a:r>
              <a:rPr lang="ru-RU" smtClean="0"/>
              <a:t>(С)</a:t>
            </a:r>
            <a:r>
              <a:rPr lang="en-US" baseline="-25000" smtClean="0"/>
              <a:t>n</a:t>
            </a:r>
            <a:r>
              <a:rPr lang="en-US" smtClean="0"/>
              <a:t> </a:t>
            </a:r>
            <a:r>
              <a:rPr lang="ru-RU" smtClean="0"/>
              <a:t>-алмаз, графит;</a:t>
            </a:r>
          </a:p>
          <a:p>
            <a:pPr eaLnBrk="1" hangingPunct="1"/>
            <a:r>
              <a:rPr lang="en-US" smtClean="0"/>
              <a:t>(Si)</a:t>
            </a:r>
            <a:r>
              <a:rPr lang="en-US" baseline="-25000" smtClean="0"/>
              <a:t>n</a:t>
            </a:r>
            <a:r>
              <a:rPr lang="en-US" smtClean="0"/>
              <a:t> </a:t>
            </a:r>
            <a:r>
              <a:rPr lang="ru-RU" smtClean="0"/>
              <a:t>кремний;</a:t>
            </a:r>
            <a:r>
              <a:rPr lang="en-US" smtClean="0"/>
              <a:t> </a:t>
            </a:r>
            <a:endParaRPr lang="ru-RU" smtClean="0"/>
          </a:p>
          <a:p>
            <a:pPr eaLnBrk="1" hangingPunct="1"/>
            <a:r>
              <a:rPr lang="en-US" smtClean="0"/>
              <a:t>(B)</a:t>
            </a:r>
            <a:r>
              <a:rPr lang="en-US" baseline="-25000" smtClean="0"/>
              <a:t>n</a:t>
            </a:r>
            <a:r>
              <a:rPr lang="ru-RU" baseline="-25000" smtClean="0"/>
              <a:t> </a:t>
            </a:r>
            <a:r>
              <a:rPr lang="ru-RU" smtClean="0"/>
              <a:t>бор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Химические свойства.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            </a:t>
            </a:r>
            <a:r>
              <a:rPr lang="ru-RU" sz="2800" i="1" smtClean="0"/>
              <a:t>С простыми веществами</a:t>
            </a:r>
          </a:p>
          <a:p>
            <a:pPr eaLnBrk="1" hangingPunct="1"/>
            <a:r>
              <a:rPr lang="ru-RU" sz="2800" smtClean="0"/>
              <a:t> металлами (</a:t>
            </a:r>
            <a:r>
              <a:rPr lang="ru-RU" sz="2800" smtClean="0">
                <a:solidFill>
                  <a:srgbClr val="FF0000"/>
                </a:solidFill>
              </a:rPr>
              <a:t>окислительные</a:t>
            </a:r>
            <a:r>
              <a:rPr lang="ru-RU" sz="2800" smtClean="0"/>
              <a:t> свойства)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                    2Na + Cl</a:t>
            </a:r>
            <a:r>
              <a:rPr lang="en-US" sz="2800" baseline="-25000" smtClean="0"/>
              <a:t>2</a:t>
            </a:r>
            <a:r>
              <a:rPr lang="en-US" sz="2800" smtClean="0"/>
              <a:t> = 2NaCl</a:t>
            </a:r>
          </a:p>
          <a:p>
            <a:pPr eaLnBrk="1" hangingPunct="1"/>
            <a:r>
              <a:rPr lang="ru-RU" sz="2800" smtClean="0"/>
              <a:t> неметаллами</a:t>
            </a:r>
          </a:p>
          <a:p>
            <a:pPr eaLnBrk="1" hangingPunct="1">
              <a:buFontTx/>
              <a:buChar char="-"/>
            </a:pPr>
            <a:r>
              <a:rPr lang="ru-RU" sz="2800" smtClean="0"/>
              <a:t>водородом (</a:t>
            </a:r>
            <a:r>
              <a:rPr lang="ru-RU" sz="2800" smtClean="0">
                <a:solidFill>
                  <a:srgbClr val="FF0000"/>
                </a:solidFill>
              </a:rPr>
              <a:t>окислительные</a:t>
            </a:r>
            <a:r>
              <a:rPr lang="ru-RU" sz="2800" smtClean="0"/>
              <a:t> свойства)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                    H</a:t>
            </a:r>
            <a:r>
              <a:rPr lang="en-US" sz="2800" baseline="-25000" smtClean="0"/>
              <a:t>2</a:t>
            </a:r>
            <a:r>
              <a:rPr lang="en-US" sz="2800" smtClean="0"/>
              <a:t> + Br</a:t>
            </a:r>
            <a:r>
              <a:rPr lang="en-US" sz="2800" baseline="-25000" smtClean="0"/>
              <a:t>2</a:t>
            </a:r>
            <a:r>
              <a:rPr lang="en-US" sz="2800" smtClean="0"/>
              <a:t> = 2HBr</a:t>
            </a:r>
          </a:p>
          <a:p>
            <a:pPr eaLnBrk="1" hangingPunct="1">
              <a:buFontTx/>
              <a:buChar char="-"/>
            </a:pPr>
            <a:r>
              <a:rPr lang="ru-RU" sz="2800" smtClean="0"/>
              <a:t>кислородом (</a:t>
            </a:r>
            <a:r>
              <a:rPr lang="ru-RU" sz="2800" smtClean="0">
                <a:solidFill>
                  <a:srgbClr val="FF0000"/>
                </a:solidFill>
              </a:rPr>
              <a:t>восстановительные</a:t>
            </a:r>
            <a:r>
              <a:rPr lang="ru-RU" sz="2800" smtClean="0"/>
              <a:t> свойства)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</a:t>
            </a:r>
            <a:r>
              <a:rPr lang="en-US" sz="2800" smtClean="0"/>
              <a:t>                        S + O</a:t>
            </a:r>
            <a:r>
              <a:rPr lang="en-US" sz="2800" baseline="-25000" smtClean="0"/>
              <a:t>2</a:t>
            </a:r>
            <a:r>
              <a:rPr lang="en-US" sz="2800" smtClean="0"/>
              <a:t> = SO</a:t>
            </a:r>
            <a:r>
              <a:rPr lang="en-US" sz="2800" baseline="-25000" smtClean="0"/>
              <a:t>2</a:t>
            </a:r>
          </a:p>
          <a:p>
            <a:pPr eaLnBrk="1" hangingPunct="1">
              <a:buFontTx/>
              <a:buChar char="-"/>
            </a:pPr>
            <a:r>
              <a:rPr lang="ru-RU" sz="2800" smtClean="0"/>
              <a:t>друг с другом (</a:t>
            </a:r>
            <a:r>
              <a:rPr lang="ru-RU" sz="2800" smtClean="0">
                <a:solidFill>
                  <a:srgbClr val="FF0000"/>
                </a:solidFill>
              </a:rPr>
              <a:t>окислительно-восстановитель-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FF0000"/>
                </a:solidFill>
              </a:rPr>
              <a:t> ные</a:t>
            </a:r>
            <a:r>
              <a:rPr lang="ru-RU" sz="2800" smtClean="0"/>
              <a:t> свойства)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                      S + 3F</a:t>
            </a:r>
            <a:r>
              <a:rPr lang="en-US" sz="2800" baseline="-25000" smtClean="0"/>
              <a:t>2</a:t>
            </a:r>
            <a:r>
              <a:rPr lang="en-US" sz="2800" smtClean="0"/>
              <a:t> = SF</a:t>
            </a:r>
            <a:r>
              <a:rPr lang="en-US" sz="2800" baseline="-25000" smtClean="0"/>
              <a:t>6</a:t>
            </a:r>
            <a:endParaRPr lang="ru-RU" sz="2800" baseline="-25000" smtClean="0"/>
          </a:p>
          <a:p>
            <a:pPr eaLnBrk="1" hangingPunct="1">
              <a:buFontTx/>
              <a:buChar char="-"/>
            </a:pPr>
            <a:endParaRPr lang="ru-RU" sz="2800" smtClean="0"/>
          </a:p>
          <a:p>
            <a:pPr eaLnBrk="1" hangingPunct="1">
              <a:buFontTx/>
              <a:buChar char="-"/>
            </a:pPr>
            <a:endParaRPr lang="ru-RU" sz="2800" smtClean="0"/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металлов.</a:t>
            </a:r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i="1" smtClean="0"/>
              <a:t>Со сложными веществами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окислительные</a:t>
            </a:r>
            <a:r>
              <a:rPr lang="ru-RU" smtClean="0"/>
              <a:t> свойства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CH</a:t>
            </a:r>
            <a:r>
              <a:rPr lang="en-US" baseline="-25000" smtClean="0"/>
              <a:t>4</a:t>
            </a:r>
            <a:r>
              <a:rPr lang="en-US" smtClean="0"/>
              <a:t> + 2O</a:t>
            </a:r>
            <a:r>
              <a:rPr lang="en-US" baseline="-25000" smtClean="0"/>
              <a:t>2</a:t>
            </a:r>
            <a:r>
              <a:rPr lang="en-US" smtClean="0"/>
              <a:t> = CO</a:t>
            </a:r>
            <a:r>
              <a:rPr lang="en-US" baseline="-25000" smtClean="0"/>
              <a:t>2</a:t>
            </a:r>
            <a:r>
              <a:rPr lang="en-US" smtClean="0"/>
              <a:t> + 2H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восстановительные</a:t>
            </a:r>
            <a:r>
              <a:rPr lang="ru-RU" smtClean="0"/>
              <a:t> свойства</a:t>
            </a:r>
          </a:p>
          <a:p>
            <a:pPr eaLnBrk="1" hangingPunct="1">
              <a:buFontTx/>
              <a:buNone/>
            </a:pPr>
            <a:r>
              <a:rPr lang="en-US" smtClean="0"/>
              <a:t>       S + 6HNO</a:t>
            </a:r>
            <a:r>
              <a:rPr lang="en-US" baseline="-25000" smtClean="0"/>
              <a:t>3</a:t>
            </a:r>
            <a:r>
              <a:rPr lang="en-US" smtClean="0"/>
              <a:t> = 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/>
              <a:t> + 6NO</a:t>
            </a:r>
            <a:r>
              <a:rPr lang="en-US" baseline="-25000" smtClean="0"/>
              <a:t>2</a:t>
            </a:r>
            <a:r>
              <a:rPr lang="en-US" smtClean="0"/>
              <a:t> + 2H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окислительно-восстановительные </a:t>
            </a:r>
            <a:r>
              <a:rPr lang="ru-RU" smtClean="0"/>
              <a:t>свойства</a:t>
            </a:r>
          </a:p>
          <a:p>
            <a:pPr eaLnBrk="1" hangingPunct="1">
              <a:buFontTx/>
              <a:buNone/>
            </a:pPr>
            <a:r>
              <a:rPr lang="en-US" smtClean="0"/>
              <a:t>       3I</a:t>
            </a:r>
            <a:r>
              <a:rPr lang="en-US" baseline="-25000" smtClean="0"/>
              <a:t>2</a:t>
            </a:r>
            <a:r>
              <a:rPr lang="en-US" smtClean="0"/>
              <a:t> + 6NaOH = 5NaI + NaIO</a:t>
            </a:r>
            <a:r>
              <a:rPr lang="en-US" baseline="-25000" smtClean="0"/>
              <a:t>3</a:t>
            </a:r>
            <a:r>
              <a:rPr lang="en-US" smtClean="0"/>
              <a:t> + 3H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endParaRPr lang="ru-RU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684213" y="2349500"/>
            <a:ext cx="78851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58775" y="765175"/>
            <a:ext cx="878522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Неметаллы</a:t>
            </a:r>
            <a:r>
              <a:rPr lang="ru-RU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5400" b="1" dirty="0"/>
              <a:t>-</a:t>
            </a:r>
            <a:r>
              <a:rPr lang="ru-RU" sz="3200" b="1" dirty="0"/>
              <a:t> это химические элементы, которые могут проявлять свойства как </a:t>
            </a: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окислительные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/>
              <a:t>( принимают электроны), так и </a:t>
            </a: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восстановительные</a:t>
            </a:r>
            <a:r>
              <a:rPr lang="ru-RU" sz="3200" b="1" dirty="0"/>
              <a:t> (отдают электроны).</a:t>
            </a:r>
          </a:p>
          <a:p>
            <a:pPr algn="just">
              <a:defRPr/>
            </a:pPr>
            <a:r>
              <a:rPr lang="ru-RU" sz="3200" b="1" dirty="0"/>
              <a:t>Исключения : </a:t>
            </a:r>
            <a:r>
              <a:rPr lang="ru-RU" sz="36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фтор</a:t>
            </a:r>
            <a:r>
              <a:rPr lang="ru-RU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/>
              <a:t>– только окислитель,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инертные газы</a:t>
            </a:r>
            <a:r>
              <a:rPr lang="ru-RU" sz="3200" b="1" dirty="0"/>
              <a:t> – могут быть только восстановителями.</a:t>
            </a:r>
          </a:p>
          <a:p>
            <a:pPr>
              <a:defRPr/>
            </a:pPr>
            <a:endParaRPr lang="ru-RU" sz="3200" b="1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Соединения неметаллов.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525962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>Оксиды</a:t>
            </a:r>
            <a:r>
              <a:rPr lang="ru-RU" sz="3600" b="1" smtClean="0"/>
              <a:t> – </a:t>
            </a:r>
            <a:r>
              <a:rPr lang="ru-RU" b="1" smtClean="0">
                <a:solidFill>
                  <a:srgbClr val="FF0000"/>
                </a:solidFill>
              </a:rPr>
              <a:t>кислотные</a:t>
            </a:r>
            <a:r>
              <a:rPr lang="ru-RU" b="1" smtClean="0"/>
              <a:t> </a:t>
            </a: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                       SO</a:t>
            </a:r>
            <a:r>
              <a:rPr lang="en-US" b="1" baseline="-25000" smtClean="0"/>
              <a:t>3</a:t>
            </a:r>
            <a:r>
              <a:rPr lang="en-US" b="1" smtClean="0"/>
              <a:t>, SO</a:t>
            </a:r>
            <a:r>
              <a:rPr lang="en-US" b="1" baseline="-25000" smtClean="0"/>
              <a:t>2</a:t>
            </a:r>
            <a:r>
              <a:rPr lang="en-US" b="1" smtClean="0"/>
              <a:t>, CO</a:t>
            </a:r>
            <a:r>
              <a:rPr lang="en-US" b="1" baseline="-25000" smtClean="0"/>
              <a:t>2</a:t>
            </a:r>
            <a:r>
              <a:rPr lang="ru-RU" b="1" smtClean="0"/>
              <a:t>,</a:t>
            </a:r>
            <a:r>
              <a:rPr lang="en-US" b="1" baseline="-25000" smtClean="0"/>
              <a:t> </a:t>
            </a:r>
            <a:r>
              <a:rPr lang="en-US" b="1" smtClean="0"/>
              <a:t> NO</a:t>
            </a:r>
            <a:r>
              <a:rPr lang="en-US" b="1" baseline="-25000" smtClean="0"/>
              <a:t>2</a:t>
            </a:r>
            <a:r>
              <a:rPr lang="ru-RU" b="1" baseline="-25000" smtClean="0"/>
              <a:t> </a:t>
            </a:r>
            <a:r>
              <a:rPr lang="ru-RU" b="1" smtClean="0"/>
              <a:t>, </a:t>
            </a:r>
            <a:r>
              <a:rPr lang="en-US" b="1" smtClean="0"/>
              <a:t>P</a:t>
            </a:r>
            <a:r>
              <a:rPr lang="en-US" b="1" baseline="-25000" smtClean="0"/>
              <a:t>2</a:t>
            </a:r>
            <a:r>
              <a:rPr lang="en-US" b="1" smtClean="0"/>
              <a:t>O</a:t>
            </a:r>
            <a:r>
              <a:rPr lang="en-US" b="1" baseline="-25000" smtClean="0"/>
              <a:t>5 </a:t>
            </a:r>
            <a:r>
              <a:rPr lang="ru-RU" b="1" i="1" smtClean="0"/>
              <a:t>и др</a:t>
            </a:r>
            <a:r>
              <a:rPr lang="ru-RU" sz="3600" b="1" smtClean="0"/>
              <a:t>.</a:t>
            </a:r>
            <a:endParaRPr lang="ru-RU" sz="3600" b="1" baseline="-25000" smtClean="0"/>
          </a:p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FF0000"/>
                </a:solidFill>
              </a:rPr>
              <a:t>                    </a:t>
            </a:r>
            <a:r>
              <a:rPr lang="ru-RU" b="1" smtClean="0">
                <a:solidFill>
                  <a:srgbClr val="FF0000"/>
                </a:solidFill>
              </a:rPr>
              <a:t>безразличные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smtClean="0"/>
              <a:t>NO,CO,N</a:t>
            </a:r>
            <a:r>
              <a:rPr lang="en-US" b="1" baseline="-25000" smtClean="0"/>
              <a:t>2</a:t>
            </a:r>
            <a:r>
              <a:rPr lang="en-US" b="1" smtClean="0"/>
              <a:t>O </a:t>
            </a:r>
            <a:r>
              <a:rPr lang="ru-RU" b="1" i="1" smtClean="0"/>
              <a:t>и др.</a:t>
            </a:r>
          </a:p>
          <a:p>
            <a:pPr eaLnBrk="1" hangingPunct="1"/>
            <a:r>
              <a:rPr lang="ru-RU" sz="3600" b="1" i="1" smtClean="0"/>
              <a:t>Гидроксиды </a:t>
            </a:r>
            <a:r>
              <a:rPr lang="ru-RU" sz="3600" b="1" smtClean="0"/>
              <a:t>– </a:t>
            </a:r>
            <a:r>
              <a:rPr lang="ru-RU" b="1" smtClean="0"/>
              <a:t>только</a:t>
            </a:r>
            <a:r>
              <a:rPr lang="ru-RU" sz="3600" b="1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кислоты</a:t>
            </a:r>
            <a:endParaRPr lang="en-US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ru-RU" sz="3600" b="1" smtClean="0"/>
              <a:t>                       </a:t>
            </a:r>
            <a:r>
              <a:rPr lang="en-US" sz="3600" b="1" smtClean="0"/>
              <a:t>H</a:t>
            </a:r>
            <a:r>
              <a:rPr lang="en-US" sz="3600" b="1" baseline="-25000" smtClean="0"/>
              <a:t>2</a:t>
            </a:r>
            <a:r>
              <a:rPr lang="en-US" sz="3600" b="1" smtClean="0"/>
              <a:t>SO</a:t>
            </a:r>
            <a:r>
              <a:rPr lang="en-US" sz="3600" b="1" baseline="-25000" smtClean="0"/>
              <a:t>4</a:t>
            </a:r>
            <a:r>
              <a:rPr lang="en-US" sz="3600" b="1" smtClean="0"/>
              <a:t>, H</a:t>
            </a:r>
            <a:r>
              <a:rPr lang="en-US" sz="3600" b="1" baseline="-25000" smtClean="0"/>
              <a:t>2</a:t>
            </a:r>
            <a:r>
              <a:rPr lang="en-US" sz="3600" b="1" smtClean="0"/>
              <a:t>SO</a:t>
            </a:r>
            <a:r>
              <a:rPr lang="en-US" sz="3600" b="1" baseline="-25000" smtClean="0"/>
              <a:t>3</a:t>
            </a:r>
            <a:r>
              <a:rPr lang="en-US" sz="3600" b="1" smtClean="0"/>
              <a:t>,</a:t>
            </a:r>
            <a:r>
              <a:rPr lang="ru-RU" sz="3600" b="1" smtClean="0"/>
              <a:t> </a:t>
            </a:r>
            <a:r>
              <a:rPr lang="en-US" sz="3600" b="1" smtClean="0"/>
              <a:t>H</a:t>
            </a:r>
            <a:r>
              <a:rPr lang="en-US" sz="3600" b="1" baseline="-25000" smtClean="0"/>
              <a:t>2</a:t>
            </a:r>
            <a:r>
              <a:rPr lang="en-US" sz="3600" b="1" smtClean="0"/>
              <a:t>CO</a:t>
            </a:r>
            <a:r>
              <a:rPr lang="en-US" sz="3600" b="1" baseline="-25000" smtClean="0"/>
              <a:t>3</a:t>
            </a:r>
            <a:r>
              <a:rPr lang="ru-RU" sz="3600" b="1" smtClean="0"/>
              <a:t> </a:t>
            </a:r>
            <a:r>
              <a:rPr lang="ru-RU" sz="3600" b="1" i="1" smtClean="0"/>
              <a:t>и др.</a:t>
            </a:r>
          </a:p>
          <a:p>
            <a:pPr eaLnBrk="1" hangingPunct="1"/>
            <a:r>
              <a:rPr lang="ru-RU" sz="3600" b="1" i="1" smtClean="0"/>
              <a:t>Летучие водородные соединения – </a:t>
            </a:r>
            <a:r>
              <a:rPr lang="ru-RU" b="1" smtClean="0"/>
              <a:t>и </a:t>
            </a:r>
            <a:r>
              <a:rPr lang="ru-RU" b="1" smtClean="0">
                <a:solidFill>
                  <a:srgbClr val="FF0000"/>
                </a:solidFill>
              </a:rPr>
              <a:t>кислотные</a:t>
            </a:r>
            <a:r>
              <a:rPr lang="ru-RU" b="1" smtClean="0"/>
              <a:t>, и </a:t>
            </a:r>
            <a:r>
              <a:rPr lang="ru-RU" b="1" smtClean="0">
                <a:solidFill>
                  <a:srgbClr val="FF0000"/>
                </a:solidFill>
              </a:rPr>
              <a:t>основные</a:t>
            </a:r>
            <a:r>
              <a:rPr lang="ru-RU" b="1" smtClean="0"/>
              <a:t> свойства</a:t>
            </a:r>
            <a:r>
              <a:rPr lang="ru-RU" b="1" i="1" smtClean="0"/>
              <a:t> </a:t>
            </a:r>
            <a:r>
              <a:rPr lang="en-US" sz="3600" b="1" smtClean="0"/>
              <a:t>HCl, </a:t>
            </a:r>
            <a:endParaRPr lang="ru-RU" sz="3600" b="1" smtClean="0"/>
          </a:p>
          <a:p>
            <a:pPr eaLnBrk="1" hangingPunct="1">
              <a:buFontTx/>
              <a:buNone/>
            </a:pPr>
            <a:r>
              <a:rPr lang="ru-RU" sz="3600" b="1" smtClean="0"/>
              <a:t>                            </a:t>
            </a:r>
            <a:r>
              <a:rPr lang="en-US" sz="3600" b="1" smtClean="0"/>
              <a:t>NH</a:t>
            </a:r>
            <a:r>
              <a:rPr lang="en-US" sz="3600" b="1" baseline="-25000" smtClean="0"/>
              <a:t>3</a:t>
            </a:r>
            <a:r>
              <a:rPr lang="ru-RU" sz="3600" b="1" smtClean="0"/>
              <a:t> </a:t>
            </a:r>
            <a:r>
              <a:rPr lang="ru-RU" sz="3600" b="1" i="1" smtClean="0"/>
              <a:t>и др. </a:t>
            </a:r>
            <a:endParaRPr lang="ru-RU" sz="3600" b="1" i="1" baseline="-2500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IIIA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447639" y="944849"/>
            <a:ext cx="4032250" cy="496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14"/>
          <p:cNvSpPr txBox="1">
            <a:spLocks noChangeArrowheads="1"/>
          </p:cNvSpPr>
          <p:nvPr/>
        </p:nvSpPr>
        <p:spPr bwMode="auto">
          <a:xfrm>
            <a:off x="6156176" y="4437112"/>
            <a:ext cx="684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В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051050" y="333375"/>
            <a:ext cx="4367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IVA</a:t>
            </a:r>
            <a:endParaRPr lang="ru-RU" sz="4800"/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96975"/>
            <a:ext cx="35988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95288" y="3141663"/>
            <a:ext cx="23780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C </a:t>
            </a:r>
            <a:r>
              <a:rPr lang="en-US" sz="2800" b="1">
                <a:solidFill>
                  <a:srgbClr val="FFFF00"/>
                </a:solidFill>
              </a:rPr>
              <a:t>- </a:t>
            </a:r>
            <a:r>
              <a:rPr lang="ru-RU" sz="2800" b="1">
                <a:solidFill>
                  <a:srgbClr val="FFFF00"/>
                </a:solidFill>
              </a:rPr>
              <a:t>графит</a:t>
            </a:r>
          </a:p>
        </p:txBody>
      </p:sp>
      <p:pic>
        <p:nvPicPr>
          <p:cNvPr id="11269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196975"/>
            <a:ext cx="34988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516688" y="3284538"/>
            <a:ext cx="2074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FF00"/>
                </a:solidFill>
              </a:rPr>
              <a:t>С</a:t>
            </a:r>
            <a:r>
              <a:rPr lang="ru-RU" sz="2800" b="1">
                <a:solidFill>
                  <a:srgbClr val="FFFF00"/>
                </a:solidFill>
              </a:rPr>
              <a:t> - алмаз</a:t>
            </a:r>
          </a:p>
        </p:txBody>
      </p:sp>
      <p:pic>
        <p:nvPicPr>
          <p:cNvPr id="11271" name="Рисунок 6"/>
          <p:cNvPicPr>
            <a:picLocks noChangeAspect="1" noChangeArrowheads="1"/>
          </p:cNvPicPr>
          <p:nvPr/>
        </p:nvPicPr>
        <p:blipFill>
          <a:blip r:embed="rId4" cstate="email"/>
          <a:srcRect b="6136"/>
          <a:stretch>
            <a:fillRect/>
          </a:stretch>
        </p:blipFill>
        <p:spPr bwMode="auto">
          <a:xfrm>
            <a:off x="2771775" y="3716338"/>
            <a:ext cx="38481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843213" y="5661025"/>
            <a:ext cx="839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Si</a:t>
            </a:r>
            <a:endParaRPr lang="ru-RU" sz="5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en-US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-VA</a:t>
            </a:r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Рисунок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25538"/>
            <a:ext cx="38163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5"/>
          <p:cNvSpPr txBox="1">
            <a:spLocks noChangeArrowheads="1"/>
          </p:cNvSpPr>
          <p:nvPr/>
        </p:nvSpPr>
        <p:spPr bwMode="auto">
          <a:xfrm>
            <a:off x="323850" y="3213100"/>
            <a:ext cx="941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N</a:t>
            </a:r>
            <a:r>
              <a:rPr lang="en-US" sz="5400" b="1" baseline="-25000">
                <a:solidFill>
                  <a:srgbClr val="FFFF00"/>
                </a:solidFill>
              </a:rPr>
              <a:t>2</a:t>
            </a:r>
            <a:endParaRPr lang="ru-RU" sz="5400" b="1" baseline="-25000">
              <a:solidFill>
                <a:srgbClr val="FFFF00"/>
              </a:solidFill>
            </a:endParaRPr>
          </a:p>
        </p:txBody>
      </p:sp>
      <p:pic>
        <p:nvPicPr>
          <p:cNvPr id="12293" name="Рисунок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125538"/>
            <a:ext cx="4194175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956550" y="3716338"/>
            <a:ext cx="6461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5" name="Рисунок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4005263"/>
            <a:ext cx="367347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4716463" y="5732463"/>
            <a:ext cx="10683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As</a:t>
            </a:r>
            <a:endParaRPr lang="ru-RU" sz="5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Халькогены -</a:t>
            </a:r>
            <a:r>
              <a:rPr lang="en-US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484784"/>
            <a:ext cx="45362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5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5400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Рисунок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1052513"/>
            <a:ext cx="36052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956550" y="2708275"/>
            <a:ext cx="6461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9" name="Рисунок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717032"/>
            <a:ext cx="410393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539552" y="5733256"/>
            <a:ext cx="10302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Se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980728"/>
            <a:ext cx="248680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Галогены -</a:t>
            </a:r>
            <a:r>
              <a:rPr lang="en-US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VIIA</a:t>
            </a:r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052736"/>
            <a:ext cx="29162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5"/>
          <p:cNvSpPr txBox="1">
            <a:spLocks noChangeArrowheads="1"/>
          </p:cNvSpPr>
          <p:nvPr/>
        </p:nvSpPr>
        <p:spPr bwMode="auto">
          <a:xfrm>
            <a:off x="7740352" y="2780928"/>
            <a:ext cx="113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/>
              <a:t>Cl</a:t>
            </a:r>
            <a:r>
              <a:rPr lang="en-US" sz="5400" b="1" baseline="-25000" dirty="0"/>
              <a:t>2</a:t>
            </a:r>
            <a:endParaRPr lang="ru-RU" sz="5400" b="1" baseline="-25000" dirty="0"/>
          </a:p>
        </p:txBody>
      </p:sp>
      <p:pic>
        <p:nvPicPr>
          <p:cNvPr id="14342" name="Рисунок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717032"/>
            <a:ext cx="3263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7"/>
          <p:cNvSpPr txBox="1">
            <a:spLocks noChangeArrowheads="1"/>
          </p:cNvSpPr>
          <p:nvPr/>
        </p:nvSpPr>
        <p:spPr bwMode="auto">
          <a:xfrm>
            <a:off x="179512" y="5661248"/>
            <a:ext cx="12096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/>
              <a:t>Br</a:t>
            </a:r>
            <a:r>
              <a:rPr lang="en-US" sz="5400" b="1" baseline="-25000" dirty="0"/>
              <a:t>2</a:t>
            </a:r>
            <a:endParaRPr lang="ru-RU" sz="5400" b="1" baseline="-25000" dirty="0"/>
          </a:p>
        </p:txBody>
      </p:sp>
      <p:pic>
        <p:nvPicPr>
          <p:cNvPr id="14346" name="Рисунок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861048"/>
            <a:ext cx="29876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Box 21"/>
          <p:cNvSpPr txBox="1">
            <a:spLocks noChangeArrowheads="1"/>
          </p:cNvSpPr>
          <p:nvPr/>
        </p:nvSpPr>
        <p:spPr bwMode="auto">
          <a:xfrm>
            <a:off x="5436096" y="5589240"/>
            <a:ext cx="633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/>
              <a:t>I</a:t>
            </a:r>
            <a:r>
              <a:rPr lang="en-US" sz="5400" b="1" baseline="-25000" dirty="0"/>
              <a:t>2</a:t>
            </a:r>
            <a:endParaRPr lang="ru-RU" sz="5400" b="1" baseline="-25000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атомов и свойства неметаллов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1. Элементы расположены в главных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подгруппах </a:t>
            </a:r>
            <a:r>
              <a:rPr lang="en-US" smtClean="0"/>
              <a:t>III –VIII</a:t>
            </a:r>
            <a:r>
              <a:rPr lang="ru-RU" smtClean="0"/>
              <a:t> групп.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2. На последнем уровне 3 – 7(8) электронов.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3. Радиус атома: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в периоде - уменьшается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в группе -    растёт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4. Неметаллические свойства: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в периоде – усиливаются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в группе -     ослабевают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432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Соединения неметаллов.</vt:lpstr>
      <vt:lpstr>Элемент - IIIA</vt:lpstr>
      <vt:lpstr>Слайд 5</vt:lpstr>
      <vt:lpstr>Элементы -VA</vt:lpstr>
      <vt:lpstr>Халькогены -VIA</vt:lpstr>
      <vt:lpstr>         Галогены -VIIA</vt:lpstr>
      <vt:lpstr>Строение атомов и свойства неметаллов</vt:lpstr>
      <vt:lpstr>Строение атомов и свойства неметаллов</vt:lpstr>
      <vt:lpstr>Физические свойства</vt:lpstr>
      <vt:lpstr>Строение неметаллов. </vt:lpstr>
      <vt:lpstr>Химические свойства.</vt:lpstr>
      <vt:lpstr>Химические свойства металлов.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Home</cp:lastModifiedBy>
  <cp:revision>48</cp:revision>
  <dcterms:created xsi:type="dcterms:W3CDTF">2005-07-28T10:51:36Z</dcterms:created>
  <dcterms:modified xsi:type="dcterms:W3CDTF">2012-11-30T12:45:29Z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000800860d0000000000010250300207f7000400038000</vt:lpwstr>
  </property>
</Properties>
</file>