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3" r:id="rId6"/>
    <p:sldId id="264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AD20D-F9A6-4F7E-B024-5517D74768DE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4BCAF-B18E-48D9-85D6-E37F83BDF5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8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5598EC-DC32-4B37-A7D9-FC001FBC0A4D}" type="slidenum">
              <a:rPr lang="ru-RU" smtClean="0"/>
              <a:pPr eaLnBrk="1" hangingPunct="1"/>
              <a:t>6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ульти уроки\Электронка картинки\f6df1de61cd9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 userDrawn="1"/>
        </p:nvSpPr>
        <p:spPr>
          <a:xfrm>
            <a:off x="142844" y="142852"/>
            <a:ext cx="8501122" cy="6357982"/>
          </a:xfrm>
          <a:prstGeom prst="roundRect">
            <a:avLst>
              <a:gd name="adj" fmla="val 7716"/>
            </a:avLst>
          </a:prstGeom>
          <a:noFill/>
          <a:ln w="41275"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 userDrawn="1"/>
        </p:nvSpPr>
        <p:spPr>
          <a:xfrm>
            <a:off x="357157" y="316465"/>
            <a:ext cx="8518987" cy="6370662"/>
          </a:xfrm>
          <a:prstGeom prst="roundRect">
            <a:avLst>
              <a:gd name="adj" fmla="val 7716"/>
            </a:avLst>
          </a:prstGeom>
          <a:noFill/>
          <a:ln w="41275"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мульти уроки\Электронка картинки\f6df1de61cd9.jp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 userDrawn="1"/>
        </p:nvSpPr>
        <p:spPr>
          <a:xfrm>
            <a:off x="142844" y="142852"/>
            <a:ext cx="8858312" cy="6572296"/>
          </a:xfrm>
          <a:prstGeom prst="roundRect">
            <a:avLst>
              <a:gd name="adj" fmla="val 77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7" descr="http://www.keltawebconcepts.com.au/clipart/ocean/small/Starfish%2012.gif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526763" y="5715016"/>
            <a:ext cx="617237" cy="51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388" descr="j0438050"/>
          <p:cNvPicPr>
            <a:picLocks noChangeAspect="1" noChangeArrowheads="1"/>
          </p:cNvPicPr>
          <p:nvPr userDrawn="1"/>
        </p:nvPicPr>
        <p:blipFill>
          <a:blip r:embed="rId15" cstate="email"/>
          <a:srcRect b="14510"/>
          <a:stretch>
            <a:fillRect/>
          </a:stretch>
        </p:blipFill>
        <p:spPr bwMode="auto">
          <a:xfrm>
            <a:off x="8072462" y="6286520"/>
            <a:ext cx="92825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6633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89;&#1090;&#1088;&#1086;&#1077;&#1085;&#1080;&#1077;%20&#1101;&#1083;&#1077;&#1084;&#1077;&#1085;&#1090;&#1086;&#1074;%202%20&#1075;&#1088;&#1091;&#1087;&#1087;&#1099;.swf" TargetMode="External"/><Relationship Id="rId2" Type="http://schemas.openxmlformats.org/officeDocument/2006/relationships/hyperlink" Target="&#1093;&#1072;&#1088;&#1072;&#1082;&#1090;&#1077;&#1088;&#1080;&#1089;&#1090;&#1080;&#1082;&#1072;%20&#1082;&#1072;&#1083;&#1100;&#1094;&#1080;&#1103;.swf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6;&#1083;&#1091;&#1095;&#1077;&#1085;&#1080;&#1077;%20&#1092;&#1086;&#1089;&#1092;&#1080;&#1076;&#1072;%20&#1082;&#1072;&#1083;&#1100;&#1094;&#1080;&#1103;.wmv" TargetMode="External"/><Relationship Id="rId2" Type="http://schemas.openxmlformats.org/officeDocument/2006/relationships/hyperlink" Target="&#1075;&#1086;&#1088;&#1077;&#1085;&#1080;&#1077;%20&#1082;&#1072;&#1083;&#1100;&#1094;&#1080;&#1103;%20&#1074;%20&#1082;&#1080;&#1089;&#1083;&#1086;&#1088;&#1086;&#1076;&#1077;.wm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Характеристика элементов </a:t>
            </a:r>
            <a:br>
              <a:rPr lang="ru-RU" dirty="0" smtClean="0"/>
            </a:br>
            <a:r>
              <a:rPr lang="en-US" dirty="0" smtClean="0"/>
              <a:t>II A </a:t>
            </a:r>
            <a:r>
              <a:rPr lang="ru-RU" dirty="0" smtClean="0"/>
              <a:t>группы ПСХЭ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368152"/>
          </a:xfrm>
        </p:spPr>
        <p:txBody>
          <a:bodyPr>
            <a:normAutofit/>
          </a:bodyPr>
          <a:lstStyle/>
          <a:p>
            <a:r>
              <a:rPr lang="ru-RU" i="1" smtClean="0">
                <a:solidFill>
                  <a:schemeClr val="tx1"/>
                </a:solidFill>
              </a:rPr>
              <a:t>МАОУ </a:t>
            </a:r>
            <a:r>
              <a:rPr lang="ru-RU" i="1" smtClean="0">
                <a:solidFill>
                  <a:schemeClr val="tx1"/>
                </a:solidFill>
              </a:rPr>
              <a:t>СОШ </a:t>
            </a:r>
            <a:r>
              <a:rPr lang="ru-RU" i="1" smtClean="0">
                <a:solidFill>
                  <a:schemeClr val="tx1"/>
                </a:solidFill>
              </a:rPr>
              <a:t> «Финист» №</a:t>
            </a:r>
            <a:r>
              <a:rPr lang="ru-RU" i="1" dirty="0" smtClean="0">
                <a:solidFill>
                  <a:schemeClr val="tx1"/>
                </a:solidFill>
              </a:rPr>
              <a:t>30</a:t>
            </a:r>
          </a:p>
          <a:p>
            <a:r>
              <a:rPr lang="ru-RU" i="1" dirty="0">
                <a:solidFill>
                  <a:schemeClr val="tx1"/>
                </a:solidFill>
              </a:rPr>
              <a:t>г</a:t>
            </a:r>
            <a:r>
              <a:rPr lang="ru-RU" i="1" dirty="0" smtClean="0">
                <a:solidFill>
                  <a:schemeClr val="tx1"/>
                </a:solidFill>
              </a:rPr>
              <a:t>. Ростов-на-Дону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ПС2"/>
          <p:cNvPicPr>
            <a:picLocks noChangeAspect="1" noChangeArrowheads="1"/>
          </p:cNvPicPr>
          <p:nvPr/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20615"/>
            <a:ext cx="7966536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843028" y="1757254"/>
            <a:ext cx="358775" cy="4797425"/>
          </a:xfrm>
          <a:prstGeom prst="rect">
            <a:avLst/>
          </a:prstGeom>
          <a:solidFill>
            <a:srgbClr val="FF99CC">
              <a:alpha val="4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475656" y="279400"/>
            <a:ext cx="66253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rgbClr val="FF0066"/>
                </a:solidFill>
                <a:latin typeface="Comic Sans MS" pitchFamily="66" charset="0"/>
              </a:rPr>
              <a:t>Положение в </a:t>
            </a: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 ПСХЭ</a:t>
            </a:r>
            <a:endParaRPr lang="ru-RU" sz="24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0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8"/>
          <p:cNvSpPr txBox="1">
            <a:spLocks noChangeArrowheads="1"/>
          </p:cNvSpPr>
          <p:nvPr/>
        </p:nvSpPr>
        <p:spPr bwMode="auto">
          <a:xfrm>
            <a:off x="395288" y="2420938"/>
            <a:ext cx="828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323850" y="2060575"/>
            <a:ext cx="849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auto">
          <a:xfrm>
            <a:off x="2051050" y="1125538"/>
            <a:ext cx="7092950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hlinkClick r:id="" action="ppaction://noaction"/>
              </a:rPr>
              <a:t>Be</a:t>
            </a:r>
            <a:r>
              <a:rPr lang="en-US" sz="2800" b="1" dirty="0"/>
              <a:t>  1s</a:t>
            </a:r>
            <a:r>
              <a:rPr lang="en-US" sz="2800" b="1" baseline="30000" dirty="0"/>
              <a:t>2</a:t>
            </a:r>
            <a:r>
              <a:rPr lang="en-US" sz="2800" b="1" dirty="0"/>
              <a:t> </a:t>
            </a:r>
            <a:r>
              <a:rPr lang="en-US" sz="2800" b="1" u="sng" dirty="0">
                <a:solidFill>
                  <a:srgbClr val="FF0066"/>
                </a:solidFill>
              </a:rPr>
              <a:t>2s</a:t>
            </a:r>
            <a:r>
              <a:rPr lang="en-US" sz="2800" b="1" u="sng" baseline="30000" dirty="0">
                <a:solidFill>
                  <a:srgbClr val="FF0066"/>
                </a:solidFill>
              </a:rPr>
              <a:t>2</a:t>
            </a:r>
            <a:endParaRPr lang="en-US" sz="2800" b="1" u="sng" dirty="0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/>
              <a:t>Mg  1s</a:t>
            </a:r>
            <a:r>
              <a:rPr lang="en-US" sz="2800" b="1" baseline="30000" dirty="0"/>
              <a:t>2</a:t>
            </a:r>
            <a:r>
              <a:rPr lang="en-US" sz="2800" b="1" dirty="0"/>
              <a:t> 2s</a:t>
            </a:r>
            <a:r>
              <a:rPr lang="en-US" sz="2800" b="1" baseline="30000" dirty="0"/>
              <a:t>2</a:t>
            </a:r>
            <a:r>
              <a:rPr lang="en-US" sz="2800" b="1" dirty="0"/>
              <a:t>2p</a:t>
            </a:r>
            <a:r>
              <a:rPr lang="en-US" sz="2800" b="1" baseline="30000" dirty="0"/>
              <a:t>6</a:t>
            </a:r>
            <a:r>
              <a:rPr lang="en-US" sz="2800" b="1" dirty="0"/>
              <a:t> </a:t>
            </a:r>
            <a:r>
              <a:rPr lang="en-US" sz="2800" b="1" u="sng" dirty="0">
                <a:solidFill>
                  <a:srgbClr val="FF0066"/>
                </a:solidFill>
              </a:rPr>
              <a:t>3s</a:t>
            </a:r>
            <a:r>
              <a:rPr lang="en-US" sz="2800" b="1" u="sng" baseline="30000" dirty="0">
                <a:solidFill>
                  <a:srgbClr val="FF0066"/>
                </a:solidFill>
              </a:rPr>
              <a:t>2</a:t>
            </a:r>
            <a:endParaRPr lang="en-US" sz="2800" b="1" u="sng" dirty="0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 err="1"/>
              <a:t>Ca</a:t>
            </a:r>
            <a:r>
              <a:rPr lang="en-US" sz="2800" b="1" dirty="0"/>
              <a:t>  1s</a:t>
            </a:r>
            <a:r>
              <a:rPr lang="en-US" sz="2800" b="1" baseline="30000" dirty="0"/>
              <a:t>2 </a:t>
            </a:r>
            <a:r>
              <a:rPr lang="en-US" sz="2800" b="1" dirty="0"/>
              <a:t>2s</a:t>
            </a:r>
            <a:r>
              <a:rPr lang="en-US" sz="2800" b="1" baseline="30000" dirty="0"/>
              <a:t>2</a:t>
            </a:r>
            <a:r>
              <a:rPr lang="en-US" sz="2800" b="1" dirty="0"/>
              <a:t> 2p</a:t>
            </a:r>
            <a:r>
              <a:rPr lang="en-US" sz="2800" b="1" baseline="30000" dirty="0"/>
              <a:t>6</a:t>
            </a:r>
            <a:r>
              <a:rPr lang="en-US" sz="2800" b="1" dirty="0"/>
              <a:t> 3s</a:t>
            </a:r>
            <a:r>
              <a:rPr lang="en-US" sz="2800" b="1" baseline="30000" dirty="0"/>
              <a:t>2</a:t>
            </a:r>
            <a:r>
              <a:rPr lang="en-US" sz="2800" b="1" dirty="0"/>
              <a:t> 3p</a:t>
            </a:r>
            <a:r>
              <a:rPr lang="en-US" sz="2800" b="1" baseline="30000" dirty="0"/>
              <a:t>6</a:t>
            </a:r>
            <a:r>
              <a:rPr lang="en-US" sz="2800" b="1" dirty="0"/>
              <a:t> </a:t>
            </a:r>
            <a:r>
              <a:rPr lang="en-US" sz="2800" b="1" u="sng" dirty="0">
                <a:solidFill>
                  <a:srgbClr val="FF0066"/>
                </a:solidFill>
              </a:rPr>
              <a:t>4s</a:t>
            </a:r>
            <a:r>
              <a:rPr lang="en-US" sz="2800" b="1" u="sng" baseline="30000" dirty="0">
                <a:solidFill>
                  <a:srgbClr val="FF0066"/>
                </a:solidFill>
              </a:rPr>
              <a:t>2</a:t>
            </a:r>
            <a:endParaRPr lang="en-US" sz="2800" b="1" u="sng" dirty="0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 err="1"/>
              <a:t>Sr</a:t>
            </a:r>
            <a:r>
              <a:rPr lang="en-US" sz="2800" b="1" dirty="0"/>
              <a:t>   1s</a:t>
            </a:r>
            <a:r>
              <a:rPr lang="en-US" sz="2800" b="1" baseline="30000" dirty="0"/>
              <a:t>2</a:t>
            </a:r>
            <a:r>
              <a:rPr lang="en-US" sz="2800" b="1" dirty="0"/>
              <a:t>2s</a:t>
            </a:r>
            <a:r>
              <a:rPr lang="en-US" sz="2800" b="1" baseline="30000" dirty="0"/>
              <a:t>2</a:t>
            </a:r>
            <a:r>
              <a:rPr lang="en-US" sz="2800" b="1" dirty="0"/>
              <a:t>2p</a:t>
            </a:r>
            <a:r>
              <a:rPr lang="en-US" sz="2800" b="1" baseline="30000" dirty="0"/>
              <a:t>6</a:t>
            </a:r>
            <a:r>
              <a:rPr lang="en-US" sz="2800" b="1" dirty="0"/>
              <a:t>3s</a:t>
            </a:r>
            <a:r>
              <a:rPr lang="en-US" sz="2800" b="1" baseline="30000" dirty="0"/>
              <a:t>2</a:t>
            </a:r>
            <a:r>
              <a:rPr lang="en-US" sz="2800" b="1" dirty="0"/>
              <a:t>3p</a:t>
            </a:r>
            <a:r>
              <a:rPr lang="en-US" sz="2800" b="1" baseline="30000" dirty="0"/>
              <a:t>6</a:t>
            </a:r>
            <a:r>
              <a:rPr lang="en-US" sz="2800" b="1" dirty="0"/>
              <a:t>3d</a:t>
            </a:r>
            <a:r>
              <a:rPr lang="en-US" sz="2800" b="1" baseline="30000" dirty="0"/>
              <a:t>10</a:t>
            </a:r>
            <a:r>
              <a:rPr lang="en-US" sz="2800" b="1" dirty="0"/>
              <a:t>4s</a:t>
            </a:r>
            <a:r>
              <a:rPr lang="en-US" sz="2800" b="1" baseline="30000" dirty="0"/>
              <a:t>2</a:t>
            </a:r>
            <a:r>
              <a:rPr lang="en-US" sz="2800" b="1" dirty="0"/>
              <a:t>4p</a:t>
            </a:r>
            <a:r>
              <a:rPr lang="en-US" sz="2800" b="1" baseline="30000" dirty="0"/>
              <a:t>6</a:t>
            </a:r>
            <a:r>
              <a:rPr lang="en-US" sz="2800" b="1" u="sng" dirty="0">
                <a:solidFill>
                  <a:srgbClr val="FF0066"/>
                </a:solidFill>
              </a:rPr>
              <a:t>5s</a:t>
            </a:r>
            <a:r>
              <a:rPr lang="en-US" sz="2800" b="1" u="sng" baseline="30000" dirty="0">
                <a:solidFill>
                  <a:srgbClr val="FF0066"/>
                </a:solidFill>
              </a:rPr>
              <a:t>2</a:t>
            </a:r>
            <a:endParaRPr lang="en-US" sz="2800" b="1" u="sng" dirty="0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/>
              <a:t>Ba   ----------------------------------------</a:t>
            </a:r>
            <a:r>
              <a:rPr lang="en-US" sz="2800" b="1" u="sng" dirty="0">
                <a:solidFill>
                  <a:srgbClr val="FF0066"/>
                </a:solidFill>
              </a:rPr>
              <a:t>6s</a:t>
            </a:r>
            <a:r>
              <a:rPr lang="en-US" sz="2800" b="1" u="sng" baseline="30000" dirty="0">
                <a:solidFill>
                  <a:srgbClr val="FF0066"/>
                </a:solidFill>
              </a:rPr>
              <a:t>2</a:t>
            </a:r>
            <a:endParaRPr lang="en-US" sz="2800" b="1" u="sng" dirty="0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/>
              <a:t>Ra   ---------------------------------------------</a:t>
            </a:r>
            <a:r>
              <a:rPr lang="en-US" sz="2800" b="1" u="sng" dirty="0" smtClean="0">
                <a:solidFill>
                  <a:srgbClr val="FF0066"/>
                </a:solidFill>
              </a:rPr>
              <a:t>7s</a:t>
            </a:r>
            <a:r>
              <a:rPr lang="en-US" sz="2800" b="1" u="sng" baseline="30000" dirty="0" smtClean="0">
                <a:solidFill>
                  <a:srgbClr val="FF0066"/>
                </a:solidFill>
              </a:rPr>
              <a:t>2</a:t>
            </a:r>
            <a:endParaRPr lang="ru-RU" sz="2800" b="1" u="sng" baseline="30000" dirty="0" smtClean="0">
              <a:solidFill>
                <a:srgbClr val="FF006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2800" b="1" u="sng" baseline="30000" dirty="0" smtClean="0">
                <a:solidFill>
                  <a:srgbClr val="FF0066"/>
                </a:solidFill>
                <a:hlinkClick r:id="rId2" action="ppaction://hlinkfile"/>
              </a:rPr>
              <a:t>Характеристика кальция</a:t>
            </a:r>
            <a:endParaRPr lang="ru-RU" sz="2800" b="1" u="sng" baseline="30000" dirty="0">
              <a:solidFill>
                <a:srgbClr val="FF0066"/>
              </a:solidFill>
            </a:endParaRPr>
          </a:p>
        </p:txBody>
      </p:sp>
      <p:sp>
        <p:nvSpPr>
          <p:cNvPr id="4101" name="Line 14"/>
          <p:cNvSpPr>
            <a:spLocks noChangeShapeType="1"/>
          </p:cNvSpPr>
          <p:nvPr/>
        </p:nvSpPr>
        <p:spPr bwMode="auto">
          <a:xfrm>
            <a:off x="1692275" y="1196975"/>
            <a:ext cx="0" cy="417671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Text Box 16"/>
          <p:cNvSpPr txBox="1">
            <a:spLocks noChangeArrowheads="1"/>
          </p:cNvSpPr>
          <p:nvPr/>
        </p:nvSpPr>
        <p:spPr bwMode="auto">
          <a:xfrm rot="10800000">
            <a:off x="468313" y="105251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103" name="Text Box 17"/>
          <p:cNvSpPr txBox="1">
            <a:spLocks noChangeArrowheads="1"/>
          </p:cNvSpPr>
          <p:nvPr/>
        </p:nvSpPr>
        <p:spPr bwMode="auto">
          <a:xfrm>
            <a:off x="2484438" y="352425"/>
            <a:ext cx="44638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rgbClr val="FF0066"/>
                </a:solidFill>
                <a:latin typeface="Comic Sans MS" pitchFamily="66" charset="0"/>
                <a:hlinkClick r:id="rId3" action="ppaction://hlinkfile"/>
              </a:rPr>
              <a:t>Строение атома</a:t>
            </a:r>
            <a:endParaRPr lang="ru-RU" sz="3200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4104" name="Rectangle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79613" y="2349500"/>
            <a:ext cx="720725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395288" y="1412875"/>
            <a:ext cx="10810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dirty="0" smtClean="0">
                <a:latin typeface="Comic Sans MS" pitchFamily="66" charset="0"/>
              </a:rPr>
              <a:t>Увеличение </a:t>
            </a:r>
            <a:r>
              <a:rPr lang="ru-RU" b="1" dirty="0">
                <a:latin typeface="Comic Sans MS" pitchFamily="66" charset="0"/>
              </a:rPr>
              <a:t>восстановительных свойств</a:t>
            </a:r>
          </a:p>
        </p:txBody>
      </p:sp>
    </p:spTree>
    <p:extLst>
      <p:ext uri="{BB962C8B-B14F-4D97-AF65-F5344CB8AC3E}">
        <p14:creationId xmlns:p14="http://schemas.microsoft.com/office/powerpoint/2010/main" val="361782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металлыIIAгрупп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75" y="1373387"/>
            <a:ext cx="6985000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395536" y="404813"/>
            <a:ext cx="82801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Физические свойства и </a:t>
            </a:r>
            <a:endParaRPr lang="ru-RU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кристаллические решетки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151" name="Picture 7" descr="кр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8E8"/>
              </a:clrFrom>
              <a:clrTo>
                <a:srgbClr val="F8F8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42" t="45491" r="6017" b="13628"/>
          <a:stretch>
            <a:fillRect/>
          </a:stretch>
        </p:blipFill>
        <p:spPr bwMode="auto">
          <a:xfrm>
            <a:off x="971550" y="4868863"/>
            <a:ext cx="19446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3203575" y="162877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1"/>
              <a:t>(1)</a:t>
            </a:r>
          </a:p>
        </p:txBody>
      </p:sp>
      <p:pic>
        <p:nvPicPr>
          <p:cNvPr id="6153" name="Picture 9" descr="кр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8E8"/>
              </a:clrFrom>
              <a:clrTo>
                <a:srgbClr val="F8F8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53" t="45491" r="38162" b="13628"/>
          <a:stretch>
            <a:fillRect/>
          </a:stretch>
        </p:blipFill>
        <p:spPr bwMode="auto">
          <a:xfrm>
            <a:off x="3276600" y="4941888"/>
            <a:ext cx="2087563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кр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8E8"/>
              </a:clrFrom>
              <a:clrTo>
                <a:srgbClr val="F8F8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7" t="45491" r="59479" b="13628"/>
          <a:stretch>
            <a:fillRect/>
          </a:stretch>
        </p:blipFill>
        <p:spPr bwMode="auto">
          <a:xfrm>
            <a:off x="6300788" y="4941888"/>
            <a:ext cx="1871662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3779838" y="3598863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1"/>
              <a:t>(2)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 flipV="1">
            <a:off x="3563938" y="5029200"/>
            <a:ext cx="1028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3276600" y="4221163"/>
            <a:ext cx="369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200" b="1"/>
              <a:t>(3)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1816100" y="63801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1"/>
              <a:t>1</a:t>
            </a:r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4192588" y="632936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200" b="1"/>
              <a:t>2</a:t>
            </a:r>
          </a:p>
        </p:txBody>
      </p:sp>
      <p:sp>
        <p:nvSpPr>
          <p:cNvPr id="5133" name="Text Box 16"/>
          <p:cNvSpPr txBox="1">
            <a:spLocks noChangeArrowheads="1"/>
          </p:cNvSpPr>
          <p:nvPr/>
        </p:nvSpPr>
        <p:spPr bwMode="auto">
          <a:xfrm>
            <a:off x="7143750" y="63801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1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3241574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Химические свойства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208962" cy="4525963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dirty="0" smtClean="0"/>
              <a:t>I</a:t>
            </a:r>
            <a:r>
              <a:rPr lang="en-US" i="1" dirty="0" smtClean="0"/>
              <a:t>.</a:t>
            </a:r>
            <a:r>
              <a:rPr lang="ru-RU" i="1" dirty="0" smtClean="0"/>
              <a:t> </a:t>
            </a:r>
            <a:r>
              <a:rPr lang="ru-RU" sz="3600" i="1" dirty="0" smtClean="0"/>
              <a:t>Взаимодействие с простыми веществами</a:t>
            </a:r>
          </a:p>
          <a:p>
            <a:pPr marL="1371600" lvl="2" indent="-457200" eaLnBrk="1" hangingPunct="1">
              <a:buFontTx/>
              <a:buAutoNum type="arabicParenR"/>
            </a:pPr>
            <a:r>
              <a:rPr lang="ru-RU" sz="3600" dirty="0" smtClean="0">
                <a:hlinkClick r:id="rId2" action="ppaction://hlinkfile"/>
              </a:rPr>
              <a:t>с кислородом</a:t>
            </a:r>
            <a:endParaRPr lang="ru-RU" sz="3600" dirty="0" smtClean="0"/>
          </a:p>
          <a:p>
            <a:pPr marL="1371600" lvl="2" indent="-457200" eaLnBrk="1" hangingPunct="1">
              <a:buFontTx/>
              <a:buAutoNum type="arabicParenR"/>
            </a:pPr>
            <a:r>
              <a:rPr lang="ru-RU" sz="3600" dirty="0" smtClean="0"/>
              <a:t>с галогенами</a:t>
            </a:r>
          </a:p>
          <a:p>
            <a:pPr marL="1371600" lvl="2" indent="-457200" eaLnBrk="1" hangingPunct="1">
              <a:buFontTx/>
              <a:buAutoNum type="arabicParenR"/>
            </a:pPr>
            <a:r>
              <a:rPr lang="ru-RU" sz="3600" dirty="0" smtClean="0"/>
              <a:t>с серой</a:t>
            </a:r>
          </a:p>
          <a:p>
            <a:pPr marL="1371600" lvl="2" indent="-457200" eaLnBrk="1" hangingPunct="1">
              <a:buFontTx/>
              <a:buAutoNum type="arabicParenR"/>
            </a:pPr>
            <a:r>
              <a:rPr lang="ru-RU" sz="3600" dirty="0" smtClean="0"/>
              <a:t>с азотом</a:t>
            </a:r>
          </a:p>
          <a:p>
            <a:pPr marL="1371600" lvl="2" indent="-457200" eaLnBrk="1" hangingPunct="1">
              <a:buFontTx/>
              <a:buAutoNum type="arabicParenR"/>
            </a:pPr>
            <a:r>
              <a:rPr lang="ru-RU" sz="3600" dirty="0">
                <a:hlinkClick r:id="rId3" action="ppaction://hlinkfile"/>
              </a:rPr>
              <a:t>с</a:t>
            </a:r>
            <a:r>
              <a:rPr lang="ru-RU" sz="3600" dirty="0" smtClean="0">
                <a:hlinkClick r:id="rId3" action="ppaction://hlinkfile"/>
              </a:rPr>
              <a:t> фосфором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4972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i="1" dirty="0" smtClean="0">
                <a:effectLst/>
              </a:rPr>
              <a:t>II</a:t>
            </a:r>
            <a:r>
              <a:rPr lang="ru-RU" sz="4000" i="1" dirty="0" smtClean="0">
                <a:effectLst/>
              </a:rPr>
              <a:t> Взаимодействие со сложными веществами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dirty="0" smtClean="0"/>
              <a:t>с водой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ru-RU" dirty="0" smtClean="0"/>
              <a:t>с кислотами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  а) с растворами кислот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  б) с азотной и концентрированной серной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3) с растворами щелочей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4) с растворами солей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5) с некоторыми другими веществами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6) </a:t>
            </a:r>
            <a:r>
              <a:rPr lang="ru-RU" dirty="0"/>
              <a:t>с</a:t>
            </a:r>
            <a:r>
              <a:rPr lang="ru-RU" dirty="0" smtClean="0"/>
              <a:t> оксидами металлов</a:t>
            </a:r>
          </a:p>
        </p:txBody>
      </p:sp>
    </p:spTree>
    <p:extLst>
      <p:ext uri="{BB962C8B-B14F-4D97-AF65-F5344CB8AC3E}">
        <p14:creationId xmlns:p14="http://schemas.microsoft.com/office/powerpoint/2010/main" val="41790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Нахождение в природе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4" descr="природные соединени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6833732" cy="51252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127</Words>
  <Application>Microsoft Office PowerPoint</Application>
  <PresentationFormat>Экран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Характеристика элементов  II A группы ПСХЭ </vt:lpstr>
      <vt:lpstr>Презентация PowerPoint</vt:lpstr>
      <vt:lpstr>Презентация PowerPoint</vt:lpstr>
      <vt:lpstr>Презентация PowerPoint</vt:lpstr>
      <vt:lpstr>Химические свойства</vt:lpstr>
      <vt:lpstr>II Взаимодействие со сложными веществами</vt:lpstr>
      <vt:lpstr>Нахождение в природе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Станиславовна</cp:lastModifiedBy>
  <cp:revision>8</cp:revision>
  <dcterms:modified xsi:type="dcterms:W3CDTF">2014-10-20T19:20:38Z</dcterms:modified>
</cp:coreProperties>
</file>