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BC7"/>
    <a:srgbClr val="FFCC00"/>
    <a:srgbClr val="181D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D825-F5D4-499F-9956-3D397E6907BA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26312-AC42-4A39-B894-65B3833941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file:///C:\Users\&#1045;&#1083;&#1077;&#1085;&#1072;\Desktop\&#1064;&#1090;&#1099;&#1088;&#1077;&#1074;&#1072;%20&#1051;.&#1057;\&#1056;&#1077;&#1079;&#1091;&#1083;&#1100;&#1090;&#1072;&#1090;&#1080;&#1074;&#1085;&#1086;&#1089;&#1090;&#1100;%20&#1091;&#1095;&#1072;&#1089;&#1090;&#1080;&#1103;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C:\Users\&#1045;&#1083;&#1077;&#1085;&#1072;\Desktop\&#1064;&#1090;&#1099;&#1088;&#1077;&#1074;&#1072;%20&#1051;.&#1057;\&#1055;&#1086;&#1091;&#1088;&#1086;&#1095;&#1085;&#1086;&#1077;%20&#1087;&#1083;&#1072;&#1085;&#1080;&#1088;&#1086;&#1074;&#1072;&#1085;&#1080;&#1077;.do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5;&#1083;&#1077;&#1085;&#1072;\Desktop\&#1064;&#1090;&#1099;&#1088;&#1077;&#1074;&#1072;%20&#1051;.&#1057;\&#1050;&#1088;&#1091;&#1075;%20&#1080;&#1083;&#1080;%20&#1082;&#1074;&#1072;&#1076;&#1088;&#1072;&#1090;.doc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5;&#1083;&#1077;&#1085;&#1072;\Desktop\&#1064;&#1090;&#1099;&#1088;&#1077;&#1074;&#1072;%20&#1051;.&#1057;\&#1052;&#1086;&#1090;&#1080;&#1074;&#1099;%20&#1087;&#1088;&#1103;&#1078;&#1080;,%20&#1087;&#1088;&#1080;&#1090;&#1095;&#1080;%20&#1080;%20&#1072;&#1087;&#1086;&#1088;&#1080;&#1080;%20&#1074;%20&#1088;&#1086;&#1084;&#1072;&#1085;&#1077;..doc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5;&#1083;&#1077;&#1085;&#1072;\Desktop\&#1064;&#1090;&#1099;&#1088;&#1077;&#1074;&#1072;%20&#1051;.&#1057;\&#1050;&#1088;&#1091;&#1075;%20&#1080;&#1083;&#1080;%20&#1082;&#1074;&#1072;&#1076;&#1088;&#1072;&#1090;.do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Муниципальное бюджетное образовательное учреждение</a:t>
            </a:r>
            <a:endParaRPr lang="ru-RU" sz="11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средняя общеобразовательная школа №2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602700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 smtClean="0">
                <a:latin typeface="Times New Roman" pitchFamily="18" charset="0"/>
              </a:rPr>
              <a:t>Навашино</a:t>
            </a:r>
            <a:endParaRPr lang="ru-RU" sz="2000" dirty="0" smtClean="0"/>
          </a:p>
          <a:p>
            <a:pPr algn="ctr" eaLnBrk="0" hangingPunct="0"/>
            <a:r>
              <a:rPr lang="ru-RU" sz="2000" b="1" dirty="0" smtClean="0">
                <a:latin typeface="Times New Roman" pitchFamily="18" charset="0"/>
              </a:rPr>
              <a:t>2013 год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076700"/>
          <a:ext cx="8964488" cy="1920240"/>
        </p:xfrm>
        <a:graphic>
          <a:graphicData uri="http://schemas.openxmlformats.org/drawingml/2006/table">
            <a:tbl>
              <a:tblPr/>
              <a:tblGrid>
                <a:gridCol w="5004048"/>
                <a:gridCol w="3960440"/>
              </a:tblGrid>
              <a:tr h="2101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Выполнила: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Штырева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Лидия Сергеевна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учитель </a:t>
                      </a: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русского языка и литературы</a:t>
                      </a: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5" y="1772816"/>
            <a:ext cx="8122032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32BC7"/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 раздела </a:t>
            </a:r>
          </a:p>
          <a:p>
            <a:pPr algn="ctr"/>
            <a:r>
              <a:rPr lang="ru-RU" sz="2800" b="1" dirty="0" smtClean="0">
                <a:solidFill>
                  <a:srgbClr val="232BC7"/>
                </a:solidFill>
                <a:latin typeface="Times New Roman" pitchFamily="18" charset="0"/>
                <a:cs typeface="Times New Roman" pitchFamily="18" charset="0"/>
              </a:rPr>
              <a:t>общеобразовательной программы по литературе</a:t>
            </a:r>
          </a:p>
          <a:p>
            <a:pPr algn="ctr"/>
            <a:r>
              <a:rPr lang="ru-RU" sz="2800" b="1" dirty="0" smtClean="0">
                <a:solidFill>
                  <a:srgbClr val="232BC7"/>
                </a:solidFill>
                <a:latin typeface="Times New Roman" pitchFamily="18" charset="0"/>
                <a:cs typeface="Times New Roman" pitchFamily="18" charset="0"/>
              </a:rPr>
              <a:t>«Л. Н. Толстой»</a:t>
            </a:r>
          </a:p>
          <a:p>
            <a:pPr algn="ctr"/>
            <a:r>
              <a:rPr lang="ru-RU" sz="2800" b="1" dirty="0" smtClean="0">
                <a:solidFill>
                  <a:srgbClr val="232BC7"/>
                </a:solidFill>
                <a:latin typeface="Times New Roman" pitchFamily="18" charset="0"/>
                <a:cs typeface="Times New Roman" pitchFamily="18" charset="0"/>
              </a:rPr>
              <a:t>(10 класс, профильный уровень)</a:t>
            </a:r>
            <a:endParaRPr lang="ru-RU" sz="2800" b="1" dirty="0">
              <a:solidFill>
                <a:srgbClr val="232BC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1124744"/>
            <a:ext cx="2808312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Внешний мир, окружение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40152" y="1052736"/>
            <a:ext cx="2808312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Внутренний мир, свое пространство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9512" y="3645024"/>
            <a:ext cx="2808312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войны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940152" y="3717032"/>
            <a:ext cx="2808312" cy="11521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Душевная гармония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91880" y="1988840"/>
            <a:ext cx="2160240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  =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мироздание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467544" y="5589240"/>
            <a:ext cx="2376264" cy="86409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 Митра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«договор, согласие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3347864" y="5805264"/>
            <a:ext cx="2376264" cy="86409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единение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«вервь»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6372200" y="5589240"/>
            <a:ext cx="2376264" cy="86409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 «милый», «мирная душа»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3419872" y="4221088"/>
            <a:ext cx="2376264" cy="86409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«всем миром» (народом)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1884633">
            <a:off x="2456975" y="2219410"/>
            <a:ext cx="1013765" cy="458572"/>
          </a:xfrm>
          <a:prstGeom prst="rightArrow">
            <a:avLst>
              <a:gd name="adj1" fmla="val 24190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805584">
            <a:off x="5599208" y="2236232"/>
            <a:ext cx="1013765" cy="372277"/>
          </a:xfrm>
          <a:prstGeom prst="rightArrow">
            <a:avLst>
              <a:gd name="adj1" fmla="val 35247"/>
              <a:gd name="adj2" fmla="val 500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403648" y="2420888"/>
            <a:ext cx="216024" cy="1152128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236296" y="2348880"/>
            <a:ext cx="216024" cy="1152128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475656" y="4941168"/>
            <a:ext cx="216024" cy="57606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236296" y="4941168"/>
            <a:ext cx="216024" cy="57606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427984" y="3645024"/>
            <a:ext cx="216024" cy="57606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427984" y="5157192"/>
            <a:ext cx="216024" cy="57606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868144" y="6021288"/>
            <a:ext cx="432048" cy="216024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0800000">
            <a:off x="2843808" y="6021288"/>
            <a:ext cx="432048" cy="216024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Положительная динамика уровня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обученности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96752"/>
          <a:ext cx="9143999" cy="219456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650907"/>
                <a:gridCol w="2579542"/>
                <a:gridCol w="2579542"/>
                <a:gridCol w="233400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Учебный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2008-2009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2009-2010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знаний по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литературе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74,6%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80,8%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339752" y="620688"/>
            <a:ext cx="4579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Качество знаний по литературе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755576" y="3717032"/>
          <a:ext cx="7848872" cy="2896263"/>
        </p:xfrm>
        <a:graphic>
          <a:graphicData uri="http://schemas.openxmlformats.org/presentationml/2006/ole">
            <p:oleObj spid="_x0000_s24578" name="Диаграмма" r:id="rId3" imgW="5153152" imgH="1904932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1412775"/>
          <a:ext cx="9143997" cy="276665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28608"/>
                <a:gridCol w="1828608"/>
                <a:gridCol w="1828608"/>
                <a:gridCol w="1828608"/>
                <a:gridCol w="1829565"/>
              </a:tblGrid>
              <a:tr h="10801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 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классе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сдававших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сдавших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8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2008-2009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483768" y="764704"/>
            <a:ext cx="4519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ЕГЭ по литературе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Положительная динамика уровня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обученности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79512" y="4362450"/>
          <a:ext cx="8568952" cy="2495550"/>
        </p:xfrm>
        <a:graphic>
          <a:graphicData uri="http://schemas.openxmlformats.org/presentationml/2006/ole">
            <p:oleObj spid="_x0000_s25602" name="Диаграмма" r:id="rId3" imgW="6267501" imgH="2486084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Результативность участия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проектно-исследовательской деятельности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кумент 2">
            <a:hlinkClick r:id="rId2" action="ppaction://hlinkfile" highlightClick="1"/>
          </p:cNvPr>
          <p:cNvSpPr/>
          <p:nvPr/>
        </p:nvSpPr>
        <p:spPr>
          <a:xfrm>
            <a:off x="8388424" y="6021288"/>
            <a:ext cx="755576" cy="83671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26" name="Picture 2" descr="C:\Users\Елена\Desktop\Новая папка\220016.jpg"/>
          <p:cNvPicPr>
            <a:picLocks noChangeAspect="1" noChangeArrowheads="1"/>
          </p:cNvPicPr>
          <p:nvPr/>
        </p:nvPicPr>
        <p:blipFill>
          <a:blip r:embed="rId3" cstate="print"/>
          <a:srcRect l="2041" t="1486" r="4082" b="4893"/>
          <a:stretch>
            <a:fillRect/>
          </a:stretch>
        </p:blipFill>
        <p:spPr bwMode="auto">
          <a:xfrm>
            <a:off x="4572000" y="1340768"/>
            <a:ext cx="3575255" cy="4896544"/>
          </a:xfrm>
          <a:prstGeom prst="rect">
            <a:avLst/>
          </a:prstGeom>
          <a:noFill/>
        </p:spPr>
      </p:pic>
      <p:pic>
        <p:nvPicPr>
          <p:cNvPr id="26627" name="Picture 3" descr="C:\Users\Елена\Desktop\Новая папка\2200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340768"/>
            <a:ext cx="3557500" cy="4896544"/>
          </a:xfrm>
          <a:prstGeom prst="rect">
            <a:avLst/>
          </a:prstGeom>
          <a:noFill/>
        </p:spPr>
      </p:pic>
      <p:pic>
        <p:nvPicPr>
          <p:cNvPr id="26628" name="Picture 4" descr="C:\Users\Елена\Desktop\Новая папка\2200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340768"/>
            <a:ext cx="3557500" cy="4896544"/>
          </a:xfrm>
          <a:prstGeom prst="rect">
            <a:avLst/>
          </a:prstGeom>
          <a:noFill/>
        </p:spPr>
      </p:pic>
      <p:pic>
        <p:nvPicPr>
          <p:cNvPr id="26629" name="Picture 5" descr="C:\Users\Елена\Desktop\Новая папка\220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1340768"/>
            <a:ext cx="3557500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rosv.ru/ebooks/Marancman_Literatura_10kl_Metod/images/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80928"/>
            <a:ext cx="2381250" cy="3686176"/>
          </a:xfrm>
          <a:prstGeom prst="rect">
            <a:avLst/>
          </a:prstGeom>
          <a:noFill/>
        </p:spPr>
      </p:pic>
      <p:pic>
        <p:nvPicPr>
          <p:cNvPr id="3076" name="Picture 4" descr="http://www.websib.ru/news_images/literature/7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124744"/>
            <a:ext cx="2530339" cy="3888432"/>
          </a:xfrm>
          <a:prstGeom prst="rect">
            <a:avLst/>
          </a:prstGeom>
          <a:noFill/>
        </p:spPr>
      </p:pic>
      <p:pic>
        <p:nvPicPr>
          <p:cNvPr id="3078" name="Picture 6" descr="http://old.prodalit.ru/images/445000/44207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24744"/>
            <a:ext cx="2590800" cy="40386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8778" y="188640"/>
            <a:ext cx="7799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УМК  </a:t>
            </a:r>
            <a:r>
              <a:rPr lang="ru-RU" sz="5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В.Г</a:t>
            </a:r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Маранцмана</a:t>
            </a:r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роиллюстрировать на примере некоторых тем учебной программы  литературного образования для 10-11 классов профильного уровня  возможные варианты организации проектно-исследовательской деятельности на уроках литературы.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обобщить опыт по методике организации исследовательской   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базу методических приёмов, способов, технологий, развивающих    исследовательские   навыки   и   умения   обучающихся;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разработать раздел программы и развёрнутые конспекты уроков литературы для 10 класса профильного уровня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Раздел «Л.Н.Толстой»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067944" y="1268760"/>
            <a:ext cx="50760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уроков – 26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Уроков по развитию речи –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Сочинение (или исследовательская работа) – 1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Сочинение-миниатюра – 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Тестовые задания – 2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0526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Поурочное планирование раздела программы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://www.arttrans.com.ua/imageproduct/1144/Repin_Ilya_Efimovich_Portrait_of_the_Writer_Leo_Tolstoy_gallery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3415880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Методический аппарат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Дидактическая модель обучения 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124744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Исследовательская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Поисковая (частично-поисковая)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Продуктивная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Репродуктивная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Формы обучения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356992"/>
          <a:ext cx="91440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беседа</a:t>
                      </a:r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урок-мастерская</a:t>
                      </a:r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 экскурсия</a:t>
                      </a:r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синтетический (комбинированный)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урок</a:t>
                      </a:r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диспут</a:t>
                      </a:r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урок-исследование</a:t>
                      </a:r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контроля знаний учащихся (тестовые задания, сочинения)</a:t>
                      </a:r>
                    </a:p>
                    <a:p>
                      <a:pPr algn="ctr"/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конференция</a:t>
                      </a:r>
                      <a:endParaRPr lang="ru-RU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Методы, приёмы и технологии обучения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проблемного обучения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40768"/>
          <a:ext cx="9144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Всегда ли добро есть благо?</a:t>
                      </a:r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Путь исканий Пьера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Почему трагичной оказалась любовь Андрея Болконского и Наташи Ростовой?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Путь исканий Андрея Болконского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Почему читатель не видит в театре Болконских (Марью, Андрея, старого князя?)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«Ум сердца» Ростовых и «ум ума» Болконских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Почему русские победили при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Шенграбене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 потерпели поражение под Аустерлицем?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Шенграбен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 Аустерлиц в судьбах героев и армии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«Столкновение эпиграфов»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620688"/>
          <a:ext cx="9144000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9952"/>
                <a:gridCol w="5004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с детства не любил овал,                                                         Я с детства </a:t>
                      </a:r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угол рисовал.</a:t>
                      </a:r>
                    </a:p>
                    <a:p>
                      <a:pPr algn="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                                                     П.Коган</a:t>
                      </a:r>
                    </a:p>
                    <a:p>
                      <a:pPr algn="r"/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Меня, как видно, Бог не звал                                                                   И вкусом не снабдил утонченным.                                                                  Я с детства </a:t>
                      </a:r>
                      <a:r>
                        <a:rPr lang="ru-RU" sz="2400" b="1" kern="1200" dirty="0" smtClean="0">
                          <a:solidFill>
                            <a:srgbClr val="232BC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полюбил овал                                                                  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то, что он такой законченный.</a:t>
                      </a:r>
                    </a:p>
                    <a:p>
                      <a:pPr algn="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                                                         Н.Коржавин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file"/>
                        </a:rPr>
                        <a:t>Урок-мастерская «Круг или квадрат»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2636912"/>
            <a:ext cx="3384376" cy="1584176"/>
          </a:xfrm>
          <a:prstGeom prst="rect">
            <a:avLst/>
          </a:prstGeom>
          <a:solidFill>
            <a:srgbClr val="232B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436096" y="980728"/>
            <a:ext cx="2736304" cy="2376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644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 мотивного </a:t>
            </a: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анализа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текста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3995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Мотивы: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дерева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имени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пряжи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притчи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апории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0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сравнения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33246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сравнение рукописи и окончательного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варианта</a:t>
            </a:r>
          </a:p>
          <a:p>
            <a:pPr algn="ctr">
              <a:buFont typeface="Wingdings" pitchFamily="2" charset="2"/>
              <a:buChar char="Ø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сравнение контрастных эпизодов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сравнение противоположных по нравственно-психологической характеристике героев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" y="4715853"/>
            <a:ext cx="44999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action="ppaction://hlinkfile"/>
              </a:rPr>
              <a:t>Урок: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action="ppaction://hlinkfile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action="ppaction://hlinkfile"/>
              </a:rPr>
              <a:t>«Мотивы пряжи, притчи и апории в романе. Смысл заглавия.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action="ppaction://hlinkfile"/>
              </a:rPr>
              <a:t> Особенности жанра»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0"/>
            <a:ext cx="1830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980728"/>
            <a:ext cx="44999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Долохов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Решительный, противоречивый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Едет в разведку, предаёт друга, любит мать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Стремится попасть в круг людей высшего общества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0"/>
            <a:ext cx="4283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творческих мастерских 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44008" y="1268760"/>
            <a:ext cx="44999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1.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Актуализация </a:t>
            </a:r>
          </a:p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ндуктор»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3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Работа с 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Социализация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5.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нсайт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6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Рефлексия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7.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ндивидуальное 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творческое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5301208"/>
            <a:ext cx="29811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Урок-мастерская </a:t>
            </a: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«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Круг или квадрат»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d7d9fed4476a57fdb6c4ebbb25d6d475dd4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544</Words>
  <Application>Microsoft Office PowerPoint</Application>
  <PresentationFormat>Экран (4:3)</PresentationFormat>
  <Paragraphs>174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16</cp:revision>
  <dcterms:created xsi:type="dcterms:W3CDTF">2013-03-11T15:59:42Z</dcterms:created>
  <dcterms:modified xsi:type="dcterms:W3CDTF">2013-03-12T10:08:20Z</dcterms:modified>
</cp:coreProperties>
</file>