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88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-8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083F-2EF1-45AB-A6C3-ECE4EBE1688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199A-83FA-4397-942A-83732575B8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083F-2EF1-45AB-A6C3-ECE4EBE1688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199A-83FA-4397-942A-83732575B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083F-2EF1-45AB-A6C3-ECE4EBE1688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199A-83FA-4397-942A-83732575B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083F-2EF1-45AB-A6C3-ECE4EBE1688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199A-83FA-4397-942A-83732575B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083F-2EF1-45AB-A6C3-ECE4EBE1688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199A-83FA-4397-942A-83732575B8C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083F-2EF1-45AB-A6C3-ECE4EBE1688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199A-83FA-4397-942A-83732575B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083F-2EF1-45AB-A6C3-ECE4EBE1688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199A-83FA-4397-942A-83732575B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083F-2EF1-45AB-A6C3-ECE4EBE1688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199A-83FA-4397-942A-83732575B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083F-2EF1-45AB-A6C3-ECE4EBE1688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199A-83FA-4397-942A-83732575B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083F-2EF1-45AB-A6C3-ECE4EBE1688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199A-83FA-4397-942A-83732575B8C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0C6083F-2EF1-45AB-A6C3-ECE4EBE1688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584199A-83FA-4397-942A-83732575B8C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0C6083F-2EF1-45AB-A6C3-ECE4EBE1688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584199A-83FA-4397-942A-83732575B8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ru.wikipedia.org/w/index.php?title=%D0%A4%D0%B0%D0%B9%D0%BB:Shahmatovo.jpg&amp;filetimestamp=20050824101055&amp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Melihovo.jpg?uselang=ru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commons.wikimedia.org/wiki/File:Assumption_Cathedral_Troitse_Sergiyeva_Lavra.jpg?uselang=r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992888" cy="475252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accent1"/>
                </a:solidFill>
              </a:rPr>
              <a:t>Московской области 85 </a:t>
            </a:r>
            <a:r>
              <a:rPr lang="ru-RU" sz="6600" dirty="0" smtClean="0">
                <a:solidFill>
                  <a:schemeClr val="accent1"/>
                </a:solidFill>
              </a:rPr>
              <a:t>лет </a:t>
            </a:r>
            <a:endParaRPr lang="ru-RU" sz="6600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301208"/>
            <a:ext cx="8077200" cy="108012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1929 - 2014</a:t>
            </a:r>
            <a:endParaRPr lang="ru-RU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D:\Users\Администратор\Desktop\85 лет МО\герб М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2448272" cy="3221411"/>
          </a:xfrm>
          <a:prstGeom prst="rect">
            <a:avLst/>
          </a:prstGeom>
          <a:noFill/>
        </p:spPr>
      </p:pic>
      <p:pic>
        <p:nvPicPr>
          <p:cNvPr id="1028" name="Picture 4" descr="D:\Users\Администратор\Desktop\85 лет МО\флаг М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348880"/>
            <a:ext cx="3528392" cy="23507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136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Экономика Московской области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3"/>
            <a:ext cx="8291264" cy="4968552"/>
          </a:xfrm>
        </p:spPr>
        <p:txBody>
          <a:bodyPr>
            <a:normAutofit lnSpcReduction="10000"/>
          </a:bodyPr>
          <a:lstStyle/>
          <a:p>
            <a:r>
              <a:rPr lang="ru-RU" sz="3600" b="1" i="1" dirty="0" smtClean="0"/>
              <a:t>Промышленность </a:t>
            </a:r>
            <a:r>
              <a:rPr lang="ru-RU" dirty="0" smtClean="0"/>
              <a:t>(пищевая, машинная, металлургия, строительство, электроника, легкая промышленность, художественный промысел)</a:t>
            </a:r>
          </a:p>
          <a:p>
            <a:r>
              <a:rPr lang="ru-RU" dirty="0" smtClean="0"/>
              <a:t> </a:t>
            </a:r>
            <a:r>
              <a:rPr lang="ru-RU" sz="3600" b="1" i="1" dirty="0" smtClean="0"/>
              <a:t>Сфера услуг </a:t>
            </a:r>
            <a:r>
              <a:rPr lang="ru-RU" dirty="0" smtClean="0"/>
              <a:t>(торговля, туризм)</a:t>
            </a:r>
          </a:p>
          <a:p>
            <a:r>
              <a:rPr lang="ru-RU" dirty="0" smtClean="0"/>
              <a:t> </a:t>
            </a:r>
            <a:r>
              <a:rPr lang="ru-RU" sz="3600" b="1" i="1" dirty="0" smtClean="0"/>
              <a:t>Энергетика</a:t>
            </a:r>
            <a:r>
              <a:rPr lang="ru-RU" dirty="0" smtClean="0"/>
              <a:t> (газ, </a:t>
            </a:r>
            <a:r>
              <a:rPr lang="ru-RU" dirty="0" err="1" smtClean="0"/>
              <a:t>электространции</a:t>
            </a:r>
            <a:r>
              <a:rPr lang="ru-RU" dirty="0" smtClean="0"/>
              <a:t>, </a:t>
            </a:r>
            <a:r>
              <a:rPr lang="ru-RU" dirty="0" err="1" smtClean="0"/>
              <a:t>нефтепродукция</a:t>
            </a:r>
            <a:r>
              <a:rPr lang="ru-RU" dirty="0" smtClean="0"/>
              <a:t>)  </a:t>
            </a:r>
          </a:p>
          <a:p>
            <a:r>
              <a:rPr lang="ru-RU" dirty="0" smtClean="0"/>
              <a:t> </a:t>
            </a:r>
            <a:r>
              <a:rPr lang="ru-RU" sz="3600" b="1" i="1" dirty="0" smtClean="0"/>
              <a:t>С</a:t>
            </a:r>
            <a:r>
              <a:rPr lang="ru-RU" sz="3600" b="1" i="1" dirty="0" smtClean="0"/>
              <a:t>ельское хозяйство </a:t>
            </a:r>
            <a:r>
              <a:rPr lang="ru-RU" sz="3600" dirty="0" smtClean="0"/>
              <a:t> </a:t>
            </a:r>
            <a:r>
              <a:rPr lang="ru-RU" dirty="0" smtClean="0"/>
              <a:t>(пшеница, ячмень, овес, рожь, картофель; грибы, цветы; свиньи, куры, коровы, гуси и т.д.)</a:t>
            </a:r>
            <a:endParaRPr lang="ru-RU" b="1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Значимые объекты МО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5652120" cy="4841633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tx2"/>
                </a:solidFill>
              </a:rPr>
              <a:t> </a:t>
            </a:r>
            <a:r>
              <a:rPr lang="ru-RU" sz="2600" i="1" dirty="0" smtClean="0">
                <a:solidFill>
                  <a:schemeClr val="tx2"/>
                </a:solidFill>
              </a:rPr>
              <a:t>«Объединённый институт ядерных исследований» </a:t>
            </a:r>
            <a:r>
              <a:rPr lang="ru-RU" sz="2600" dirty="0" smtClean="0"/>
              <a:t>в Дубне</a:t>
            </a:r>
            <a:r>
              <a:rPr lang="ru-RU" sz="2600" dirty="0" smtClean="0"/>
              <a:t> — всемирно известный центр фундаментальных физических </a:t>
            </a:r>
            <a:r>
              <a:rPr lang="ru-RU" sz="2600" dirty="0" smtClean="0"/>
              <a:t>исследований</a:t>
            </a:r>
          </a:p>
          <a:p>
            <a:pPr>
              <a:buNone/>
            </a:pPr>
            <a:endParaRPr lang="ru-RU" sz="2600" dirty="0" smtClean="0"/>
          </a:p>
          <a:p>
            <a:r>
              <a:rPr lang="ru-RU" sz="2600" dirty="0" smtClean="0"/>
              <a:t> </a:t>
            </a:r>
            <a:r>
              <a:rPr lang="ru-RU" sz="2800" i="1" dirty="0" smtClean="0">
                <a:solidFill>
                  <a:schemeClr val="tx2"/>
                </a:solidFill>
              </a:rPr>
              <a:t>Центры </a:t>
            </a:r>
            <a:r>
              <a:rPr lang="ru-RU" sz="2800" i="1" dirty="0" smtClean="0">
                <a:solidFill>
                  <a:schemeClr val="tx2"/>
                </a:solidFill>
              </a:rPr>
              <a:t>управления полётами космических </a:t>
            </a:r>
            <a:endParaRPr lang="ru-RU" sz="2800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2800" i="1" dirty="0" smtClean="0">
                <a:solidFill>
                  <a:schemeClr val="tx2"/>
                </a:solidFill>
              </a:rPr>
              <a:t> </a:t>
            </a:r>
            <a:r>
              <a:rPr lang="ru-RU" sz="2800" i="1" dirty="0" smtClean="0">
                <a:solidFill>
                  <a:schemeClr val="tx2"/>
                </a:solidFill>
              </a:rPr>
              <a:t>   кораблей </a:t>
            </a:r>
            <a:r>
              <a:rPr lang="ru-RU" sz="2800" dirty="0" smtClean="0"/>
              <a:t>в Королёве 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   и </a:t>
            </a:r>
            <a:r>
              <a:rPr lang="ru-RU" sz="2800" i="1" dirty="0" smtClean="0">
                <a:solidFill>
                  <a:schemeClr val="tx2"/>
                </a:solidFill>
              </a:rPr>
              <a:t>военных спутников </a:t>
            </a:r>
            <a:r>
              <a:rPr lang="ru-RU" sz="2800" dirty="0" smtClean="0"/>
              <a:t>в Краснознаменске</a:t>
            </a:r>
            <a:endParaRPr lang="ru-RU" sz="2600" i="1" dirty="0">
              <a:solidFill>
                <a:schemeClr val="tx2"/>
              </a:solidFill>
            </a:endParaRPr>
          </a:p>
        </p:txBody>
      </p:sp>
      <p:pic>
        <p:nvPicPr>
          <p:cNvPr id="6" name="Picture 2" descr="D:\Users\Администратор\Desktop\85 лет МО\image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556792"/>
            <a:ext cx="3287224" cy="245514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8195" name="Picture 3" descr="D:\Users\Администратор\Desktop\85 лет МО\584073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149080"/>
            <a:ext cx="4318292" cy="24470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ahmatovo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717032"/>
            <a:ext cx="2736304" cy="1799074"/>
          </a:xfrm>
          <a:prstGeom prst="rect">
            <a:avLst/>
          </a:prstGeom>
          <a:noFill/>
          <a:ln w="349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Культурное наследие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556792"/>
            <a:ext cx="5256584" cy="53012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 Успенский собор Троице-Сергиевской лавры </a:t>
            </a:r>
            <a:r>
              <a:rPr lang="ru-RU" sz="2800" dirty="0" smtClean="0"/>
              <a:t>(объект ЮНЕСКО)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Усадьбы Чехова А. </a:t>
            </a:r>
          </a:p>
          <a:p>
            <a:pPr>
              <a:buNone/>
            </a:pPr>
            <a:r>
              <a:rPr lang="ru-RU" dirty="0" smtClean="0"/>
              <a:t> и</a:t>
            </a:r>
            <a:r>
              <a:rPr lang="ru-RU" b="1" dirty="0" smtClean="0">
                <a:solidFill>
                  <a:schemeClr val="tx2"/>
                </a:solidFill>
              </a:rPr>
              <a:t> Блока А.</a:t>
            </a:r>
          </a:p>
          <a:p>
            <a:pPr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 algn="r"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                               </a:t>
            </a:r>
            <a:r>
              <a:rPr lang="ru-RU" i="1" dirty="0" smtClean="0"/>
              <a:t>и многое</a:t>
            </a:r>
          </a:p>
          <a:p>
            <a:pPr algn="r">
              <a:buNone/>
            </a:pPr>
            <a:r>
              <a:rPr lang="ru-RU" i="1" dirty="0" smtClean="0"/>
              <a:t> другое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5" name="Рисунок 4" descr="http://upload.wikimedia.org/wikipedia/commons/thumb/5/5d/Assumption_Cathedral_Troitse_Sergiyeva_Lavra.jpg/220px-Assumption_Cathedral_Troitse_Sergiyeva_Lavra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772816"/>
            <a:ext cx="3384376" cy="4752528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Рисунок 5" descr="Melihovo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4365104"/>
            <a:ext cx="2736304" cy="200760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992888" cy="475252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accent1"/>
                </a:solidFill>
              </a:rPr>
              <a:t>Московской области 85 </a:t>
            </a:r>
            <a:r>
              <a:rPr lang="ru-RU" sz="6600" dirty="0" smtClean="0">
                <a:solidFill>
                  <a:schemeClr val="accent1"/>
                </a:solidFill>
              </a:rPr>
              <a:t>лет </a:t>
            </a:r>
            <a:endParaRPr lang="ru-RU" sz="6600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301208"/>
            <a:ext cx="8077200" cy="108012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1929 - 2014</a:t>
            </a:r>
            <a:endParaRPr lang="ru-RU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D:\Users\Администратор\Desktop\85 лет МО\герб М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2448272" cy="3221411"/>
          </a:xfrm>
          <a:prstGeom prst="rect">
            <a:avLst/>
          </a:prstGeom>
          <a:noFill/>
        </p:spPr>
      </p:pic>
      <p:pic>
        <p:nvPicPr>
          <p:cNvPr id="1028" name="Picture 4" descr="D:\Users\Администратор\Desktop\85 лет МО\флаг М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348880"/>
            <a:ext cx="3528392" cy="23507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Подмосковье на карте России</a:t>
            </a:r>
            <a:endParaRPr lang="ru-RU" dirty="0"/>
          </a:p>
        </p:txBody>
      </p:sp>
      <p:pic>
        <p:nvPicPr>
          <p:cNvPr id="7170" name="Picture 2" descr="D:\Users\Администратор\Desktop\85 лет МО\Moscow_Oblast_in_Russi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544195" cy="4608512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13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Московская область (Подмосковье)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40560"/>
          </a:xfrm>
          <a:noFill/>
          <a:ln w="317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площадь </a:t>
            </a:r>
            <a:r>
              <a:rPr lang="ru-RU" dirty="0" smtClean="0"/>
              <a:t>– 57 место </a:t>
            </a:r>
            <a:r>
              <a:rPr lang="ru-RU" dirty="0" smtClean="0"/>
              <a:t>п</a:t>
            </a:r>
            <a:r>
              <a:rPr lang="ru-RU" dirty="0" smtClean="0"/>
              <a:t>о России (1-е место – Тюменская область)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население</a:t>
            </a:r>
            <a:r>
              <a:rPr lang="ru-RU" dirty="0" smtClean="0"/>
              <a:t> – 7 </a:t>
            </a:r>
            <a:r>
              <a:rPr lang="ru-RU" dirty="0" err="1" smtClean="0"/>
              <a:t>млн</a:t>
            </a:r>
            <a:r>
              <a:rPr lang="ru-RU" dirty="0" smtClean="0"/>
              <a:t> человек  (почти 5% России)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губернатор</a:t>
            </a:r>
            <a:r>
              <a:rPr lang="ru-RU" dirty="0" smtClean="0"/>
              <a:t> – Воробьев Андрей Юрьевич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самые крупные города </a:t>
            </a:r>
            <a:r>
              <a:rPr lang="ru-RU" dirty="0" smtClean="0"/>
              <a:t>– </a:t>
            </a:r>
            <a:r>
              <a:rPr lang="ru-RU" dirty="0" err="1" smtClean="0"/>
              <a:t>Балашиха</a:t>
            </a:r>
            <a:r>
              <a:rPr lang="ru-RU" dirty="0" smtClean="0"/>
              <a:t>, Химки, Подольск, </a:t>
            </a:r>
            <a:r>
              <a:rPr lang="ru-RU" b="1" dirty="0" smtClean="0"/>
              <a:t>центр МО </a:t>
            </a:r>
            <a:r>
              <a:rPr lang="ru-RU" dirty="0" smtClean="0"/>
              <a:t>– Красногорск</a:t>
            </a:r>
          </a:p>
          <a:p>
            <a:r>
              <a:rPr lang="ru-RU" b="1" dirty="0" smtClean="0"/>
              <a:t>состав</a:t>
            </a:r>
            <a:r>
              <a:rPr lang="ru-RU" dirty="0" smtClean="0"/>
              <a:t> – 77 городов</a:t>
            </a:r>
          </a:p>
          <a:p>
            <a:r>
              <a:rPr lang="ru-RU" b="1" dirty="0" smtClean="0"/>
              <a:t>соседи </a:t>
            </a:r>
            <a:r>
              <a:rPr lang="ru-RU" dirty="0" smtClean="0"/>
              <a:t>– Тверская, Владимирская, Рязанская, Тульская, Смоленская, Ярославская, Калужская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smtClean="0">
                <a:solidFill>
                  <a:srgbClr val="FF0000"/>
                </a:solidFill>
              </a:rPr>
              <a:t>Губернатор МО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536" y="2232391"/>
            <a:ext cx="8229600" cy="4625609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4000" dirty="0" smtClean="0"/>
              <a:t>Воробьев Андрей Юрьевич </a:t>
            </a:r>
            <a:endParaRPr lang="ru-RU" sz="4000" dirty="0"/>
          </a:p>
        </p:txBody>
      </p:sp>
      <p:pic>
        <p:nvPicPr>
          <p:cNvPr id="2051" name="Picture 3" descr="D:\Users\Администратор\Desktop\85 лет МО\vorob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616624" cy="3744416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5"/>
                </a:solidFill>
              </a:rPr>
              <a:t>Природа Подмосковья</a:t>
            </a:r>
            <a:endParaRPr lang="ru-RU" sz="5400" dirty="0">
              <a:solidFill>
                <a:schemeClr val="accent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896543"/>
          </a:xfrm>
        </p:spPr>
        <p:txBody>
          <a:bodyPr>
            <a:normAutofit/>
          </a:bodyPr>
          <a:lstStyle/>
          <a:p>
            <a:r>
              <a:rPr lang="ru-RU" b="1" dirty="0" smtClean="0"/>
              <a:t> реки: </a:t>
            </a:r>
            <a:r>
              <a:rPr lang="ru-RU" sz="3000" b="1" i="1" dirty="0" smtClean="0">
                <a:solidFill>
                  <a:schemeClr val="accent5">
                    <a:lumMod val="50000"/>
                  </a:schemeClr>
                </a:solidFill>
              </a:rPr>
              <a:t>Волга, Ока, </a:t>
            </a:r>
            <a:r>
              <a:rPr lang="ru-RU" sz="3000" b="1" i="1" dirty="0" err="1" smtClean="0">
                <a:solidFill>
                  <a:schemeClr val="accent5">
                    <a:lumMod val="50000"/>
                  </a:schemeClr>
                </a:solidFill>
              </a:rPr>
              <a:t>Клязьма</a:t>
            </a:r>
            <a:r>
              <a:rPr lang="ru-RU" sz="3000" b="1" i="1" dirty="0" smtClean="0">
                <a:solidFill>
                  <a:schemeClr val="accent5">
                    <a:lumMod val="50000"/>
                  </a:schemeClr>
                </a:solidFill>
              </a:rPr>
              <a:t>, Москва, Истра</a:t>
            </a:r>
          </a:p>
          <a:p>
            <a:r>
              <a:rPr lang="ru-RU" i="1" dirty="0" smtClean="0"/>
              <a:t> </a:t>
            </a:r>
            <a:r>
              <a:rPr lang="ru-RU" b="1" dirty="0" smtClean="0"/>
              <a:t>климат: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умеренно-континентальный</a:t>
            </a:r>
            <a:r>
              <a:rPr lang="ru-RU" i="1" dirty="0" smtClean="0"/>
              <a:t> (</a:t>
            </a:r>
            <a:r>
              <a:rPr lang="ru-RU" sz="2800" i="1" dirty="0" smtClean="0"/>
              <a:t>теплое лето, </a:t>
            </a:r>
            <a:r>
              <a:rPr lang="ru-RU" sz="2800" i="1" dirty="0" err="1" smtClean="0"/>
              <a:t>средн.темп</a:t>
            </a:r>
            <a:r>
              <a:rPr lang="ru-RU" sz="2800" i="1" dirty="0" smtClean="0"/>
              <a:t>. +17</a:t>
            </a:r>
            <a:r>
              <a:rPr lang="en-US" sz="2800" i="1" dirty="0" smtClean="0"/>
              <a:t>’</a:t>
            </a:r>
            <a:r>
              <a:rPr lang="ru-RU" sz="2800" i="1" dirty="0" smtClean="0"/>
              <a:t>, теплая зима, </a:t>
            </a:r>
            <a:r>
              <a:rPr lang="ru-RU" sz="2800" i="1" dirty="0" err="1" smtClean="0"/>
              <a:t>средн.темп</a:t>
            </a:r>
            <a:r>
              <a:rPr lang="ru-RU" sz="2800" i="1" dirty="0" smtClean="0"/>
              <a:t>. -10</a:t>
            </a:r>
            <a:r>
              <a:rPr lang="en-US" sz="2800" i="1" dirty="0" smtClean="0"/>
              <a:t>’</a:t>
            </a:r>
            <a:r>
              <a:rPr lang="ru-RU" sz="2800" i="1" dirty="0" smtClean="0"/>
              <a:t>)</a:t>
            </a:r>
            <a:endParaRPr lang="en-US" i="1" dirty="0" smtClean="0"/>
          </a:p>
          <a:p>
            <a:r>
              <a:rPr lang="en-US" i="1" dirty="0" smtClean="0"/>
              <a:t> </a:t>
            </a:r>
            <a:r>
              <a:rPr lang="ru-RU" b="1" dirty="0" smtClean="0"/>
              <a:t>флора (растительность ) –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леса</a:t>
            </a:r>
            <a:r>
              <a:rPr lang="ru-RU" i="1" dirty="0" smtClean="0"/>
              <a:t> </a:t>
            </a:r>
            <a:r>
              <a:rPr lang="ru-RU" sz="2800" i="1" dirty="0" smtClean="0"/>
              <a:t>(40%  всей области),</a:t>
            </a:r>
            <a:r>
              <a:rPr lang="ru-RU" i="1" dirty="0" smtClean="0"/>
              <a:t>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равнины, болота, грибы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smtClean="0"/>
              <a:t>фауна (животный мир) –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рыбы, рептилии,  птицы, млекопитающие </a:t>
            </a:r>
            <a:r>
              <a:rPr lang="ru-RU" sz="2800" i="1" dirty="0" smtClean="0"/>
              <a:t>(зайцы, белки, барсуки, бобы, летучие мыши, лось, олень, кабан, лиса… редко – медведь, волк, рысь)</a:t>
            </a:r>
            <a:endParaRPr lang="ru-RU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D:\Users\Администратор\Desktop\85 лет МО\photoreport_167_1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7580" y="332656"/>
            <a:ext cx="3765936" cy="2520280"/>
          </a:xfrm>
          <a:prstGeom prst="rect">
            <a:avLst/>
          </a:prstGeom>
          <a:noFill/>
          <a:ln w="31750">
            <a:solidFill>
              <a:srgbClr val="CF885D"/>
            </a:solidFill>
          </a:ln>
        </p:spPr>
      </p:pic>
      <p:pic>
        <p:nvPicPr>
          <p:cNvPr id="3077" name="Picture 5" descr="D:\Users\Администратор\Desktop\85 лет МО\vid3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660" y="3573016"/>
            <a:ext cx="3993388" cy="2736304"/>
          </a:xfrm>
          <a:prstGeom prst="rect">
            <a:avLst/>
          </a:prstGeom>
          <a:noFill/>
          <a:ln w="3175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3076" name="Picture 4" descr="D:\Users\Администратор\Desktop\85 лет МО\img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789040"/>
            <a:ext cx="3461378" cy="2592288"/>
          </a:xfrm>
          <a:prstGeom prst="rect">
            <a:avLst/>
          </a:prstGeom>
          <a:noFill/>
          <a:ln w="34925">
            <a:solidFill>
              <a:schemeClr val="accent5"/>
            </a:solidFill>
          </a:ln>
        </p:spPr>
      </p:pic>
      <p:pic>
        <p:nvPicPr>
          <p:cNvPr id="3074" name="Picture 2" descr="D:\Users\Администратор\Desktop\85 лет МО\44457452_Tyumen_area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656"/>
            <a:ext cx="3676084" cy="2448272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</p:pic>
      <p:pic>
        <p:nvPicPr>
          <p:cNvPr id="3075" name="Picture 3" descr="D:\Users\Администратор\Desktop\85 лет МО\imgpreview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1988840"/>
            <a:ext cx="3721711" cy="23242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Красная Книга МО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5544616" cy="489654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Почти 400 видов животных Подмосковья признаны редкими или </a:t>
            </a:r>
            <a:r>
              <a:rPr lang="ru-RU" b="1" dirty="0" smtClean="0"/>
              <a:t>исчезающими…</a:t>
            </a:r>
          </a:p>
          <a:p>
            <a:r>
              <a:rPr lang="ru-RU" sz="3000" i="1" dirty="0" smtClean="0"/>
              <a:t>в том числе бурый медведь, рысь, выдра, </a:t>
            </a:r>
            <a:r>
              <a:rPr lang="ru-RU" sz="3000" i="1" dirty="0" smtClean="0"/>
              <a:t>выхухоль….</a:t>
            </a:r>
          </a:p>
          <a:p>
            <a:r>
              <a:rPr lang="ru-RU" sz="3000" i="1" dirty="0" smtClean="0"/>
              <a:t> вскоре из </a:t>
            </a:r>
            <a:r>
              <a:rPr lang="ru-RU" sz="3000" i="1" dirty="0" smtClean="0"/>
              <a:t>Красной книги будет исключена такая хищная птица, как </a:t>
            </a:r>
            <a:r>
              <a:rPr lang="ru-RU" sz="3000" i="1" dirty="0" smtClean="0"/>
              <a:t>осоед, т.к. ее количество уже не критическое…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D:\Users\Администратор\Desktop\85 лет МО\ohota-na-berlo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628800"/>
            <a:ext cx="2808312" cy="210609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4099" name="Picture 3" descr="D:\Users\Администратор\Desktop\85 лет МО\rys_zimo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05064"/>
            <a:ext cx="3480048" cy="261003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D:\Users\Администратор\Desktop\85 лет МО\imgpreview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258" y="1556792"/>
            <a:ext cx="4645222" cy="33843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27784" y="404664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ВЫХУХОЛЬ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142</TotalTime>
  <Words>344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Модульная</vt:lpstr>
      <vt:lpstr>Московской области 85 лет </vt:lpstr>
      <vt:lpstr>Подмосковье на карте России</vt:lpstr>
      <vt:lpstr>Московская область (Подмосковье)</vt:lpstr>
      <vt:lpstr>Губернатор МО</vt:lpstr>
      <vt:lpstr>Природа Подмосковья</vt:lpstr>
      <vt:lpstr>Слайд 6</vt:lpstr>
      <vt:lpstr>Слайд 7</vt:lpstr>
      <vt:lpstr>Красная Книга МО</vt:lpstr>
      <vt:lpstr>Слайд 9</vt:lpstr>
      <vt:lpstr>Экономика Московской области</vt:lpstr>
      <vt:lpstr>Значимые объекты МО</vt:lpstr>
      <vt:lpstr>Культурное наследие</vt:lpstr>
      <vt:lpstr>Московской области 85 лет 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Московской области 85 лет</dc:title>
  <dc:creator>DNA7 X86</dc:creator>
  <cp:lastModifiedBy>DNA7 X86</cp:lastModifiedBy>
  <cp:revision>20</cp:revision>
  <dcterms:created xsi:type="dcterms:W3CDTF">2014-09-15T05:44:15Z</dcterms:created>
  <dcterms:modified xsi:type="dcterms:W3CDTF">2014-09-15T08:06:15Z</dcterms:modified>
</cp:coreProperties>
</file>