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61" r:id="rId4"/>
    <p:sldId id="259" r:id="rId5"/>
    <p:sldId id="262" r:id="rId6"/>
    <p:sldId id="263" r:id="rId7"/>
    <p:sldId id="264" r:id="rId8"/>
    <p:sldId id="265" r:id="rId9"/>
    <p:sldId id="257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4951-D949-4490-B02D-3D115E8C26C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033A-FADD-47D7-BF32-9E03E7C6C91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F22B-BE9E-436D-B5AC-E132FCFAC5C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C550-4F1C-4CEE-9C01-DB7D944CF48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FDA30-A55B-4CD5-B6AD-B25EE0D4CB4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6015-E1F1-4B75-A88D-D96FD408EB4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122C-4386-4ED6-9D2B-A00997277DA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99D-FD70-4A2B-BA79-27F9FD565D0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F269-CA70-4E6C-A07C-471D90665CB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A8FC-09E4-4A08-844C-CE36BB124BE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A92B-BC8B-4FB4-8B2B-4449F83B2F41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2088231"/>
          </a:xfrm>
        </p:spPr>
        <p:txBody>
          <a:bodyPr/>
          <a:lstStyle/>
          <a:p>
            <a:r>
              <a:rPr lang="ru-RU" i="1" dirty="0">
                <a:latin typeface="Times New Roman"/>
                <a:ea typeface="Calibri"/>
              </a:rPr>
              <a:t>Сочиняем волшебную сказку</a:t>
            </a:r>
            <a:endParaRPr lang="ru-RU" i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411760" y="3556001"/>
            <a:ext cx="6336704" cy="14732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учитель </a:t>
            </a:r>
            <a:r>
              <a:rPr lang="ru-RU" dirty="0"/>
              <a:t>русского языка и </a:t>
            </a:r>
            <a:r>
              <a:rPr lang="ru-RU" dirty="0" smtClean="0"/>
              <a:t>литературы</a:t>
            </a:r>
          </a:p>
          <a:p>
            <a:pPr algn="r"/>
            <a:r>
              <a:rPr lang="ru-RU" dirty="0" smtClean="0"/>
              <a:t> </a:t>
            </a:r>
            <a:r>
              <a:rPr lang="ru-RU" dirty="0"/>
              <a:t>ГБОУ СОШ № 362 </a:t>
            </a:r>
          </a:p>
          <a:p>
            <a:pPr algn="r"/>
            <a:r>
              <a:rPr lang="ru-RU" dirty="0"/>
              <a:t>Московского района </a:t>
            </a:r>
            <a:r>
              <a:rPr lang="ru-RU" dirty="0" err="1"/>
              <a:t>г.Санкт</a:t>
            </a:r>
            <a:r>
              <a:rPr lang="ru-RU" dirty="0"/>
              <a:t>-Петербурга</a:t>
            </a:r>
          </a:p>
          <a:p>
            <a:pPr algn="r"/>
            <a:r>
              <a:rPr lang="ru-RU" dirty="0" err="1" smtClean="0"/>
              <a:t>Сызранова</a:t>
            </a:r>
            <a:r>
              <a:rPr lang="ru-RU" dirty="0" smtClean="0"/>
              <a:t> Наталия Владимировна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367240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album_0308172145_562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81" y="-243408"/>
            <a:ext cx="1317625" cy="188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34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3" y="620688"/>
            <a:ext cx="6984775" cy="1008112"/>
          </a:xfrm>
        </p:spPr>
        <p:txBody>
          <a:bodyPr/>
          <a:lstStyle/>
          <a:p>
            <a:r>
              <a:rPr lang="ru-RU" sz="3200" dirty="0"/>
              <a:t>	Алгоритм подготовки к написанию сказки.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656" y="2060848"/>
            <a:ext cx="6984776" cy="4248472"/>
          </a:xfrm>
        </p:spPr>
        <p:txBody>
          <a:bodyPr/>
          <a:lstStyle/>
          <a:p>
            <a:r>
              <a:rPr lang="ru-RU" dirty="0"/>
              <a:t>•	</a:t>
            </a:r>
            <a:r>
              <a:rPr lang="ru-RU" sz="2400" dirty="0"/>
              <a:t>Выберите сюжет для волшебной </a:t>
            </a:r>
            <a:r>
              <a:rPr lang="ru-RU" sz="2400" dirty="0" smtClean="0"/>
              <a:t>сказки</a:t>
            </a:r>
          </a:p>
          <a:p>
            <a:r>
              <a:rPr lang="ru-RU" sz="2400" dirty="0"/>
              <a:t>•	Придумайте героев своей истории. </a:t>
            </a:r>
          </a:p>
          <a:p>
            <a:r>
              <a:rPr lang="ru-RU" sz="2400" dirty="0"/>
              <a:t>•	Хорошо пропишите характеры героев. </a:t>
            </a:r>
            <a:endParaRPr lang="ru-RU" sz="2400" dirty="0" smtClean="0"/>
          </a:p>
          <a:p>
            <a:r>
              <a:rPr lang="ru-RU" sz="2400" dirty="0" smtClean="0"/>
              <a:t>•</a:t>
            </a:r>
            <a:r>
              <a:rPr lang="ru-RU" sz="2400" dirty="0"/>
              <a:t>	Перед написанием составьте план вашей сказки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4" descr="album_0308172145_562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40" y="260648"/>
            <a:ext cx="1460429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i15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51" y="4191000"/>
            <a:ext cx="2044898" cy="197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63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6974160" cy="576064"/>
          </a:xfrm>
        </p:spPr>
        <p:txBody>
          <a:bodyPr/>
          <a:lstStyle/>
          <a:p>
            <a:r>
              <a:rPr lang="ru-RU" sz="2400" dirty="0"/>
              <a:t>Использованная литература: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2276872"/>
            <a:ext cx="7560840" cy="28803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1</a:t>
            </a:r>
            <a:r>
              <a:rPr lang="ru-RU" sz="2000" dirty="0"/>
              <a:t>.	В.Я. Коровина, </a:t>
            </a:r>
            <a:r>
              <a:rPr lang="ru-RU" sz="2000" dirty="0" err="1"/>
              <a:t>В.П.Журавлев</a:t>
            </a:r>
            <a:r>
              <a:rPr lang="ru-RU" sz="2000" dirty="0"/>
              <a:t>, </a:t>
            </a:r>
            <a:r>
              <a:rPr lang="ru-RU" sz="2000" dirty="0" err="1"/>
              <a:t>В.И.Коровин</a:t>
            </a:r>
            <a:r>
              <a:rPr lang="ru-RU" sz="2000" dirty="0"/>
              <a:t> Литература, ч.1, М, Просвещение , 2012</a:t>
            </a:r>
          </a:p>
          <a:p>
            <a:r>
              <a:rPr lang="ru-RU" sz="2000" dirty="0"/>
              <a:t>2.	Беломестных О. Б. Поурочные разработки по литературе в 5 </a:t>
            </a:r>
            <a:r>
              <a:rPr lang="ru-RU" sz="2000" dirty="0" err="1"/>
              <a:t>кл</a:t>
            </a:r>
            <a:r>
              <a:rPr lang="ru-RU" sz="2000" dirty="0"/>
              <a:t>. – М.: Издательство «Вако»,2003 г</a:t>
            </a:r>
          </a:p>
          <a:p>
            <a:r>
              <a:rPr lang="ru-RU" sz="2000" dirty="0"/>
              <a:t>3.	Тесты по литературе 5-11 классы М. изд-во АСТ «</a:t>
            </a:r>
            <a:r>
              <a:rPr lang="ru-RU" sz="2000" dirty="0" err="1"/>
              <a:t>Астрель</a:t>
            </a:r>
            <a:r>
              <a:rPr lang="ru-RU" sz="2000" dirty="0"/>
              <a:t>», 2000</a:t>
            </a:r>
          </a:p>
          <a:p>
            <a:r>
              <a:rPr lang="ru-RU" sz="2000" dirty="0"/>
              <a:t>4.	http://www.kakprosto.ru/kak-125765-kak-napisat-volshebnuyu-skazku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62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	закрепление знаний о сказке как особом жанре устного народного творчества;</a:t>
            </a:r>
          </a:p>
          <a:p>
            <a:r>
              <a:rPr lang="ru-RU" dirty="0"/>
              <a:t>	знакомство с приемами </a:t>
            </a:r>
            <a:r>
              <a:rPr lang="ru-RU" dirty="0" err="1"/>
              <a:t>сюжетосложения</a:t>
            </a:r>
            <a:r>
              <a:rPr lang="ru-RU" dirty="0"/>
              <a:t> волшебной сказки;</a:t>
            </a:r>
          </a:p>
          <a:p>
            <a:r>
              <a:rPr lang="ru-RU" dirty="0"/>
              <a:t>	знакомство с литературоведческими понятиями;</a:t>
            </a:r>
          </a:p>
          <a:p>
            <a:r>
              <a:rPr lang="ru-RU" dirty="0"/>
              <a:t>	обучение приемам сочинительства сказок;</a:t>
            </a:r>
          </a:p>
          <a:p>
            <a:r>
              <a:rPr lang="ru-RU" dirty="0"/>
              <a:t>	развитие связной речи;</a:t>
            </a:r>
          </a:p>
          <a:p>
            <a:r>
              <a:rPr lang="ru-RU" dirty="0"/>
              <a:t>	развитие творческого потенциала обучающихся;</a:t>
            </a:r>
          </a:p>
          <a:p>
            <a:r>
              <a:rPr lang="ru-RU" dirty="0"/>
              <a:t>	воспитание культуры общения;</a:t>
            </a:r>
          </a:p>
          <a:p>
            <a:r>
              <a:rPr lang="ru-RU" dirty="0"/>
              <a:t>	воспитание бережного отношения к народным сказкам и любви к русскому языку.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/>
              <a:t>Цели урока: 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nata\Desktop\Презентация на тему   Литература 5 класс« Что за прелесть эти сказки »© Голованова Т.Г. . Скачать бесплатно и без регистрации._files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024336" cy="22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63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1977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Тихо скрипят половицы, </a:t>
            </a:r>
          </a:p>
          <a:p>
            <a:pPr marL="0" indent="0">
              <a:buNone/>
            </a:pPr>
            <a:r>
              <a:rPr lang="ru-RU" dirty="0"/>
              <a:t>Налейте в чашки чаек.</a:t>
            </a:r>
          </a:p>
          <a:p>
            <a:pPr marL="0" indent="0">
              <a:buNone/>
            </a:pPr>
            <a:r>
              <a:rPr lang="ru-RU" dirty="0"/>
              <a:t>Под тихий шелест страницы</a:t>
            </a:r>
          </a:p>
          <a:p>
            <a:pPr marL="0" indent="0">
              <a:buNone/>
            </a:pPr>
            <a:r>
              <a:rPr lang="ru-RU" dirty="0"/>
              <a:t>К нам сказка в гости идет…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3168352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Что за прелесть эти сказки!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А.С.Пушкин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Сказка – ложь, </a:t>
            </a:r>
            <a:br>
              <a:rPr lang="ru-RU" sz="3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да в ней намек – добрым молодцам урок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А.С.Пушкин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 descr="C:\Users\nata\Desktop\Презентация на тему   Литература 5 класс« Что за прелесть эти сказки »© Голованова Т.Г. . Скачать бесплатно и без регистрации._files\img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81128"/>
            <a:ext cx="1512168" cy="181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nata\Desktop\Презентация на тему   Литература 5 класс« Что за прелесть эти сказки »© Голованова Т.Г. . Скачать бесплатно и без регистрации._files\img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5716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42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От </a:t>
            </a:r>
            <a:r>
              <a:rPr lang="ru-RU" dirty="0"/>
              <a:t>существительного «складка» (вымысел), от глагола «складывать»).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От </a:t>
            </a:r>
            <a:r>
              <a:rPr lang="ru-RU" dirty="0"/>
              <a:t>какого слова образовалось слово «сказка»?</a:t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C:\Users\nata\Desktop\Презентация на тему   Литература 5 класс« Что за прелесть эти сказки »© Голованова Т.Г. . Скачать бесплатно и без регистрации._files\img7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93096"/>
            <a:ext cx="1932806" cy="153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ata\Desktop\Презентация на тему   Литература 5 класс« Что за прелесть эти сказки »© Голованова Т.Г. . Скачать бесплатно и без регистрации._files\img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869160"/>
            <a:ext cx="1800200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70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814222"/>
              </p:ext>
            </p:extLst>
          </p:nvPr>
        </p:nvGraphicFramePr>
        <p:xfrm>
          <a:off x="871538" y="2674938"/>
          <a:ext cx="7408862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431"/>
                <a:gridCol w="370443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Жанры сказок</a:t>
                      </a:r>
                      <a:endParaRPr lang="ru-RU" sz="2000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Примеры </a:t>
                      </a:r>
                      <a:endParaRPr lang="ru-RU" sz="2000" dirty="0"/>
                    </a:p>
                  </a:txBody>
                  <a:tcPr marL="82321" marR="8232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Сказки о животных</a:t>
                      </a:r>
                      <a:endParaRPr lang="ru-RU" sz="2000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«Лиса и волк» , «Лиса и журавль», «Теремок», «журавль и цапля»</a:t>
                      </a:r>
                      <a:endParaRPr lang="ru-RU" sz="2000" dirty="0"/>
                    </a:p>
                  </a:txBody>
                  <a:tcPr marL="82321" marR="8232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Бытовые сказки</a:t>
                      </a:r>
                      <a:endParaRPr lang="ru-RU" sz="2000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«Каша из топора», «Жена-спорщица», «Солдатская шинель»</a:t>
                      </a:r>
                      <a:endParaRPr lang="ru-RU" sz="2000" dirty="0"/>
                    </a:p>
                  </a:txBody>
                  <a:tcPr marL="82321" marR="8232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Волшебные сказки</a:t>
                      </a:r>
                      <a:endParaRPr lang="ru-RU" sz="2000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«Царевна-лягушка», «Сивка-бурка», «Марья </a:t>
                      </a:r>
                      <a:r>
                        <a:rPr lang="ru-RU" sz="2000" dirty="0" err="1" smtClean="0"/>
                        <a:t>Моревна</a:t>
                      </a:r>
                      <a:r>
                        <a:rPr lang="ru-RU" sz="2000" dirty="0" smtClean="0"/>
                        <a:t>», «Иван-крестьянский сын</a:t>
                      </a:r>
                      <a:r>
                        <a:rPr lang="ru-RU" sz="2000" baseline="0" dirty="0" smtClean="0"/>
                        <a:t>  и чудо-юдо»</a:t>
                      </a:r>
                      <a:endParaRPr lang="ru-RU" sz="2000" dirty="0"/>
                    </a:p>
                  </a:txBody>
                  <a:tcPr marL="82321" marR="82321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Жанры </a:t>
            </a:r>
            <a:r>
              <a:rPr lang="ru-RU" dirty="0" smtClean="0"/>
              <a:t>народных сказок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066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2136665"/>
              </p:ext>
            </p:extLst>
          </p:nvPr>
        </p:nvGraphicFramePr>
        <p:xfrm>
          <a:off x="539553" y="1268760"/>
          <a:ext cx="7696895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4278"/>
                <a:gridCol w="3182996"/>
                <a:gridCol w="246962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Выразительные  средства</a:t>
                      </a:r>
                      <a:endParaRPr lang="ru-RU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Определение</a:t>
                      </a:r>
                      <a:endParaRPr lang="ru-RU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Примеры</a:t>
                      </a:r>
                      <a:endParaRPr lang="ru-RU" dirty="0"/>
                    </a:p>
                  </a:txBody>
                  <a:tcPr marL="82321" marR="8232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постоянные эпитеты</a:t>
                      </a:r>
                      <a:endParaRPr lang="ru-RU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красочные определения, подчеркивающие признаки предмета, которые употребляются с устойчивом сочетании с одним определяем словом</a:t>
                      </a:r>
                      <a:endParaRPr lang="ru-RU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«терем расписной», «живая вода», «травушка-муравушка», «красная девица», «добрый молодец»</a:t>
                      </a:r>
                    </a:p>
                    <a:p>
                      <a:endParaRPr lang="ru-RU" dirty="0"/>
                    </a:p>
                  </a:txBody>
                  <a:tcPr marL="82321" marR="8232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повторы</a:t>
                      </a:r>
                      <a:endParaRPr lang="ru-RU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повторение</a:t>
                      </a:r>
                      <a:r>
                        <a:rPr lang="ru-RU" baseline="0" dirty="0" smtClean="0"/>
                        <a:t>  слов с целью сохранения напевности сказа</a:t>
                      </a:r>
                      <a:endParaRPr lang="ru-RU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«жили-были», «ехали-ехали», «шел-шел»</a:t>
                      </a:r>
                    </a:p>
                    <a:p>
                      <a:endParaRPr lang="ru-RU" dirty="0"/>
                    </a:p>
                  </a:txBody>
                  <a:tcPr marL="82321" marR="82321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олицетворение</a:t>
                      </a:r>
                    </a:p>
                    <a:p>
                      <a:endParaRPr lang="ru-RU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приписывание свойств и признаков одушевлённых предметов неодушевлённым</a:t>
                      </a:r>
                      <a:endParaRPr lang="ru-RU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«завыла яблоня, закричала», «ветер засвистел», «котелок засопел, засвистел»</a:t>
                      </a:r>
                    </a:p>
                    <a:p>
                      <a:endParaRPr lang="ru-RU" dirty="0"/>
                    </a:p>
                  </a:txBody>
                  <a:tcPr marL="82321" marR="82321"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2321" marR="82321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/>
          <a:lstStyle/>
          <a:p>
            <a:r>
              <a:rPr lang="ru-RU" dirty="0" smtClean="0"/>
              <a:t>Язык сказок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94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Композиция сказки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280080"/>
            <a:ext cx="1440160" cy="636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присказка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907704" y="1916832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339752" y="2018186"/>
            <a:ext cx="1728192" cy="54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зачин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88711" y="2641127"/>
            <a:ext cx="2016224" cy="601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завязка, </a:t>
            </a:r>
            <a:endParaRPr lang="ru-RU" dirty="0" smtClean="0"/>
          </a:p>
          <a:p>
            <a:pPr algn="ctr"/>
            <a:r>
              <a:rPr lang="ru-RU" dirty="0" smtClean="0"/>
              <a:t>события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747465" y="2027335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825534" y="3370385"/>
            <a:ext cx="22322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кульминация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896644" y="2643967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693395" y="4097181"/>
            <a:ext cx="1778496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развязка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372200" y="4905164"/>
            <a:ext cx="19945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концовка</a:t>
            </a:r>
          </a:p>
          <a:p>
            <a:pPr algn="ctr"/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5374940" y="4064974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723669" y="3411381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" descr="album_0308172145_555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22174"/>
            <a:ext cx="2134344" cy="16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14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7519988" cy="963612"/>
          </a:xfrm>
        </p:spPr>
        <p:txBody>
          <a:bodyPr/>
          <a:lstStyle/>
          <a:p>
            <a:r>
              <a:rPr lang="ru-RU" sz="3600" b="1" i="1">
                <a:solidFill>
                  <a:schemeClr val="tx2"/>
                </a:solidFill>
                <a:latin typeface="Arial" charset="0"/>
              </a:rPr>
              <a:t>Где повторы, зачины, присказки, концовки сказок?</a:t>
            </a:r>
          </a:p>
        </p:txBody>
      </p:sp>
      <p:sp>
        <p:nvSpPr>
          <p:cNvPr id="216068" name="Text Box 4"/>
          <p:cNvSpPr txBox="1">
            <a:spLocks noChangeArrowheads="1"/>
          </p:cNvSpPr>
          <p:nvPr/>
        </p:nvSpPr>
        <p:spPr bwMode="auto">
          <a:xfrm>
            <a:off x="4048125" y="32702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16069" name="Rectangle 5"/>
          <p:cNvSpPr>
            <a:spLocks noChangeArrowheads="1"/>
          </p:cNvSpPr>
          <p:nvPr/>
        </p:nvSpPr>
        <p:spPr bwMode="auto">
          <a:xfrm>
            <a:off x="1403350" y="1989138"/>
            <a:ext cx="3240088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Жили-были в Тридевятом царстве,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В Тридесятом государстве…</a:t>
            </a:r>
          </a:p>
        </p:txBody>
      </p:sp>
      <p:sp>
        <p:nvSpPr>
          <p:cNvPr id="216071" name="Rectangle 7"/>
          <p:cNvSpPr>
            <a:spLocks noChangeArrowheads="1"/>
          </p:cNvSpPr>
          <p:nvPr/>
        </p:nvSpPr>
        <p:spPr bwMode="auto">
          <a:xfrm>
            <a:off x="1403350" y="3068638"/>
            <a:ext cx="3240088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Солнце высоко, колодец далёко,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Жар донимает, пот выступает.</a:t>
            </a:r>
          </a:p>
        </p:txBody>
      </p:sp>
      <p:sp>
        <p:nvSpPr>
          <p:cNvPr id="216074" name="Rectangle 10"/>
          <p:cNvSpPr>
            <a:spLocks noChangeArrowheads="1"/>
          </p:cNvSpPr>
          <p:nvPr/>
        </p:nvSpPr>
        <p:spPr bwMode="auto">
          <a:xfrm>
            <a:off x="1403350" y="4149725"/>
            <a:ext cx="3240088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Скоро сказка сказывается,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Да не скоро дело делается.</a:t>
            </a:r>
          </a:p>
        </p:txBody>
      </p:sp>
      <p:sp>
        <p:nvSpPr>
          <p:cNvPr id="216075" name="Rectangle 11"/>
          <p:cNvSpPr>
            <a:spLocks noChangeArrowheads="1"/>
          </p:cNvSpPr>
          <p:nvPr/>
        </p:nvSpPr>
        <p:spPr bwMode="auto">
          <a:xfrm>
            <a:off x="1403350" y="5229225"/>
            <a:ext cx="3240088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Я там был, мёд, пиво пил,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По усам текло, а в рот не попало.</a:t>
            </a:r>
          </a:p>
        </p:txBody>
      </p:sp>
      <p:sp>
        <p:nvSpPr>
          <p:cNvPr id="216080" name="Rectangle 16"/>
          <p:cNvSpPr>
            <a:spLocks noChangeArrowheads="1"/>
          </p:cNvSpPr>
          <p:nvPr/>
        </p:nvSpPr>
        <p:spPr bwMode="auto">
          <a:xfrm>
            <a:off x="5292725" y="1989138"/>
            <a:ext cx="2663825" cy="3816350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6082" name="Text Box 18"/>
          <p:cNvSpPr txBox="1">
            <a:spLocks noChangeArrowheads="1"/>
          </p:cNvSpPr>
          <p:nvPr/>
        </p:nvSpPr>
        <p:spPr bwMode="auto">
          <a:xfrm>
            <a:off x="4500563" y="2060575"/>
            <a:ext cx="360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FF0000"/>
                </a:solidFill>
                <a:latin typeface="Arial" charset="0"/>
              </a:rPr>
              <a:t>ЗАЧИН</a:t>
            </a:r>
          </a:p>
        </p:txBody>
      </p:sp>
      <p:sp>
        <p:nvSpPr>
          <p:cNvPr id="216083" name="Text Box 19"/>
          <p:cNvSpPr txBox="1">
            <a:spLocks noChangeArrowheads="1"/>
          </p:cNvSpPr>
          <p:nvPr/>
        </p:nvSpPr>
        <p:spPr bwMode="auto">
          <a:xfrm>
            <a:off x="5580063" y="3068638"/>
            <a:ext cx="162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Arial" charset="0"/>
              </a:rPr>
              <a:t>ПОВТОР</a:t>
            </a:r>
          </a:p>
        </p:txBody>
      </p:sp>
      <p:sp>
        <p:nvSpPr>
          <p:cNvPr id="216086" name="Text Box 22"/>
          <p:cNvSpPr txBox="1">
            <a:spLocks noChangeArrowheads="1"/>
          </p:cNvSpPr>
          <p:nvPr/>
        </p:nvSpPr>
        <p:spPr bwMode="auto">
          <a:xfrm>
            <a:off x="5651500" y="4149725"/>
            <a:ext cx="2138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FF0000"/>
                </a:solidFill>
                <a:latin typeface="Arial" charset="0"/>
              </a:rPr>
              <a:t>ПРИСКАЗКА</a:t>
            </a:r>
          </a:p>
        </p:txBody>
      </p:sp>
      <p:sp>
        <p:nvSpPr>
          <p:cNvPr id="216087" name="Text Box 23"/>
          <p:cNvSpPr txBox="1">
            <a:spLocks noChangeArrowheads="1"/>
          </p:cNvSpPr>
          <p:nvPr/>
        </p:nvSpPr>
        <p:spPr bwMode="auto">
          <a:xfrm>
            <a:off x="5651500" y="5229225"/>
            <a:ext cx="1985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FF0000"/>
                </a:solidFill>
                <a:latin typeface="Arial" charset="0"/>
              </a:rPr>
              <a:t>КОНЦОВКА</a:t>
            </a:r>
          </a:p>
        </p:txBody>
      </p:sp>
      <p:sp>
        <p:nvSpPr>
          <p:cNvPr id="216088" name="Line 24"/>
          <p:cNvSpPr>
            <a:spLocks noChangeShapeType="1"/>
          </p:cNvSpPr>
          <p:nvPr/>
        </p:nvSpPr>
        <p:spPr bwMode="auto">
          <a:xfrm>
            <a:off x="4643438" y="2349500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6089" name="Line 25"/>
          <p:cNvSpPr>
            <a:spLocks noChangeShapeType="1"/>
          </p:cNvSpPr>
          <p:nvPr/>
        </p:nvSpPr>
        <p:spPr bwMode="auto">
          <a:xfrm>
            <a:off x="4643438" y="3357563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6091" name="Line 27"/>
          <p:cNvSpPr>
            <a:spLocks noChangeShapeType="1"/>
          </p:cNvSpPr>
          <p:nvPr/>
        </p:nvSpPr>
        <p:spPr bwMode="auto">
          <a:xfrm>
            <a:off x="4643438" y="4437063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6092" name="Line 28"/>
          <p:cNvSpPr>
            <a:spLocks noChangeShapeType="1"/>
          </p:cNvSpPr>
          <p:nvPr/>
        </p:nvSpPr>
        <p:spPr bwMode="auto">
          <a:xfrm>
            <a:off x="4643438" y="5516563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6093" name="Line 29"/>
          <p:cNvSpPr>
            <a:spLocks noChangeShapeType="1"/>
          </p:cNvSpPr>
          <p:nvPr/>
        </p:nvSpPr>
        <p:spPr bwMode="auto">
          <a:xfrm>
            <a:off x="5219700" y="234950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1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1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1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1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1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1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82" grpId="0"/>
      <p:bldP spid="216083" grpId="0"/>
      <p:bldP spid="216086" grpId="0"/>
      <p:bldP spid="2160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262193" cy="864096"/>
          </a:xfrm>
        </p:spPr>
        <p:txBody>
          <a:bodyPr/>
          <a:lstStyle/>
          <a:p>
            <a:r>
              <a:rPr lang="ru-RU" dirty="0" smtClean="0"/>
              <a:t>Особенности сказки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18924393"/>
              </p:ext>
            </p:extLst>
          </p:nvPr>
        </p:nvGraphicFramePr>
        <p:xfrm>
          <a:off x="1259632" y="1556792"/>
          <a:ext cx="6284168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084"/>
                <a:gridCol w="3142084"/>
              </a:tblGrid>
              <a:tr h="2352120">
                <a:tc>
                  <a:txBody>
                    <a:bodyPr/>
                    <a:lstStyle/>
                    <a:p>
                      <a:r>
                        <a:rPr lang="ru-RU" dirty="0" smtClean="0"/>
                        <a:t>Персонажи сказки.</a:t>
                      </a:r>
                    </a:p>
                    <a:p>
                      <a:r>
                        <a:rPr lang="ru-RU" dirty="0" smtClean="0"/>
                        <a:t>	</a:t>
                      </a:r>
                      <a:endParaRPr lang="ru-RU" dirty="0"/>
                    </a:p>
                  </a:txBody>
                  <a:tcPr marL="76049" marR="7604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положительные герои (Иван-царевич, Иван-дурак, Василиса Премудрая, крестьянский сын, царевна-лягушка);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отрицательные герои (Баба Яга, Кощей Бессмертный, чудо-юдо, Лихо Одноглазое)</a:t>
                      </a:r>
                    </a:p>
                    <a:p>
                      <a:endParaRPr lang="ru-RU" dirty="0"/>
                    </a:p>
                  </a:txBody>
                  <a:tcPr marL="76049" marR="76049"/>
                </a:tc>
              </a:tr>
              <a:tr h="1669246">
                <a:tc>
                  <a:txBody>
                    <a:bodyPr/>
                    <a:lstStyle/>
                    <a:p>
                      <a:r>
                        <a:rPr lang="ru-RU" dirty="0" smtClean="0"/>
                        <a:t>Магическое число </a:t>
                      </a:r>
                      <a:endParaRPr lang="ru-RU" dirty="0"/>
                    </a:p>
                  </a:txBody>
                  <a:tcPr marL="76049" marR="7604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три (три сына, три задания для героя, три загадки, три дороги, три дня для выполнения задания, головы чудо-</a:t>
                      </a:r>
                      <a:r>
                        <a:rPr lang="ru-RU" dirty="0" err="1" smtClean="0"/>
                        <a:t>юда</a:t>
                      </a:r>
                      <a:r>
                        <a:rPr lang="ru-RU" dirty="0" smtClean="0"/>
                        <a:t> делятся на число «три»)</a:t>
                      </a:r>
                    </a:p>
                    <a:p>
                      <a:endParaRPr lang="ru-RU" dirty="0"/>
                    </a:p>
                  </a:txBody>
                  <a:tcPr marL="76049" marR="7604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04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353</Words>
  <Application>Microsoft Office PowerPoint</Application>
  <PresentationFormat>Экран (4:3)</PresentationFormat>
  <Paragraphs>87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Воздушный поток</vt:lpstr>
      <vt:lpstr>Волна</vt:lpstr>
      <vt:lpstr>Сочиняем волшебную сказку</vt:lpstr>
      <vt:lpstr>Цели урока:  </vt:lpstr>
      <vt:lpstr>Что за прелесть эти сказки! А.С.Пушкин Сказка – ложь,  да в ней намек – добрым молодцам урок  А.С.Пушкин  </vt:lpstr>
      <vt:lpstr>  От какого слова образовалось слово «сказка»? </vt:lpstr>
      <vt:lpstr>Жанры народных сказок</vt:lpstr>
      <vt:lpstr>Язык сказок</vt:lpstr>
      <vt:lpstr>Композиция сказки</vt:lpstr>
      <vt:lpstr>Где повторы, зачины, присказки, концовки сказок?</vt:lpstr>
      <vt:lpstr>Особенности сказки</vt:lpstr>
      <vt:lpstr> Алгоритм подготовки к написанию сказки.</vt:lpstr>
      <vt:lpstr>Использованная литература: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</dc:creator>
  <cp:lastModifiedBy>nata</cp:lastModifiedBy>
  <cp:revision>10</cp:revision>
  <dcterms:created xsi:type="dcterms:W3CDTF">2013-10-01T06:19:13Z</dcterms:created>
  <dcterms:modified xsi:type="dcterms:W3CDTF">2013-10-01T12:02:27Z</dcterms:modified>
</cp:coreProperties>
</file>