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60" r:id="rId4"/>
    <p:sldId id="261" r:id="rId5"/>
    <p:sldId id="259" r:id="rId6"/>
    <p:sldId id="262" r:id="rId7"/>
    <p:sldId id="263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BF4168-B4C1-4921-A356-A2CF1F6E6708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B66B4F-F011-446A-B012-BCB64D2C9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99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0C0DA-C372-4FB2-BDC6-D70058C15D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45A5F-2A5C-4A61-BB9B-61BF53E26C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26714-73A2-4797-9604-6B9A07E15B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BF0CC-27BA-4794-9B0D-B0675766E4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19112-EEBE-4CA8-A196-6FF6B8262B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0B69F-302E-4038-9B03-105099E2A3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00C64-664E-4321-ABFA-838433BB5A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D8870-FF57-4B99-BECA-31DBF55C88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C268-B68D-4E45-8601-BAE9BEB318C1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9A72-248A-4CC1-82C7-1FB6E1804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AD5E-D5A4-41AB-975A-FD620D2966A0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05D6-C647-40F2-B5C6-5A92AA62A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84FAC-7411-426A-9F39-98670F3DF9B1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85BF-3A28-46E8-B8D7-92109079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D0634-FF3B-46AE-A167-1CFA44B229AA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F468-FAC1-42FB-AB1F-03C57E6F7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113D-7DD6-4919-BCA0-DF1BAE06B9C1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C227-D0DC-4CC1-A455-DA4921BE5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97D4-50F0-440F-A566-35187CED227A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BA8E-7317-4960-B150-173CD0183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CA37-AF10-4E90-8A95-89682884EE7D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FCB8-1EB9-4810-9FD0-F1543F7F9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E764-F7AA-4573-A51F-A0949A686AE2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C4AC-8FCD-4A76-8593-423FE9967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346E-567F-4526-B29F-0057A86F626C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BED4-E4AF-4B0B-8135-CE0AAD399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4942-5A0B-49C8-A857-BEF69E7AF27E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55AA-04B7-4F46-AAE4-B934C0D13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7AB8-D7CE-4775-8C48-6491ECE9BF96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B659-5CA3-4664-88AE-001EE39BB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2B52-93C3-4038-9406-F490F2047E45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C37A-E594-48DB-8D81-217310E75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5214C7-6388-4DC2-A471-68F101C58B04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BB9D9F-7C04-4DD7-A196-50B5D75FB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093297"/>
            <a:ext cx="9144000" cy="76470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898989"/>
                </a:solidFill>
                <a:latin typeface="Arial" charset="0"/>
              </a:rPr>
              <a:t>Выполнила </a:t>
            </a:r>
            <a:r>
              <a:rPr lang="ru-RU" sz="1400" b="1" dirty="0" smtClean="0">
                <a:solidFill>
                  <a:srgbClr val="898989"/>
                </a:solidFill>
                <a:latin typeface="Arial" charset="0"/>
              </a:rPr>
              <a:t>Косолапова С.Д., учитель русского языка и литературы МОУ Пильнинская СОШ №1 имени М.Горького</a:t>
            </a:r>
            <a:endParaRPr lang="ru-RU" sz="1400" b="1" dirty="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199" y="6350"/>
            <a:ext cx="238368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27538" y="6735"/>
            <a:ext cx="2879168" cy="38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00284" y="4025"/>
            <a:ext cx="2910929" cy="3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847" y="3506041"/>
            <a:ext cx="3026289" cy="334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490" y="3287713"/>
            <a:ext cx="245640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55875" y="3933825"/>
            <a:ext cx="41767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Algerian" pitchFamily="82" charset="0"/>
              </a:rPr>
              <a:t>Русская проза </a:t>
            </a:r>
          </a:p>
          <a:p>
            <a:pPr algn="ctr"/>
            <a:r>
              <a:rPr lang="en-US" sz="4400" b="1" i="1">
                <a:latin typeface="Algerian" pitchFamily="82" charset="0"/>
              </a:rPr>
              <a:t>XIX </a:t>
            </a:r>
            <a:r>
              <a:rPr lang="ru-RU" sz="4400" b="1" i="1">
                <a:latin typeface="Algerian" pitchFamily="82" charset="0"/>
              </a:rPr>
              <a:t>века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692150"/>
            <a:ext cx="4392612" cy="5329238"/>
          </a:xfrm>
        </p:spPr>
      </p:pic>
      <p:sp>
        <p:nvSpPr>
          <p:cNvPr id="37894" name="Rectangle 6"/>
          <p:cNvSpPr>
            <a:spLocks noGrp="1"/>
          </p:cNvSpPr>
          <p:nvPr>
            <p:ph type="body" sz="half" idx="2"/>
          </p:nvPr>
        </p:nvSpPr>
        <p:spPr>
          <a:xfrm>
            <a:off x="4464050" y="692150"/>
            <a:ext cx="4679950" cy="2305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latin typeface="Algerian" pitchFamily="82" charset="0"/>
              </a:rPr>
              <a:t>Тургенев Иван Сергеевич</a:t>
            </a:r>
            <a:r>
              <a:rPr lang="ru-RU" sz="2800" b="1" smtClean="0">
                <a:latin typeface="Algerian" pitchFamily="82" charset="0"/>
              </a:rPr>
              <a:t> (1818-1883) - </a:t>
            </a:r>
            <a:r>
              <a:rPr lang="ru-RU" sz="1800" b="1" smtClean="0"/>
              <a:t>русский писатель, поэт, переводчик, член-корреспондент императорской Академии наук по разряду русского языка и словесности</a:t>
            </a:r>
            <a:r>
              <a:rPr lang="ru-RU" sz="2800" smtClean="0"/>
              <a:t> .</a:t>
            </a:r>
          </a:p>
          <a:p>
            <a:pPr>
              <a:buFont typeface="Arial" charset="0"/>
              <a:buNone/>
            </a:pPr>
            <a:endParaRPr lang="ru-RU" sz="2800" b="1" smtClean="0">
              <a:latin typeface="Algerian" pitchFamily="82" charset="0"/>
            </a:endParaRPr>
          </a:p>
          <a:p>
            <a:endParaRPr lang="ru-RU" sz="2800" smtClean="0">
              <a:latin typeface="Algerian" pitchFamily="8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59338" y="3213100"/>
            <a:ext cx="364331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932363" y="3429000"/>
            <a:ext cx="30241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Муму</a:t>
            </a:r>
          </a:p>
          <a:p>
            <a:r>
              <a:rPr lang="ru-RU" sz="2400"/>
              <a:t>Ася</a:t>
            </a:r>
          </a:p>
          <a:p>
            <a:r>
              <a:rPr lang="ru-RU" sz="2400"/>
              <a:t>Отцы и дети</a:t>
            </a:r>
          </a:p>
          <a:p>
            <a:r>
              <a:rPr lang="ru-RU" sz="2400"/>
              <a:t>Первая любовь</a:t>
            </a:r>
          </a:p>
          <a:p>
            <a:r>
              <a:rPr lang="ru-RU" sz="2400"/>
              <a:t>Странная история </a:t>
            </a:r>
          </a:p>
          <a:p>
            <a:r>
              <a:rPr lang="ru-RU" sz="2400"/>
              <a:t>Записки охотника</a:t>
            </a:r>
          </a:p>
          <a:p>
            <a:r>
              <a:rPr lang="ru-RU" sz="2400"/>
              <a:t>Постоялый двор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 build="p"/>
      <p:bldP spid="378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00375" y="2071688"/>
            <a:ext cx="3071813" cy="2214562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Основные направления в литературе </a:t>
            </a:r>
            <a:r>
              <a:rPr lang="en-US">
                <a:solidFill>
                  <a:schemeClr val="tx1"/>
                </a:solidFill>
              </a:rPr>
              <a:t>XIX </a:t>
            </a:r>
            <a:r>
              <a:rPr lang="ru-RU">
                <a:solidFill>
                  <a:schemeClr val="tx1"/>
                </a:solidFill>
              </a:rPr>
              <a:t>века</a:t>
            </a:r>
          </a:p>
        </p:txBody>
      </p:sp>
      <p:cxnSp>
        <p:nvCxnSpPr>
          <p:cNvPr id="6" name="Прямая со стрелкой 5"/>
          <p:cNvCxnSpPr>
            <a:stCxn id="3" idx="7"/>
            <a:endCxn id="31" idx="1"/>
          </p:cNvCxnSpPr>
          <p:nvPr/>
        </p:nvCxnSpPr>
        <p:spPr>
          <a:xfrm rot="5400000" flipH="1" flipV="1">
            <a:off x="5595937" y="1204913"/>
            <a:ext cx="1217613" cy="1163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6"/>
            <a:endCxn id="35" idx="1"/>
          </p:cNvCxnSpPr>
          <p:nvPr/>
        </p:nvCxnSpPr>
        <p:spPr>
          <a:xfrm>
            <a:off x="6072188" y="3178175"/>
            <a:ext cx="71437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0"/>
            <a:endCxn id="40" idx="2"/>
          </p:cNvCxnSpPr>
          <p:nvPr/>
        </p:nvCxnSpPr>
        <p:spPr>
          <a:xfrm rot="5400000" flipH="1" flipV="1">
            <a:off x="4179094" y="1713707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1"/>
            <a:endCxn id="38" idx="3"/>
          </p:cNvCxnSpPr>
          <p:nvPr/>
        </p:nvCxnSpPr>
        <p:spPr>
          <a:xfrm rot="16200000" flipV="1">
            <a:off x="2259012" y="1204913"/>
            <a:ext cx="1217613" cy="1163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43" idx="3"/>
          </p:cNvCxnSpPr>
          <p:nvPr/>
        </p:nvCxnSpPr>
        <p:spPr>
          <a:xfrm rot="10800000">
            <a:off x="2357438" y="3178175"/>
            <a:ext cx="64293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786563" y="785813"/>
            <a:ext cx="2143125" cy="785812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eaLnBrk="0" hangingPunct="0">
              <a:tabLst>
                <a:tab pos="358775" algn="l"/>
              </a:tabLst>
              <a:defRPr/>
            </a:pPr>
            <a:r>
              <a:rPr lang="ru-RU" dirty="0"/>
              <a:t>классицизм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86563" y="2786063"/>
            <a:ext cx="2143125" cy="785812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eaLnBrk="0" hangingPunct="0">
              <a:tabLst>
                <a:tab pos="358775" algn="l"/>
              </a:tabLst>
              <a:defRPr/>
            </a:pPr>
            <a:r>
              <a:rPr lang="ru-RU" dirty="0"/>
              <a:t>сентиментализм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875" y="785813"/>
            <a:ext cx="2143125" cy="785812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eaLnBrk="0" hangingPunct="0">
              <a:tabLst>
                <a:tab pos="358775" algn="l"/>
              </a:tabLst>
              <a:defRPr/>
            </a:pPr>
            <a:r>
              <a:rPr lang="ru-RU" dirty="0"/>
              <a:t>романтизм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29000" y="571500"/>
            <a:ext cx="2214563" cy="785813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eaLnBrk="0" hangingPunct="0">
              <a:tabLst>
                <a:tab pos="358775" algn="l"/>
              </a:tabLst>
              <a:defRPr/>
            </a:pPr>
            <a:r>
              <a:rPr lang="ru-RU" dirty="0"/>
              <a:t>реализм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3" y="2786063"/>
            <a:ext cx="2143125" cy="785812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eaLnBrk="0" hangingPunct="0">
              <a:tabLst>
                <a:tab pos="358775" algn="l"/>
              </a:tabLst>
              <a:defRPr/>
            </a:pPr>
            <a:r>
              <a:rPr lang="ru-RU" dirty="0"/>
              <a:t>предромантизм;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5" y="5072063"/>
            <a:ext cx="2143125" cy="14287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eaLnBrk="0" hangingPunct="0">
              <a:tabLst>
                <a:tab pos="358775" algn="l"/>
              </a:tabLst>
              <a:defRPr/>
            </a:pPr>
            <a:r>
              <a:rPr lang="ru-RU" dirty="0"/>
              <a:t>жанр повести (А. А. Бестужев-Марлинский, В. Ф. Одоевский);</a:t>
            </a:r>
          </a:p>
        </p:txBody>
      </p:sp>
      <p:cxnSp>
        <p:nvCxnSpPr>
          <p:cNvPr id="25" name="Прямая со стрелкой 24"/>
          <p:cNvCxnSpPr>
            <a:stCxn id="3" idx="4"/>
            <a:endCxn id="13" idx="3"/>
          </p:cNvCxnSpPr>
          <p:nvPr/>
        </p:nvCxnSpPr>
        <p:spPr>
          <a:xfrm rot="5400000">
            <a:off x="2946400" y="4197350"/>
            <a:ext cx="1500188" cy="1677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357938" y="5000625"/>
            <a:ext cx="2143125" cy="14287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eaLnBrk="0" hangingPunct="0">
              <a:tabLst>
                <a:tab pos="358775" algn="l"/>
              </a:tabLst>
              <a:defRPr/>
            </a:pPr>
            <a:r>
              <a:rPr lang="ru-RU" dirty="0"/>
              <a:t>исторический роман (А. С. Пушкин, Н. В. Гоголь). </a:t>
            </a:r>
          </a:p>
        </p:txBody>
      </p:sp>
      <p:cxnSp>
        <p:nvCxnSpPr>
          <p:cNvPr id="29" name="Прямая со стрелкой 28"/>
          <p:cNvCxnSpPr>
            <a:stCxn id="3" idx="4"/>
            <a:endCxn id="27" idx="1"/>
          </p:cNvCxnSpPr>
          <p:nvPr/>
        </p:nvCxnSpPr>
        <p:spPr>
          <a:xfrm rot="16200000" flipH="1">
            <a:off x="4732338" y="4089400"/>
            <a:ext cx="1428750" cy="1822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5" grpId="0" animBg="1"/>
      <p:bldP spid="38" grpId="0" animBg="1"/>
      <p:bldP spid="40" grpId="0" animBg="1"/>
      <p:bldP spid="43" grpId="0" animBg="1"/>
      <p:bldP spid="1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42068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0" y="214313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>
                <a:latin typeface="Algerian" pitchFamily="82" charset="0"/>
              </a:rPr>
              <a:t>Александр Сергеевич Пушкин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>
                <a:latin typeface="Algerian" pitchFamily="82" charset="0"/>
              </a:rPr>
              <a:t>(1799 — 1837)</a:t>
            </a:r>
            <a:r>
              <a:rPr lang="ru-RU" sz="1400">
                <a:latin typeface="Times New Roman" pitchFamily="18" charset="0"/>
              </a:rPr>
              <a:t> - </a:t>
            </a:r>
            <a:r>
              <a:rPr lang="ru-RU" sz="1600">
                <a:latin typeface="Algerian" pitchFamily="82" charset="0"/>
              </a:rPr>
              <a:t>величайший русский поэт и писатель , прозаик, драматург, публицист, критик, основоположник новой русской литературы, создатель русского литературного языка.</a:t>
            </a:r>
          </a:p>
        </p:txBody>
      </p:sp>
      <p:graphicFrame>
        <p:nvGraphicFramePr>
          <p:cNvPr id="20510" name="Group 30"/>
          <p:cNvGraphicFramePr>
            <a:graphicFrameLocks noGrp="1"/>
          </p:cNvGraphicFramePr>
          <p:nvPr/>
        </p:nvGraphicFramePr>
        <p:xfrm>
          <a:off x="4716463" y="2349500"/>
          <a:ext cx="3048000" cy="3076258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Арап Петра Великого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Барышня-крестьянка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Выстрел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Гробовщик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Дубровский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Египетские ночи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История Пугачева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История села Горюхина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716463" y="5445125"/>
            <a:ext cx="417671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5"/>
          <p:cNvCxnSpPr/>
          <p:nvPr/>
        </p:nvCxnSpPr>
        <p:spPr>
          <a:xfrm>
            <a:off x="4716463" y="2276475"/>
            <a:ext cx="396081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416550" y="5824538"/>
            <a:ext cx="286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Убит на дуэли Дантесом.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48117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3800" y="115888"/>
            <a:ext cx="424815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i="1">
                <a:solidFill>
                  <a:schemeClr val="tx1"/>
                </a:solidFill>
                <a:latin typeface="Algerian" pitchFamily="82" charset="0"/>
              </a:rPr>
              <a:t>Михаил Юрьевич Лермонтов</a:t>
            </a:r>
            <a:r>
              <a:rPr lang="ru-RU" b="1" i="1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ru-RU" i="1">
                <a:solidFill>
                  <a:schemeClr val="tx1"/>
                </a:solidFill>
                <a:latin typeface="Algerian" pitchFamily="82" charset="0"/>
              </a:rPr>
              <a:t>(1814 -1841)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 - </a:t>
            </a:r>
            <a:r>
              <a:rPr lang="ru-RU">
                <a:solidFill>
                  <a:schemeClr val="tx1"/>
                </a:solidFill>
              </a:rPr>
              <a:t>русский поэт, прозаик, драматург, художник, офицер.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92725" y="1125538"/>
            <a:ext cx="364331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148263" y="1341438"/>
            <a:ext cx="3781425" cy="3382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>
                <a:solidFill>
                  <a:schemeClr val="tx1"/>
                </a:solidFill>
                <a:latin typeface="Arial" charset="0"/>
              </a:rPr>
              <a:t>«Хаджи-Абрек»</a:t>
            </a:r>
          </a:p>
          <a:p>
            <a:r>
              <a:rPr lang="ru-RU" sz="1600">
                <a:solidFill>
                  <a:schemeClr val="tx1"/>
                </a:solidFill>
                <a:latin typeface="Arial" charset="0"/>
              </a:rPr>
              <a:t>«Герой нашего времени»</a:t>
            </a:r>
          </a:p>
          <a:p>
            <a:r>
              <a:rPr lang="ru-RU" sz="1600">
                <a:solidFill>
                  <a:schemeClr val="tx1"/>
                </a:solidFill>
                <a:latin typeface="Arial" charset="0"/>
              </a:rPr>
              <a:t>«Княгиня Лиговская»</a:t>
            </a:r>
          </a:p>
          <a:p>
            <a:r>
              <a:rPr lang="ru-RU" sz="1600">
                <a:solidFill>
                  <a:schemeClr val="tx1"/>
                </a:solidFill>
                <a:latin typeface="Arial" charset="0"/>
              </a:rPr>
              <a:t>«Ашик-Кериб»</a:t>
            </a:r>
          </a:p>
          <a:p>
            <a:r>
              <a:rPr lang="ru-RU" sz="1600">
                <a:solidFill>
                  <a:schemeClr val="tx1"/>
                </a:solidFill>
                <a:latin typeface="Arial" charset="0"/>
              </a:rPr>
              <a:t>«Кавказец»</a:t>
            </a:r>
          </a:p>
          <a:p>
            <a:r>
              <a:rPr lang="ru-RU" sz="1600">
                <a:solidFill>
                  <a:schemeClr val="tx1"/>
                </a:solidFill>
                <a:latin typeface="Arial" charset="0"/>
              </a:rPr>
              <a:t>«Странный человек»</a:t>
            </a:r>
          </a:p>
          <a:p>
            <a:r>
              <a:rPr lang="ru-RU" sz="1600">
                <a:solidFill>
                  <a:schemeClr val="tx1"/>
                </a:solidFill>
                <a:latin typeface="Arial" charset="0"/>
              </a:rPr>
              <a:t>«Два брата»</a:t>
            </a:r>
          </a:p>
          <a:p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3800" y="4941888"/>
            <a:ext cx="414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Погиб на дуэли.</a:t>
            </a:r>
          </a:p>
          <a:p>
            <a:pPr algn="ctr"/>
            <a:r>
              <a:rPr lang="ru-RU">
                <a:latin typeface="Times New Roman" pitchFamily="18" charset="0"/>
              </a:rPr>
              <a:t>Дуэль произошла 15 июля. Лермонтов выстрелил вверх (основная версия), Мартынов — прямо в грудь поэту.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19700" y="4797425"/>
            <a:ext cx="364331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003800" y="3500438"/>
            <a:ext cx="364331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333375"/>
            <a:ext cx="50450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8263" y="3644900"/>
            <a:ext cx="36433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/>
              <a:t>«Вечера на хуторе близ Диканьки»</a:t>
            </a:r>
          </a:p>
          <a:p>
            <a:pPr>
              <a:lnSpc>
                <a:spcPct val="150000"/>
              </a:lnSpc>
            </a:pPr>
            <a:r>
              <a:rPr lang="ru-RU" sz="2000"/>
              <a:t>«Арабески»</a:t>
            </a:r>
          </a:p>
          <a:p>
            <a:pPr>
              <a:lnSpc>
                <a:spcPct val="150000"/>
              </a:lnSpc>
            </a:pPr>
            <a:r>
              <a:rPr lang="ru-RU" sz="2000"/>
              <a:t>«Миргород»</a:t>
            </a:r>
          </a:p>
          <a:p>
            <a:pPr>
              <a:lnSpc>
                <a:spcPct val="150000"/>
              </a:lnSpc>
            </a:pPr>
            <a:r>
              <a:rPr lang="ru-RU" sz="2000"/>
              <a:t>«Ревизор»</a:t>
            </a:r>
          </a:p>
          <a:p>
            <a:pPr>
              <a:lnSpc>
                <a:spcPct val="150000"/>
              </a:lnSpc>
            </a:pPr>
            <a:r>
              <a:rPr lang="ru-RU" sz="2000"/>
              <a:t>"Мертвые души"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363" y="188913"/>
            <a:ext cx="3860800" cy="3527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b="1" i="1">
                <a:solidFill>
                  <a:schemeClr val="tx1"/>
                </a:solidFill>
                <a:latin typeface="Algerian" pitchFamily="82" charset="0"/>
              </a:rPr>
              <a:t>Гоголь Николай Васильевич</a:t>
            </a:r>
            <a:r>
              <a:rPr lang="ru-RU">
                <a:solidFill>
                  <a:schemeClr val="tx1"/>
                </a:solidFill>
                <a:latin typeface="Algerian" pitchFamily="82" charset="0"/>
              </a:rPr>
              <a:t> </a:t>
            </a:r>
            <a:endParaRPr lang="ru-RU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  <a:latin typeface="Algerian" pitchFamily="82" charset="0"/>
              </a:rPr>
              <a:t>(1809-1852</a:t>
            </a:r>
            <a:r>
              <a:rPr lang="ru-RU" sz="1600">
                <a:solidFill>
                  <a:schemeClr val="tx1"/>
                </a:solidFill>
              </a:rPr>
              <a:t>) - писатель. В имении отца Гоголь приобрел богатые впечатления, послужившие основой его творчества. Он рано начал писать стихи, много читал: Большую роль в его жизни сыграло религиозное воспитание, полученное от матери</a:t>
            </a:r>
            <a:r>
              <a:rPr lang="ru-RU" sz="1600">
                <a:solidFill>
                  <a:srgbClr val="FFFFFF"/>
                </a:solidFill>
              </a:rPr>
              <a:t>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ван Крыл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3800" y="476250"/>
            <a:ext cx="3929063" cy="280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i="1">
                <a:solidFill>
                  <a:schemeClr val="tx1"/>
                </a:solidFill>
                <a:latin typeface="Algerian" pitchFamily="82" charset="0"/>
              </a:rPr>
              <a:t>Крылов Иван Андреевич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Algerian" pitchFamily="82" charset="0"/>
              </a:rPr>
              <a:t>(1769 — 1844)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русский писатель, баснописец, академик Петербургской Академии Наук . Издавал сатирические журналы "Почта духов" и др. Писал трагедии и комедии, оперные либретто. В 1809 — 43 создал более 200 басен, проникнутых демократическим духом, отличающихся сатирической остротой, ярким и метким языком. В них обличались общественные и человеческие пороки. Н. В. Гоголь назвал басни И. Крылова "...книгой мудрости самого народа</a:t>
            </a:r>
            <a:r>
              <a:rPr lang="ru-RU" sz="1600">
                <a:solidFill>
                  <a:srgbClr val="FFFFFF"/>
                </a:solidFill>
              </a:rPr>
              <a:t>".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76825" y="3716338"/>
            <a:ext cx="364331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219700" y="3716338"/>
            <a:ext cx="36004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повесть «Ночи»</a:t>
            </a:r>
          </a:p>
          <a:p>
            <a:r>
              <a:rPr lang="ru-RU"/>
              <a:t>«Речь, говоренная повесою в собрании дураков» «Рассуждение о дружестве», «Мысли философа по моде» «Похвальная речь в память моему дедушке», сатирическая повесть «Каиб».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5256212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62575" y="0"/>
            <a:ext cx="3781425" cy="3960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i="1">
                <a:solidFill>
                  <a:schemeClr val="tx1"/>
                </a:solidFill>
                <a:latin typeface="Algerian" pitchFamily="82" charset="0"/>
              </a:rPr>
              <a:t>Жуковский Василий Андреевич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Algerian" pitchFamily="82" charset="0"/>
              </a:rPr>
              <a:t>(1783 — 1852)</a:t>
            </a:r>
          </a:p>
          <a:p>
            <a:pPr algn="ctr">
              <a:buFontTx/>
              <a:buChar char="-"/>
            </a:pPr>
            <a:r>
              <a:rPr lang="ru-RU">
                <a:solidFill>
                  <a:schemeClr val="tx1"/>
                </a:solidFill>
              </a:rPr>
              <a:t>русский поэт, академик Петербургской Академии Наук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, переводчик, литературный критик</a:t>
            </a:r>
            <a:r>
              <a:rPr lang="ru-RU">
                <a:solidFill>
                  <a:schemeClr val="tx1"/>
                </a:solidFill>
              </a:rPr>
              <a:t>. Начав как сентименталист стал одним из создателей русского романтизма. Поэзия насыщена меланхолическими мечтаниями, романтически переосмысленными образами народной фантастики</a:t>
            </a:r>
          </a:p>
          <a:p>
            <a:pPr algn="ctr">
              <a:buFontTx/>
              <a:buChar char="-"/>
            </a:pPr>
            <a:endParaRPr lang="ru-RU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580063" y="3400425"/>
            <a:ext cx="32067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/>
              <a:t>Проза:</a:t>
            </a:r>
            <a:r>
              <a:rPr lang="ru-RU"/>
              <a:t> </a:t>
            </a:r>
          </a:p>
          <a:p>
            <a:r>
              <a:rPr lang="ru-RU" sz="1600"/>
              <a:t>Вадим Новогородский (неоконченная повесть) Марьина роща </a:t>
            </a:r>
          </a:p>
          <a:p>
            <a:r>
              <a:rPr lang="ru-RU" i="1"/>
              <a:t>Критика:</a:t>
            </a:r>
            <a:r>
              <a:rPr lang="ru-RU" sz="1600" i="1"/>
              <a:t> </a:t>
            </a:r>
          </a:p>
          <a:p>
            <a:r>
              <a:rPr lang="ru-RU" sz="1600"/>
              <a:t>"Радамист и Зенобия", сочинение Кребильйона </a:t>
            </a:r>
          </a:p>
          <a:p>
            <a:r>
              <a:rPr lang="ru-RU" sz="1600"/>
              <a:t>О басне и баснях Крылова Писатель в обществе </a:t>
            </a:r>
          </a:p>
          <a:p>
            <a:r>
              <a:rPr lang="ru-RU" sz="1600"/>
              <a:t>О "Путешествии в Малороссию" К. П. Шаликова </a:t>
            </a:r>
          </a:p>
          <a:p>
            <a:r>
              <a:rPr lang="ru-RU" sz="1600"/>
              <a:t>О сатире и сатирах Кантемира </a:t>
            </a:r>
          </a:p>
          <a:p>
            <a:pPr algn="ctr" eaLnBrk="0" hangingPunct="0"/>
            <a:endParaRPr lang="ru-RU" sz="160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08625" y="3429000"/>
            <a:ext cx="34925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572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2063" y="142875"/>
            <a:ext cx="385762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i="1">
                <a:solidFill>
                  <a:schemeClr val="tx1"/>
                </a:solidFill>
                <a:latin typeface="Algerian" pitchFamily="82" charset="0"/>
              </a:rPr>
              <a:t>Александр Сергеевич Грибоедов</a:t>
            </a:r>
            <a:r>
              <a:rPr lang="ru-RU" sz="2000" b="1" i="1">
                <a:solidFill>
                  <a:schemeClr val="tx1"/>
                </a:solidFill>
                <a:latin typeface="Algerian" pitchFamily="82" charset="0"/>
              </a:rPr>
              <a:t> (1795-1829)</a:t>
            </a:r>
          </a:p>
          <a:p>
            <a:r>
              <a:rPr lang="ru-RU" sz="1400">
                <a:solidFill>
                  <a:schemeClr val="tx1"/>
                </a:solidFill>
              </a:rPr>
              <a:t>Русский драматург, поэт и дипломат, композитор (сохранилось два «Грибоедовских вальса»), пианист,статский советник .</a:t>
            </a:r>
          </a:p>
          <a:p>
            <a:r>
              <a:rPr lang="ru-RU" sz="1400">
                <a:solidFill>
                  <a:schemeClr val="tx1"/>
                </a:solidFill>
              </a:rPr>
              <a:t>Грибоедов известен, как homo unius libri, — писатель одной книги, блестящей рифмованной пьесы «Горе от ума», которая до сих пор является одной из наиболее популярных театральных постановок в России, а также источником многочисленных крылатых фраз</a:t>
            </a:r>
            <a:r>
              <a:rPr lang="ru-RU" sz="14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825" y="2852738"/>
            <a:ext cx="385762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1822 по 1826 г. Грибоедов служит на Кавказе при штабе А.П.Ермолова, с января по июнь 1826 г. находится под арестом по делу декабристов. В Тифлисе в августе 1828 г. женился на Н.А.Чавчавадзе, дочери грузинского поэта и общественного деятеля. 30 января 1829 г. погиб от рук мусульман-фанатиков, захвативших русскую миссию в Тегеране. Похоронен в Тифлисе в монастыре св. Давида.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3" y="5143500"/>
            <a:ext cx="3857625" cy="135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>
                <a:solidFill>
                  <a:schemeClr val="tx1"/>
                </a:solidFill>
                <a:latin typeface="Arial" charset="0"/>
              </a:rPr>
              <a:t>Загородная поездка</a:t>
            </a:r>
          </a:p>
          <a:p>
            <a:r>
              <a:rPr lang="ru-RU" sz="1600" b="1">
                <a:solidFill>
                  <a:schemeClr val="tx1"/>
                </a:solidFill>
                <a:latin typeface="Arial" charset="0"/>
              </a:rPr>
              <a:t>Заметка по поводу комедии «Горе от ума»</a:t>
            </a:r>
          </a:p>
          <a:p>
            <a:r>
              <a:rPr lang="ru-RU" sz="1600" b="1">
                <a:solidFill>
                  <a:schemeClr val="tx1"/>
                </a:solidFill>
                <a:latin typeface="Arial" charset="0"/>
              </a:rPr>
              <a:t>Заметки о Петре I</a:t>
            </a:r>
          </a:p>
          <a:p>
            <a:r>
              <a:rPr lang="ru-RU" sz="1600" b="1">
                <a:solidFill>
                  <a:schemeClr val="tx1"/>
                </a:solidFill>
                <a:latin typeface="Arial" charset="0"/>
              </a:rPr>
              <a:t>Замечания на русскую грамматику Греча</a:t>
            </a:r>
          </a:p>
          <a:p>
            <a:endParaRPr lang="ru-RU" sz="160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48263" y="5084763"/>
            <a:ext cx="364331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549275"/>
            <a:ext cx="4248150" cy="5256213"/>
          </a:xfrm>
        </p:spPr>
      </p:pic>
      <p:sp>
        <p:nvSpPr>
          <p:cNvPr id="34825" name="Rectangle 9"/>
          <p:cNvSpPr>
            <a:spLocks noGrp="1"/>
          </p:cNvSpPr>
          <p:nvPr>
            <p:ph type="body" sz="half" idx="2"/>
          </p:nvPr>
        </p:nvSpPr>
        <p:spPr>
          <a:xfrm>
            <a:off x="4427538" y="404813"/>
            <a:ext cx="4716462" cy="5761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i="1" smtClean="0">
                <a:latin typeface="Algerian" pitchFamily="82" charset="0"/>
              </a:rPr>
              <a:t>Салтыков Михаил Евграфович (1826 -1889)</a:t>
            </a:r>
            <a:r>
              <a:rPr lang="ru-RU" sz="2800" smtClean="0"/>
              <a:t> - </a:t>
            </a:r>
            <a:r>
              <a:rPr lang="ru-RU" sz="2400" smtClean="0"/>
              <a:t>русский писатель 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История одного города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Повесть о том, как один мужик двух генералов прокормил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Убежище Монрепо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Вяленая вобла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Пошехонская старина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3438" y="2133600"/>
            <a:ext cx="40322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643</Words>
  <Application>Microsoft Office PowerPoint</Application>
  <PresentationFormat>Экран (4:3)</PresentationFormat>
  <Paragraphs>81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Macintosh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1</cp:lastModifiedBy>
  <cp:revision>64</cp:revision>
  <dcterms:created xsi:type="dcterms:W3CDTF">2010-03-28T10:41:30Z</dcterms:created>
  <dcterms:modified xsi:type="dcterms:W3CDTF">2014-02-07T08:57:35Z</dcterms:modified>
</cp:coreProperties>
</file>