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32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12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2619723"/>
          </a:xfrm>
        </p:spPr>
        <p:txBody>
          <a:bodyPr>
            <a:noAutofit/>
          </a:bodyPr>
          <a:lstStyle/>
          <a:p>
            <a:r>
              <a:rPr lang="ru-RU" sz="5100" i="1" dirty="0" smtClean="0">
                <a:solidFill>
                  <a:srgbClr val="7030A0"/>
                </a:solidFill>
                <a:latin typeface="Arial" panose="020B0604020202020204" pitchFamily="34" charset="0"/>
              </a:rPr>
              <a:t>Одарённость и особенности её проявления в младшем школьном возрасте</a:t>
            </a:r>
            <a:endParaRPr lang="ru-RU" sz="5100" i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3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08712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Принципы и методы выявления одарённых детей</a:t>
            </a:r>
          </a:p>
          <a:p>
            <a:r>
              <a:rPr lang="ru-RU" sz="2400" b="1" i="1" u="sng" dirty="0" smtClean="0">
                <a:solidFill>
                  <a:srgbClr val="FFFF00"/>
                </a:solidFill>
              </a:rPr>
              <a:t>Принципы: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Комплексный характер оценивания-наблюдение разных сторон поведения и деятельности ребёнка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Длительность оценивания-развёрнутое во времени наблюдение за поведением данного ребёнка в разных ситуациях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Анализ поведения ребёнка в тех сферах деятельности, которые в максимальной мере соответствуют его склонностям и интересам –включение в специально организованные предметно-игровые занятия, в разные формы соответствующей предметной деятельности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Подключение к оценке одарённого ребёнка экспертов-специалистов высшей квалификации в соответствующей предметной области деятельности (математиков, филологов, инженеров </a:t>
            </a:r>
            <a:r>
              <a:rPr lang="ru-RU" sz="1800" i="1" dirty="0" err="1" smtClean="0">
                <a:solidFill>
                  <a:schemeClr val="tx1"/>
                </a:solidFill>
              </a:rPr>
              <a:t>и.т.д</a:t>
            </a:r>
            <a:r>
              <a:rPr lang="ru-RU" sz="1800" i="1" dirty="0" smtClean="0">
                <a:solidFill>
                  <a:schemeClr val="tx1"/>
                </a:solidFill>
              </a:rPr>
              <a:t>.)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Оценка признаков одарённости не только  по отношению к актуальному уровню его психического развития, но и с учётом зоны ближайшего развития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Преимущественная опора на методы, имеющие дело с оценкой реального поведения ребёнка в реальной ситуации, такие. Как анализ творческих работ, наблюдение, беседа, экспертные оценки учителей и родителей</a:t>
            </a:r>
          </a:p>
          <a:p>
            <a:endParaRPr lang="ru-RU" sz="1800" i="1" dirty="0" smtClean="0">
              <a:solidFill>
                <a:schemeClr val="tx1"/>
              </a:solidFill>
            </a:endParaRPr>
          </a:p>
          <a:p>
            <a:endParaRPr lang="ru-RU" sz="1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712968" cy="6120680"/>
          </a:xfrm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rgbClr val="FFFF00"/>
                </a:solidFill>
              </a:rPr>
              <a:t>Методы: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Различные варианты метода наблюдения за детьми(в школе. Во внешкольной деятельности</a:t>
            </a:r>
            <a:endParaRPr lang="ru-RU" sz="2400" b="1" i="1" u="sng" dirty="0" smtClean="0">
              <a:solidFill>
                <a:srgbClr val="FFFF00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Экспертное оценивание поведения детей учителями, родителями.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Проведение «пробных» уроков по специальным программам, а так же включая детей в специальные игровые и предметно-ориентированные занятия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Экспертное оценивание конкретных продуктов творческой деятельности детей (рисунков, стихов, технических моделей) профессионалами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Организация различных интеллектуальных и предметных олимпиад, конференций, спортивных соревнований, творческих конкурсов, фестивалей, смотров и т. п.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Выявление одарённых детей необходимо связывать с задачами их обучения и воспитания, а так же с оказанием им психологической помощи и поддержки.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8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84976" cy="640871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Личностные качества учителя необходимые для воспитания и обучения одарённых детей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Роль учителя в развитии одарённости учащихся так же подтверждается так называемой «гипотезой подражания», согласно которой для развития творческих способностей ребёнка необходимо, среди близких ребёнку людей был творческий человек, </a:t>
            </a:r>
            <a:r>
              <a:rPr lang="ru-RU" sz="1800" dirty="0">
                <a:solidFill>
                  <a:schemeClr val="tx1"/>
                </a:solidFill>
              </a:rPr>
              <a:t>с</a:t>
            </a:r>
            <a:r>
              <a:rPr lang="ru-RU" sz="1800" dirty="0" smtClean="0">
                <a:solidFill>
                  <a:schemeClr val="tx1"/>
                </a:solidFill>
              </a:rPr>
              <a:t> которым бы ребёнок себя идентифицировал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Именно учитель </a:t>
            </a:r>
            <a:r>
              <a:rPr lang="ru-RU" sz="1800" dirty="0">
                <a:solidFill>
                  <a:schemeClr val="tx1"/>
                </a:solidFill>
              </a:rPr>
              <a:t>в младшем школьном </a:t>
            </a:r>
            <a:r>
              <a:rPr lang="ru-RU" sz="1800" dirty="0" smtClean="0">
                <a:solidFill>
                  <a:schemeClr val="tx1"/>
                </a:solidFill>
              </a:rPr>
              <a:t>возрасте является для ребёнка образцом для подражания.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268760"/>
            <a:ext cx="2376264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Позитивная Я-концепция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1283709"/>
            <a:ext cx="2448272" cy="14252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Зрелость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268760"/>
            <a:ext cx="2592288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Целеустремлённость и настойчивость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3" y="2996952"/>
            <a:ext cx="2376264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Эмоциональная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стабильность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2996952"/>
            <a:ext cx="2592288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Чуткость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996952"/>
            <a:ext cx="2376264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Способность к индивидуализации обучения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8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352928" cy="6048672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Литература:</a:t>
            </a:r>
          </a:p>
          <a:p>
            <a:pPr marL="45720" indent="0">
              <a:buNone/>
            </a:pPr>
            <a:r>
              <a:rPr lang="ru-RU" sz="1800" dirty="0" smtClean="0"/>
              <a:t>1.Б.М.Теплов «Способности и одарённость. Психология индивидуальных различий. Тексты.-М.: 1982г.</a:t>
            </a:r>
          </a:p>
          <a:p>
            <a:pPr marL="45720" indent="0">
              <a:buNone/>
            </a:pPr>
            <a:r>
              <a:rPr lang="ru-RU" sz="1800" dirty="0" smtClean="0"/>
              <a:t>2.Рабочая концепция одарённости.-2-е изд., М.,2003г.</a:t>
            </a:r>
          </a:p>
          <a:p>
            <a:pPr marL="45720" indent="0">
              <a:buNone/>
            </a:pPr>
            <a:r>
              <a:rPr lang="ru-RU" sz="1800" dirty="0" smtClean="0"/>
              <a:t>3.Матюшкин А.М. «Что такое одарённость. Выявление и развитие одарённых детей».- М.: Омега-Л,2008г.</a:t>
            </a:r>
          </a:p>
          <a:p>
            <a:pPr marL="45720" indent="0">
              <a:buNone/>
            </a:pPr>
            <a:r>
              <a:rPr lang="ru-RU" sz="1800" dirty="0" smtClean="0"/>
              <a:t>4.Савенков А.И. «Одарённый ребёнок в школе и дома.»-М.: изд. дом «Академия», 2004г.</a:t>
            </a:r>
          </a:p>
          <a:p>
            <a:pPr marL="45720" indent="0">
              <a:buNone/>
            </a:pPr>
            <a:endParaRPr lang="ru-RU" sz="1800" dirty="0" smtClean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r>
              <a:rPr lang="ru-RU" sz="1800" dirty="0" smtClean="0"/>
              <a:t>Презентацию подготовила старший вожатый ФГКОУ СОШ №24 МО РФ Лапшина Лариса Михайловна</a:t>
            </a:r>
            <a:endParaRPr lang="ru-RU" sz="1800" dirty="0"/>
          </a:p>
          <a:p>
            <a:pPr marL="45720" indent="0">
              <a:buNone/>
            </a:pPr>
            <a:endParaRPr lang="ru-RU" sz="1800" dirty="0" smtClean="0"/>
          </a:p>
          <a:p>
            <a:pPr marL="45720" indent="0">
              <a:buNone/>
            </a:pPr>
            <a:endParaRPr lang="ru-RU" sz="1800" dirty="0"/>
          </a:p>
          <a:p>
            <a:pPr marL="45720" indent="0">
              <a:buNone/>
            </a:pP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94171"/>
            <a:ext cx="2304255" cy="201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0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5791200" cy="1371600"/>
          </a:xfrm>
        </p:spPr>
        <p:txBody>
          <a:bodyPr>
            <a:normAutofit/>
          </a:bodyPr>
          <a:lstStyle/>
          <a:p>
            <a:r>
              <a:rPr lang="ru-RU" sz="2500" i="1" dirty="0" smtClean="0">
                <a:latin typeface="Arial" panose="020B0604020202020204" pitchFamily="34" charset="0"/>
              </a:rPr>
              <a:t>Что такое одарённость?</a:t>
            </a:r>
            <a:endParaRPr lang="ru-RU" sz="2500" i="1" dirty="0">
              <a:latin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1800" b="0" dirty="0" smtClean="0"/>
              <a:t>Одарённость как качественно – своеобразное сочетание способностей, от которого зависит возможность достижения большего или меньшего успеха в выполнении той или другой деятельности. </a:t>
            </a:r>
          </a:p>
          <a:p>
            <a:pPr algn="r"/>
            <a:r>
              <a:rPr lang="ru-RU" sz="1800" b="0" dirty="0" smtClean="0"/>
              <a:t>      Б.М. Теплов</a:t>
            </a:r>
          </a:p>
          <a:p>
            <a:r>
              <a:rPr lang="ru-RU" sz="1800" b="0" dirty="0" smtClean="0"/>
              <a:t>Способности могут различаться не только по своему качеству или направленности, но и по своему уровню или </a:t>
            </a:r>
            <a:r>
              <a:rPr lang="ru-RU" sz="1800" b="0" dirty="0" err="1" smtClean="0"/>
              <a:t>маштабу</a:t>
            </a:r>
            <a:r>
              <a:rPr lang="ru-RU" sz="1800" b="0" dirty="0" smtClean="0"/>
              <a:t>.</a:t>
            </a:r>
          </a:p>
          <a:p>
            <a:endParaRPr lang="ru-RU" sz="1800" b="0" dirty="0" smtClean="0"/>
          </a:p>
          <a:p>
            <a:r>
              <a:rPr lang="ru-RU" sz="1800" b="0" dirty="0" smtClean="0"/>
              <a:t>Рабочая концепция одарённости была создана группой российских учёных под руководством </a:t>
            </a:r>
            <a:r>
              <a:rPr lang="ru-RU" sz="1800" b="0" dirty="0" err="1" smtClean="0"/>
              <a:t>Д.Б.Богоявленской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В.Д.Шадрикова</a:t>
            </a:r>
            <a:r>
              <a:rPr lang="ru-RU" sz="1800" b="0" dirty="0" smtClean="0"/>
              <a:t> в рамках Федеральной программы «Одарённые дети».</a:t>
            </a:r>
          </a:p>
          <a:p>
            <a:r>
              <a:rPr lang="ru-RU" sz="1800" dirty="0" smtClean="0"/>
              <a:t>В рамках данной концепции </a:t>
            </a:r>
            <a:r>
              <a:rPr lang="ru-RU" sz="1800" dirty="0" smtClean="0">
                <a:solidFill>
                  <a:srgbClr val="FF0000"/>
                </a:solidFill>
              </a:rPr>
              <a:t>одарённость </a:t>
            </a:r>
            <a:r>
              <a:rPr lang="ru-RU" sz="1800" dirty="0" smtClean="0">
                <a:solidFill>
                  <a:schemeClr val="tx1"/>
                </a:solidFill>
              </a:rPr>
              <a:t>определяется как системное, развивающее в течении жизни качество психики, которое определяет возможность достижения человеком более высоких результатов в одном или нескольких видах деятельности по сравнению с другими людьми.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7217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/>
                </a:solidFill>
              </a:rPr>
              <a:t>Одарённый ребёнок </a:t>
            </a:r>
            <a:r>
              <a:rPr lang="ru-RU" dirty="0"/>
              <a:t>– это ребёнок, который выделяется яркими очевидными, иногда выдающимися достижениями  в том или ином виде деятельности.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76872"/>
            <a:ext cx="3528391" cy="26642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40968"/>
            <a:ext cx="360040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5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260648"/>
            <a:ext cx="6400800" cy="3474720"/>
          </a:xfrm>
        </p:spPr>
        <p:txBody>
          <a:bodyPr/>
          <a:lstStyle/>
          <a:p>
            <a:pPr algn="ctr"/>
            <a:r>
              <a:rPr lang="ru-RU" b="1" dirty="0" smtClean="0"/>
              <a:t>Признаки одарённости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marL="45720" indent="0" algn="ctr">
              <a:buNone/>
            </a:pPr>
            <a:endParaRPr lang="ru-RU" b="1" dirty="0" smtClean="0"/>
          </a:p>
          <a:p>
            <a:pPr algn="ctr"/>
            <a:endParaRPr lang="ru-RU" b="1" dirty="0"/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936649"/>
              </p:ext>
            </p:extLst>
          </p:nvPr>
        </p:nvGraphicFramePr>
        <p:xfrm>
          <a:off x="671774" y="692696"/>
          <a:ext cx="757613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6177"/>
                <a:gridCol w="3839959"/>
              </a:tblGrid>
              <a:tr h="8008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инструментальный-характеризует способы её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мотивационный –характеризует отношение ребёнка к той или иной стороне деятельности, а так же к своей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/>
                    </a:p>
                    <a:p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683568" y="1834867"/>
            <a:ext cx="3528392" cy="4762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1200" dirty="0" smtClean="0"/>
              <a:t>Наличие специфических стратегии деятельности, которые обеспечивают её качественно своеобразную продуктивность(быстрое освоение деятельности и высокая успешность её выполнения; использование и изобретение новых способов деятельности в условиях поиска решения в заданной ситуации; выдвижение новых целей деятельности за счёт белее глубокого овладения предметом)</a:t>
            </a:r>
          </a:p>
          <a:p>
            <a:pPr marL="228600" indent="-228600">
              <a:buAutoNum type="arabicPeriod"/>
            </a:pPr>
            <a:r>
              <a:rPr lang="ru-RU" sz="1200" dirty="0" err="1" smtClean="0"/>
              <a:t>Сформированность</a:t>
            </a:r>
            <a:r>
              <a:rPr lang="ru-RU" sz="1200" dirty="0" smtClean="0"/>
              <a:t>  качественно своеобразного стиля деятельности(«всё делать по своему»)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Высокая структурированность знаний, умение видеть изучаемый предмет в системе.</a:t>
            </a:r>
          </a:p>
          <a:p>
            <a:pPr marL="228600" indent="-228600">
              <a:buAutoNum type="arabicPeriod"/>
            </a:pPr>
            <a:r>
              <a:rPr lang="ru-RU" sz="1200" dirty="0" smtClean="0"/>
              <a:t>Особый вид обучаемости, который может проявляться как в высокой скорости и лёгкости обучения, так и в замедленном темпе обучения.</a:t>
            </a:r>
          </a:p>
          <a:p>
            <a:pPr marL="228600" indent="-228600">
              <a:buAutoNum type="arabicPeriod"/>
            </a:pPr>
            <a:endParaRPr lang="ru-RU" sz="1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1834867"/>
            <a:ext cx="3803037" cy="473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4555111" y="1857409"/>
            <a:ext cx="36759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 smtClean="0"/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bg1"/>
                </a:solidFill>
              </a:rPr>
              <a:t>Повышенная, избирательная чувствительность к определённым сторонам предметной деятельности либо к определённым формам собственной активности сопровождающаяся, как правило, переживанием чувства удовольствия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bg1"/>
                </a:solidFill>
              </a:rPr>
              <a:t>Ярко выраженный интерес к тем или иным занятиям или сферам деятельности, увлечённость, погруженность в то или иное дело.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bg1"/>
                </a:solidFill>
              </a:rPr>
              <a:t>Повышенная познавательная потребность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bg1"/>
                </a:solidFill>
              </a:rPr>
              <a:t>Предпочтение парадоксальной, противоречивой и неопределённой информации, непринятие  стандартных, типичных заданий и готовых ответов.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bg1"/>
                </a:solidFill>
              </a:rPr>
              <a:t>Высокая критичность к результатам собственного труда, склонность ставить сверхтрудные цели, стремление к совершенству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51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Виды одарённости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Основные виды деятельности и соответствующие им виды одарённости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01626"/>
              </p:ext>
            </p:extLst>
          </p:nvPr>
        </p:nvGraphicFramePr>
        <p:xfrm>
          <a:off x="1547664" y="1844824"/>
          <a:ext cx="6096000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одарённости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Практическая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Одарённость в ремёслах;</a:t>
                      </a:r>
                      <a:r>
                        <a:rPr lang="ru-RU" sz="1400" baseline="0" dirty="0" smtClean="0"/>
                        <a:t> спортивная и организационная одарённость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Познавательная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Интеллектуальная одарённость различных видов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Художественно-эстетическая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Хореографическая, сценическая, литературно-поэтическая, изобразительная и музыкальная одарённость.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Коммуникативная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Лидерская одарённость,</a:t>
                      </a:r>
                      <a:r>
                        <a:rPr lang="ru-RU" sz="1400" baseline="0" dirty="0" smtClean="0"/>
                        <a:t> т.е. способность привлекать, притягивать к себе других людей, вызывать у них чувство симпатии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Духовно-ценностная</a:t>
                      </a:r>
                      <a:r>
                        <a:rPr lang="ru-RU" sz="1400" baseline="0" dirty="0" smtClean="0"/>
                        <a:t>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Одарённость в создании новых духовных ценностей и смыслов, служение людям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4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4624"/>
            <a:ext cx="9144000" cy="6813376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solidFill>
                  <a:schemeClr val="accent6"/>
                </a:solidFill>
              </a:rPr>
              <a:t>Виды одарённости определяются по следующим критериям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1.«сформированности одарённости»</a:t>
            </a:r>
          </a:p>
          <a:p>
            <a:r>
              <a:rPr lang="ru-RU" sz="1600" b="1" i="1" u="sng" dirty="0" smtClean="0">
                <a:solidFill>
                  <a:schemeClr val="tx1"/>
                </a:solidFill>
              </a:rPr>
              <a:t>Актуальная-</a:t>
            </a:r>
            <a:r>
              <a:rPr lang="ru-RU" sz="1600" dirty="0" smtClean="0">
                <a:solidFill>
                  <a:schemeClr val="tx1"/>
                </a:solidFill>
              </a:rPr>
              <a:t> психологическая характеристика ребёнка с такими наличными показателями психического развития. Которые проявляются в более высоком уровне выполнения деятельности в конкретной предметной области по сравнению с возрастной и социальной нормой. </a:t>
            </a:r>
            <a:r>
              <a:rPr lang="ru-RU" sz="1600" dirty="0">
                <a:solidFill>
                  <a:schemeClr val="tx1"/>
                </a:solidFill>
              </a:rPr>
              <a:t>О</a:t>
            </a:r>
            <a:r>
              <a:rPr lang="ru-RU" sz="1600" dirty="0" smtClean="0">
                <a:solidFill>
                  <a:schemeClr val="tx1"/>
                </a:solidFill>
              </a:rPr>
              <a:t>собая категория-талантливые дети. Это дети с такими результатами деятельности, которые отвечают требованиям объективной новизны и социальной значимости.</a:t>
            </a:r>
          </a:p>
          <a:p>
            <a:r>
              <a:rPr lang="ru-RU" sz="1600" b="1" i="1" u="sng" dirty="0" smtClean="0">
                <a:solidFill>
                  <a:schemeClr val="tx1"/>
                </a:solidFill>
              </a:rPr>
              <a:t>Потенциальная- </a:t>
            </a:r>
            <a:r>
              <a:rPr lang="ru-RU" sz="1600" dirty="0" smtClean="0">
                <a:solidFill>
                  <a:schemeClr val="tx1"/>
                </a:solidFill>
              </a:rPr>
              <a:t>психологическая характеристика ребёнка. Который имеет определённые психические вохможности9потенциал) для высоких достижений в том или ином виде деятельности, но не может реализовать свои возможности в данный момент в силу их функциональной недостаточности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2. «форма проявления»</a:t>
            </a:r>
          </a:p>
          <a:p>
            <a:r>
              <a:rPr lang="ru-RU" sz="1600" b="1" i="1" u="sng" dirty="0" smtClean="0">
                <a:solidFill>
                  <a:schemeClr val="tx1"/>
                </a:solidFill>
              </a:rPr>
              <a:t>Явная</a:t>
            </a:r>
            <a:r>
              <a:rPr lang="ru-RU" sz="1600" dirty="0" smtClean="0">
                <a:solidFill>
                  <a:schemeClr val="tx1"/>
                </a:solidFill>
              </a:rPr>
              <a:t>- проявляется в деятельности ярко и отчётливо, в любых условиях</a:t>
            </a:r>
          </a:p>
          <a:p>
            <a:r>
              <a:rPr lang="ru-RU" sz="1600" b="1" i="1" u="sng" dirty="0" smtClean="0">
                <a:solidFill>
                  <a:schemeClr val="tx1"/>
                </a:solidFill>
              </a:rPr>
              <a:t>Скрытая</a:t>
            </a:r>
            <a:r>
              <a:rPr lang="ru-RU" sz="1600" dirty="0" smtClean="0">
                <a:solidFill>
                  <a:schemeClr val="tx1"/>
                </a:solidFill>
              </a:rPr>
              <a:t>-проявляется в деятельности ребёнка в менее выраженной форме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3. «широта проявлений»</a:t>
            </a:r>
          </a:p>
          <a:p>
            <a:r>
              <a:rPr lang="ru-RU" sz="1600" b="1" i="1" u="sng" dirty="0" smtClean="0">
                <a:solidFill>
                  <a:schemeClr val="tx1"/>
                </a:solidFill>
              </a:rPr>
              <a:t>Общая (умственная)</a:t>
            </a:r>
            <a:r>
              <a:rPr lang="ru-RU" sz="1600" dirty="0" smtClean="0">
                <a:solidFill>
                  <a:schemeClr val="tx1"/>
                </a:solidFill>
              </a:rPr>
              <a:t>-проявляется по отношению к различным видам деятельности и выступает в качестве основы их продуктивности</a:t>
            </a:r>
            <a:endParaRPr lang="ru-RU" sz="1600" b="1" i="1" u="sng" dirty="0" smtClean="0">
              <a:solidFill>
                <a:schemeClr val="tx1"/>
              </a:solidFill>
            </a:endParaRPr>
          </a:p>
          <a:p>
            <a:r>
              <a:rPr lang="ru-RU" sz="1600" b="1" i="1" u="sng" dirty="0" smtClean="0">
                <a:solidFill>
                  <a:schemeClr val="tx1"/>
                </a:solidFill>
              </a:rPr>
              <a:t>Специальная</a:t>
            </a:r>
            <a:r>
              <a:rPr lang="ru-RU" sz="1600" dirty="0" smtClean="0">
                <a:solidFill>
                  <a:schemeClr val="tx1"/>
                </a:solidFill>
              </a:rPr>
              <a:t>-обнаруживает себя в конкретных видах деятельности  и может быть определена  лишь в отношении отдельных областей деятельности (музыка. Живопись, спорт)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4. «особенности возрастного развития»</a:t>
            </a:r>
          </a:p>
          <a:p>
            <a:r>
              <a:rPr lang="ru-RU" sz="1600" b="1" i="1" u="sng" dirty="0" smtClean="0">
                <a:solidFill>
                  <a:schemeClr val="tx1"/>
                </a:solidFill>
              </a:rPr>
              <a:t>Ранняя (вундеркинды)</a:t>
            </a:r>
          </a:p>
          <a:p>
            <a:r>
              <a:rPr lang="ru-RU" sz="1600" b="1" i="1" u="sng" dirty="0" smtClean="0">
                <a:solidFill>
                  <a:schemeClr val="tx1"/>
                </a:solidFill>
              </a:rPr>
              <a:t>Поздняя </a:t>
            </a:r>
          </a:p>
          <a:p>
            <a:endParaRPr lang="ru-RU" sz="1400" b="1" i="1" u="sng" dirty="0" smtClean="0">
              <a:solidFill>
                <a:schemeClr val="tx1"/>
              </a:solidFill>
            </a:endParaRPr>
          </a:p>
          <a:p>
            <a:endParaRPr lang="ru-RU" sz="1400" b="1" i="1" u="sng" dirty="0" smtClean="0">
              <a:solidFill>
                <a:schemeClr val="tx1"/>
              </a:solidFill>
            </a:endParaRPr>
          </a:p>
          <a:p>
            <a:endParaRPr lang="ru-RU" sz="1400" b="1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9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Личные особенности школьника с различными уровнями интеллекта и творческих способностей</a:t>
            </a:r>
          </a:p>
          <a:p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371829"/>
              </p:ext>
            </p:extLst>
          </p:nvPr>
        </p:nvGraphicFramePr>
        <p:xfrm>
          <a:off x="755576" y="1220973"/>
          <a:ext cx="7272808" cy="50914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5503"/>
                <a:gridCol w="687271"/>
                <a:gridCol w="2701682"/>
                <a:gridCol w="3168352"/>
              </a:tblGrid>
              <a:tr h="358851">
                <a:tc rowSpan="4">
                  <a:txBody>
                    <a:bodyPr/>
                    <a:lstStyle/>
                    <a:p>
                      <a:r>
                        <a:rPr lang="ru-RU" baseline="0" dirty="0" smtClean="0"/>
                        <a:t>  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К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реативность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vert="wordArtVert"/>
                </a:tc>
                <a:tc gridSpan="3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                        Интеллект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88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                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Высокий    </a:t>
                      </a:r>
                      <a:r>
                        <a:rPr lang="ru-RU" dirty="0" smtClean="0"/>
                        <a:t>                 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Низкий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643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высокая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Вера в свои возможности.</a:t>
                      </a:r>
                    </a:p>
                    <a:p>
                      <a:r>
                        <a:rPr lang="ru-RU" sz="1400" dirty="0" smtClean="0"/>
                        <a:t>Высокий самоконтроль.</a:t>
                      </a:r>
                    </a:p>
                    <a:p>
                      <a:r>
                        <a:rPr lang="ru-RU" sz="1400" dirty="0" smtClean="0"/>
                        <a:t>Высокая социальная интеграция.</a:t>
                      </a:r>
                    </a:p>
                    <a:p>
                      <a:r>
                        <a:rPr lang="ru-RU" sz="1400" dirty="0" smtClean="0"/>
                        <a:t>Высокая способность к концентрации внимания и большой интерес ко всему новому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Постоянный конфликт между собственным представлениями о мире и школьными требованиями. Недостаточная вера в</a:t>
                      </a:r>
                      <a:r>
                        <a:rPr lang="ru-RU" sz="1400" baseline="0" dirty="0" smtClean="0"/>
                        <a:t> себя и недостаточное самоуважение. Боязнь оценки со стороны окружающих</a:t>
                      </a:r>
                      <a:endParaRPr lang="ru-RU" sz="1400" dirty="0"/>
                    </a:p>
                  </a:txBody>
                  <a:tcPr/>
                </a:tc>
              </a:tr>
              <a:tr h="256160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низкая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Энергия направлена</a:t>
                      </a:r>
                      <a:r>
                        <a:rPr lang="ru-RU" sz="1400" baseline="0" dirty="0" smtClean="0"/>
                        <a:t> на достижение успеха в учёбе.</a:t>
                      </a:r>
                    </a:p>
                    <a:p>
                      <a:r>
                        <a:rPr lang="ru-RU" sz="1400" baseline="0" dirty="0" smtClean="0"/>
                        <a:t>Неудачи воспринимаются как катастрофа.</a:t>
                      </a:r>
                    </a:p>
                    <a:p>
                      <a:r>
                        <a:rPr lang="ru-RU" sz="1400" baseline="0" dirty="0" smtClean="0"/>
                        <a:t>Боязнь риска и высказывания своего мнения</a:t>
                      </a:r>
                    </a:p>
                    <a:p>
                      <a:r>
                        <a:rPr lang="ru-RU" sz="1400" baseline="0" dirty="0" smtClean="0"/>
                        <a:t>Пониженная общительность.</a:t>
                      </a:r>
                    </a:p>
                    <a:p>
                      <a:r>
                        <a:rPr lang="ru-RU" sz="1400" baseline="0" dirty="0" smtClean="0"/>
                        <a:t>Боязнь самооценки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Хорошая адаптация и удовлетворённость жизнью.</a:t>
                      </a:r>
                    </a:p>
                    <a:p>
                      <a:r>
                        <a:rPr lang="ru-RU" sz="1400" dirty="0" smtClean="0"/>
                        <a:t>Недостаточный</a:t>
                      </a:r>
                      <a:r>
                        <a:rPr lang="ru-RU" sz="1400" baseline="0" dirty="0" smtClean="0"/>
                        <a:t> интеллект компенсируется социальной общительностью или некоторой пассивностью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04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640960" cy="6264696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Типичные проблемы, с которыми сталкиваются одарённые дети</a:t>
            </a:r>
          </a:p>
          <a:p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rgbClr val="FF0000"/>
                </a:solidFill>
              </a:rPr>
              <a:t> </a:t>
            </a: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Неприязнь к школе </a:t>
            </a:r>
            <a:r>
              <a:rPr lang="ru-RU" sz="1600" dirty="0" smtClean="0">
                <a:solidFill>
                  <a:schemeClr val="tx1"/>
                </a:solidFill>
              </a:rPr>
              <a:t>-для ребёнка школьная программа скучна и неинтересна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 Игровые интересы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- нравятся  сложные игры, не те которые нравятся сверстникам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 Комфортность</a:t>
            </a:r>
            <a:r>
              <a:rPr lang="ru-RU" sz="1600" dirty="0" smtClean="0">
                <a:solidFill>
                  <a:schemeClr val="tx1"/>
                </a:solidFill>
              </a:rPr>
              <a:t>- отвергают стандартные требования, идущие в разрез с их интересами</a:t>
            </a:r>
            <a:endParaRPr lang="ru-RU" sz="16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 Погружение в философские проблемы</a:t>
            </a:r>
            <a:r>
              <a:rPr lang="ru-RU" sz="1600" dirty="0" smtClean="0">
                <a:solidFill>
                  <a:schemeClr val="tx1"/>
                </a:solidFill>
              </a:rPr>
              <a:t>- характерно задумываться о таких явлениях, как смерть, религия, в большей степени, чем другие дети</a:t>
            </a:r>
            <a:endParaRPr lang="ru-RU" sz="16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Несоответствие между физическим, интеллектуальным и социальным развитием</a:t>
            </a:r>
            <a:r>
              <a:rPr lang="ru-RU" sz="1600" dirty="0" smtClean="0">
                <a:solidFill>
                  <a:schemeClr val="tx1"/>
                </a:solidFill>
              </a:rPr>
              <a:t>-предпочитают общаться и играть со старшими детьми</a:t>
            </a:r>
            <a:endParaRPr lang="ru-RU" sz="16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Стремление к совершенству(</a:t>
            </a:r>
            <a:r>
              <a:rPr lang="ru-RU" sz="1600" u="sng" dirty="0" err="1" smtClean="0">
                <a:solidFill>
                  <a:schemeClr val="accent3">
                    <a:lumMod val="50000"/>
                  </a:schemeClr>
                </a:solidFill>
              </a:rPr>
              <a:t>перфекционизм</a:t>
            </a: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1600" dirty="0" smtClean="0">
                <a:solidFill>
                  <a:schemeClr val="tx1"/>
                </a:solidFill>
              </a:rPr>
              <a:t>- внутренняя потребность совершенства</a:t>
            </a:r>
            <a:endParaRPr lang="ru-RU" sz="16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Ощущение неудовлетворённости</a:t>
            </a:r>
            <a:r>
              <a:rPr lang="ru-RU" sz="1600" dirty="0" smtClean="0">
                <a:solidFill>
                  <a:schemeClr val="tx1"/>
                </a:solidFill>
              </a:rPr>
              <a:t>-стремление достичь совершенства во всём; критическое отношение к собственным достижениям; низкая самооценка; ощущение собственной неадекватности</a:t>
            </a:r>
            <a:endParaRPr lang="ru-RU" sz="16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Нереалистичные цели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1600" dirty="0" smtClean="0">
                <a:solidFill>
                  <a:schemeClr val="tx1"/>
                </a:solidFill>
              </a:rPr>
              <a:t>стремление к постановке завышенных целей</a:t>
            </a:r>
            <a:endParaRPr lang="ru-RU" sz="16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Сверхчувствительность</a:t>
            </a:r>
            <a:r>
              <a:rPr lang="ru-RU" sz="1600" u="sng" dirty="0" smtClean="0">
                <a:solidFill>
                  <a:schemeClr val="tx1"/>
                </a:solidFill>
              </a:rPr>
              <a:t>- </a:t>
            </a:r>
            <a:r>
              <a:rPr lang="ru-RU" sz="1600" dirty="0" smtClean="0">
                <a:solidFill>
                  <a:schemeClr val="tx1"/>
                </a:solidFill>
              </a:rPr>
              <a:t>уязвимость, высокая восприимчивость к внешним воздействиям, критическое отношение к себе и окружению 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Потребность во внимании взрослых</a:t>
            </a:r>
            <a:r>
              <a:rPr lang="ru-RU" sz="1600" dirty="0" smtClean="0">
                <a:solidFill>
                  <a:schemeClr val="tx1"/>
                </a:solidFill>
              </a:rPr>
              <a:t>-стремление к монополизации внимания учителей, взрослых</a:t>
            </a:r>
            <a:endParaRPr lang="ru-RU" sz="16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600" u="sng" dirty="0" smtClean="0">
                <a:solidFill>
                  <a:schemeClr val="accent3">
                    <a:lumMod val="50000"/>
                  </a:schemeClr>
                </a:solidFill>
              </a:rPr>
              <a:t>Нетерпимость</a:t>
            </a:r>
            <a:r>
              <a:rPr lang="ru-RU" sz="1600" dirty="0" smtClean="0">
                <a:solidFill>
                  <a:schemeClr val="tx1"/>
                </a:solidFill>
              </a:rPr>
              <a:t>-недостаточная терпимость к детям, могут отталкивать окружающих замечаниями, выражающими презрение или нетерпение</a:t>
            </a:r>
            <a:endParaRPr lang="ru-RU" sz="16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64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3873584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rgbClr val="FF0000"/>
                </a:solidFill>
              </a:rPr>
              <a:t>Авторы «Рабочей концепции одарённости» предлагают различать одарённость с </a:t>
            </a:r>
            <a:r>
              <a:rPr lang="ru-RU" sz="1800" i="1" dirty="0" smtClean="0">
                <a:solidFill>
                  <a:schemeClr val="accent3">
                    <a:lumMod val="75000"/>
                  </a:schemeClr>
                </a:solidFill>
              </a:rPr>
              <a:t>гармоничным</a:t>
            </a:r>
            <a:r>
              <a:rPr lang="ru-RU" sz="1800" i="1" dirty="0" smtClean="0">
                <a:solidFill>
                  <a:srgbClr val="FF0000"/>
                </a:solidFill>
              </a:rPr>
              <a:t> и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дисгармоничным</a:t>
            </a:r>
            <a:r>
              <a:rPr lang="ru-RU" sz="1800" i="1" dirty="0" smtClean="0">
                <a:solidFill>
                  <a:srgbClr val="FF0000"/>
                </a:solidFill>
              </a:rPr>
              <a:t> типом развития</a:t>
            </a:r>
          </a:p>
          <a:p>
            <a:endParaRPr lang="ru-RU" sz="18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77746"/>
              </p:ext>
            </p:extLst>
          </p:nvPr>
        </p:nvGraphicFramePr>
        <p:xfrm>
          <a:off x="827584" y="1268760"/>
          <a:ext cx="7392144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5015880"/>
              </a:tblGrid>
              <a:tr h="2664296">
                <a:tc>
                  <a:txBody>
                    <a:bodyPr/>
                    <a:lstStyle/>
                    <a:p>
                      <a:r>
                        <a:rPr lang="ru-RU" dirty="0" smtClean="0"/>
                        <a:t>Дисгармоничный</a:t>
                      </a:r>
                    </a:p>
                    <a:p>
                      <a:r>
                        <a:rPr lang="ru-RU" dirty="0" smtClean="0"/>
                        <a:t>тип развития </a:t>
                      </a:r>
                    </a:p>
                    <a:p>
                      <a:r>
                        <a:rPr lang="ru-RU" dirty="0" smtClean="0"/>
                        <a:t>одарённого ребёнка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Стремятся к творческой деятельности. Они высказывают собственные идеи и отстаивают их, проявляют повышенную самостоятельность в процессе обучения.</a:t>
                      </a:r>
                      <a:r>
                        <a:rPr lang="ru-RU" sz="1400" baseline="0" dirty="0" smtClean="0"/>
                        <a:t> Высокий уровень познавательной потребности, огромная любознательность, страстная увлечённость любимым делом. Устойчиво высокая самооценка. Эти дети стремятся к независимости (автономности): </a:t>
                      </a:r>
                      <a:r>
                        <a:rPr lang="ru-RU" sz="1400" baseline="0" dirty="0" err="1" smtClean="0"/>
                        <a:t>отсутвие</a:t>
                      </a:r>
                      <a:r>
                        <a:rPr lang="ru-RU" sz="1400" baseline="0" dirty="0" smtClean="0"/>
                        <a:t> склонности действовать, думать и поступать сообразно мнению большинства, что приводит к частым конфликтам с окружающими. Характеризуется высокой адаптацией к школьному обучению и коллективу соучеников.</a:t>
                      </a:r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5202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Гармоничный </a:t>
                      </a:r>
                    </a:p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тип развития одарённого </a:t>
                      </a:r>
                    </a:p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ребёнка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Значительное опережение  в умственном или художественно-эстетическом развитии. Повышенная самооценка , характеризующая их представления</a:t>
                      </a:r>
                      <a:r>
                        <a:rPr lang="ru-RU" sz="1400" baseline="0" dirty="0" smtClean="0">
                          <a:solidFill>
                            <a:srgbClr val="00B050"/>
                          </a:solidFill>
                        </a:rPr>
                        <a:t> о своих силах и возможностях. Стремление добиться совершенства (</a:t>
                      </a:r>
                      <a:r>
                        <a:rPr lang="ru-RU" sz="1400" baseline="0" dirty="0" err="1" smtClean="0">
                          <a:solidFill>
                            <a:srgbClr val="00B050"/>
                          </a:solidFill>
                        </a:rPr>
                        <a:t>перфекционизм</a:t>
                      </a:r>
                      <a:r>
                        <a:rPr lang="ru-RU" sz="1400" baseline="0" dirty="0" smtClean="0">
                          <a:solidFill>
                            <a:srgbClr val="00B050"/>
                          </a:solidFill>
                        </a:rPr>
                        <a:t>). Повышенная требовательность к себе, повышенная впечатлительность, эмоциональная чувствительность. Эти дети могут производить впечатление истеричных. Часто отсутствуют эффективные навыки социального поведения, ведущие к проблемам в общении или отчуждённости от группы сверстников.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157192"/>
            <a:ext cx="918972" cy="88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83602"/>
            <a:ext cx="913486" cy="7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1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551</TotalTime>
  <Words>1409</Words>
  <Application>Microsoft Office PowerPoint</Application>
  <PresentationFormat>Экран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Одарённость и особенности её проявления в младшем школьном возрасте</vt:lpstr>
      <vt:lpstr>Что такое одарённость?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Одарённость и особенности её проявления в младшем школьном возрасте</dc:title>
  <cp:lastModifiedBy>User</cp:lastModifiedBy>
  <cp:revision>63</cp:revision>
  <dcterms:modified xsi:type="dcterms:W3CDTF">2014-11-14T16:30:09Z</dcterms:modified>
</cp:coreProperties>
</file>