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62" r:id="rId3"/>
    <p:sldId id="296" r:id="rId4"/>
    <p:sldId id="263" r:id="rId5"/>
    <p:sldId id="295" r:id="rId6"/>
    <p:sldId id="261" r:id="rId7"/>
    <p:sldId id="291" r:id="rId8"/>
    <p:sldId id="308" r:id="rId9"/>
    <p:sldId id="292" r:id="rId10"/>
    <p:sldId id="265" r:id="rId11"/>
    <p:sldId id="309" r:id="rId12"/>
    <p:sldId id="293" r:id="rId13"/>
    <p:sldId id="266" r:id="rId14"/>
    <p:sldId id="307" r:id="rId15"/>
    <p:sldId id="294" r:id="rId16"/>
    <p:sldId id="290" r:id="rId17"/>
    <p:sldId id="299" r:id="rId18"/>
    <p:sldId id="301" r:id="rId19"/>
    <p:sldId id="302" r:id="rId20"/>
    <p:sldId id="303" r:id="rId21"/>
    <p:sldId id="305" r:id="rId22"/>
    <p:sldId id="298" r:id="rId23"/>
    <p:sldId id="306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C77E2-9908-4612-9081-2A98F955D371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F6EE-3B0B-4B47-9959-B41885BCE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выявление профессионально значимых личностных особенностей обучающихся позволяет нам решать  определенные  задачи.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этих задач  позволяет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 основ </a:t>
            </a:r>
            <a:r>
              <a:rPr lang="ru-RU" dirty="0" err="1" smtClean="0"/>
              <a:t>профдиагностики</a:t>
            </a:r>
            <a:r>
              <a:rPr lang="ru-RU" dirty="0" smtClean="0"/>
              <a:t>  психофизических возможностей обучающихся – диагностика  особенностей ВПФ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F6EE-3B0B-4B47-9959-B41885BCE50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A87E6F-52C6-4AC7-95AD-6AF20BBDC5D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CAE249-7313-4D24-9738-4CB84D53D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ashpsixolog.ru/areer-oriented-high-school/81-work-with-parents-on-career-guidance/247-form-number-4-for-par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сопровождения </a:t>
            </a:r>
            <a:r>
              <a:rPr lang="ru-RU" dirty="0" err="1" smtClean="0"/>
              <a:t>предпрофильной</a:t>
            </a:r>
            <a:r>
              <a:rPr lang="ru-RU" dirty="0" smtClean="0"/>
              <a:t> подготовки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400" dirty="0" smtClean="0"/>
              <a:t>Подготовил: педагог-психолог  </a:t>
            </a:r>
            <a:r>
              <a:rPr lang="ru-RU" sz="1400" dirty="0" smtClean="0"/>
              <a:t> </a:t>
            </a:r>
            <a:r>
              <a:rPr lang="ru-RU" sz="1400" dirty="0" err="1" smtClean="0"/>
              <a:t>Адонин</a:t>
            </a:r>
            <a:r>
              <a:rPr lang="ru-RU" sz="1400" dirty="0" smtClean="0"/>
              <a:t> </a:t>
            </a:r>
            <a:r>
              <a:rPr lang="ru-RU" sz="1400" dirty="0" smtClean="0"/>
              <a:t>Е.Т.</a:t>
            </a:r>
          </a:p>
          <a:p>
            <a:r>
              <a:rPr lang="ru-RU" sz="1400" dirty="0" smtClean="0"/>
              <a:t>             2014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5532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187624" y="2132856"/>
            <a:ext cx="7200800" cy="399330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/>
              <a:t>Задача этапа -  </a:t>
            </a:r>
            <a:r>
              <a:rPr lang="ru-RU" sz="8000" i="1" dirty="0" smtClean="0">
                <a:latin typeface="Times New Roman"/>
                <a:ea typeface="Times New Roman"/>
                <a:cs typeface="Times New Roman"/>
              </a:rPr>
              <a:t> усвоение профессиональных  знаний, навыков, умений,</a:t>
            </a:r>
          </a:p>
          <a:p>
            <a:pPr algn="ctr">
              <a:buNone/>
            </a:pPr>
            <a:r>
              <a:rPr lang="ru-RU" sz="8000" i="1" dirty="0" smtClean="0">
                <a:latin typeface="Times New Roman"/>
                <a:ea typeface="Times New Roman"/>
                <a:cs typeface="Times New Roman"/>
              </a:rPr>
              <a:t>способность адекватно осмысливать</a:t>
            </a:r>
            <a:r>
              <a:rPr lang="ru-RU" sz="80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i="1" dirty="0" smtClean="0">
                <a:latin typeface="Times New Roman"/>
                <a:ea typeface="Times New Roman"/>
                <a:cs typeface="Times New Roman"/>
              </a:rPr>
              <a:t>трудовые задания </a:t>
            </a:r>
            <a:endParaRPr lang="ru-RU" sz="8000" i="1" dirty="0" smtClean="0"/>
          </a:p>
          <a:p>
            <a:pPr>
              <a:buNone/>
            </a:pPr>
            <a:endParaRPr lang="ru-RU" sz="8000" dirty="0" smtClean="0"/>
          </a:p>
          <a:p>
            <a:r>
              <a:rPr lang="ru-RU" sz="8000" dirty="0" smtClean="0"/>
              <a:t>анкета – «профессии, которые мы изучаем в школе» (какие профессиональные навыки и умения требуются; какие качества личности требуются)</a:t>
            </a:r>
          </a:p>
          <a:p>
            <a:r>
              <a:rPr lang="ru-RU" sz="8000" dirty="0" smtClean="0"/>
              <a:t>анкета- «профессии на букву А…Я»  </a:t>
            </a:r>
          </a:p>
          <a:p>
            <a:r>
              <a:rPr lang="ru-RU" sz="8000" dirty="0" smtClean="0"/>
              <a:t>анкета- «хочу работать с…»</a:t>
            </a:r>
          </a:p>
          <a:p>
            <a:r>
              <a:rPr lang="ru-RU" sz="8000" dirty="0" smtClean="0"/>
              <a:t>Анкета – «матрица выбора профессии»</a:t>
            </a:r>
          </a:p>
          <a:p>
            <a:r>
              <a:rPr lang="ru-RU" sz="8000" dirty="0" smtClean="0"/>
              <a:t>Игры в профессию (покупатель – </a:t>
            </a:r>
            <a:r>
              <a:rPr lang="ru-RU" sz="8000" dirty="0" err="1" smtClean="0"/>
              <a:t>продовец</a:t>
            </a:r>
            <a:r>
              <a:rPr lang="ru-RU" sz="8000" dirty="0" smtClean="0"/>
              <a:t>) </a:t>
            </a:r>
          </a:p>
          <a:p>
            <a:r>
              <a:rPr lang="ru-RU" sz="8000" dirty="0" smtClean="0"/>
              <a:t> </a:t>
            </a:r>
            <a:r>
              <a:rPr lang="ru-RU" sz="8000" dirty="0" err="1" smtClean="0"/>
              <a:t>профигра</a:t>
            </a:r>
            <a:r>
              <a:rPr lang="ru-RU" sz="8000" dirty="0" smtClean="0"/>
              <a:t>  «Профессиональное  лото» (узнай профессию по профессиональным действиям)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8784976" cy="1584176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r>
              <a:rPr lang="ru-RU" sz="3600" i="1" dirty="0" smtClean="0"/>
              <a:t> </a:t>
            </a:r>
            <a:r>
              <a:rPr lang="ru-RU" sz="3600" dirty="0" smtClean="0"/>
              <a:t> этап -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подготовки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к профессиональному выбору</a:t>
            </a:r>
            <a:r>
              <a:rPr lang="ru-RU" sz="3600" dirty="0" smtClean="0"/>
              <a:t> –  </a:t>
            </a:r>
            <a:br>
              <a:rPr lang="ru-RU" sz="3600" dirty="0" smtClean="0"/>
            </a:br>
            <a:r>
              <a:rPr lang="ru-RU" sz="3600" dirty="0" smtClean="0"/>
              <a:t> (7-8 классы)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412776"/>
          <a:ext cx="8640959" cy="3384373"/>
        </p:xfrm>
        <a:graphic>
          <a:graphicData uri="http://schemas.openxmlformats.org/drawingml/2006/table">
            <a:tbl>
              <a:tblPr/>
              <a:tblGrid>
                <a:gridCol w="1296144"/>
                <a:gridCol w="2144457"/>
                <a:gridCol w="2209122"/>
                <a:gridCol w="1138490"/>
                <a:gridCol w="1852746"/>
              </a:tblGrid>
              <a:tr h="2197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Профессии,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которые</a:t>
                      </a:r>
                      <a:r>
                        <a:rPr lang="ru-RU" sz="18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мы осваиваем в школе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действия                               (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нужно делать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требования    (какие нужны качества)</a:t>
                      </a: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Какая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зарплата?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от… и до…</a:t>
                      </a: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Место работы (где требуются)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5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5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95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6558"/>
            <a:ext cx="8784976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профессионального кругозора»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                              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489364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Times New Roman"/>
              </a:rPr>
              <a:t>Швейное дело  -  программа </a:t>
            </a:r>
            <a:r>
              <a:rPr lang="ru-RU" sz="2000" b="1" dirty="0" err="1" smtClean="0">
                <a:latin typeface="Times New Roman"/>
                <a:ea typeface="Times New Roman"/>
              </a:rPr>
              <a:t>предпрофессиональной</a:t>
            </a:r>
            <a:r>
              <a:rPr lang="ru-RU" sz="2000" b="1" dirty="0" smtClean="0">
                <a:latin typeface="Times New Roman"/>
                <a:ea typeface="Times New Roman"/>
              </a:rPr>
              <a:t> подготовки швеи</a:t>
            </a: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Times New Roman"/>
              </a:rPr>
              <a:t>Уборщик производственных и служебных помещений - программа            </a:t>
            </a:r>
            <a:r>
              <a:rPr lang="ru-RU" sz="2000" b="1" dirty="0" err="1" smtClean="0">
                <a:latin typeface="Times New Roman"/>
                <a:ea typeface="Times New Roman"/>
              </a:rPr>
              <a:t>предпрофессиональной</a:t>
            </a:r>
            <a:r>
              <a:rPr lang="ru-RU" sz="2000" b="1" dirty="0" smtClean="0">
                <a:latin typeface="Times New Roman"/>
                <a:ea typeface="Times New Roman"/>
              </a:rPr>
              <a:t> подготовки специалиста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Times New Roman"/>
              </a:rPr>
              <a:t>Дворник - программа </a:t>
            </a:r>
            <a:r>
              <a:rPr lang="ru-RU" sz="2000" b="1" dirty="0" err="1" smtClean="0">
                <a:latin typeface="Times New Roman"/>
                <a:ea typeface="Times New Roman"/>
              </a:rPr>
              <a:t>предпрофессиональной</a:t>
            </a:r>
            <a:r>
              <a:rPr lang="ru-RU" sz="2000" b="1" dirty="0" smtClean="0">
                <a:latin typeface="Times New Roman"/>
                <a:ea typeface="Times New Roman"/>
              </a:rPr>
              <a:t> подготовки специалиста</a:t>
            </a: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Times New Roman"/>
              </a:rPr>
              <a:t>Рабочий по комплексному ремонту и обслуживанию зданий                    - программа  </a:t>
            </a:r>
            <a:r>
              <a:rPr lang="ru-RU" sz="2000" b="1" dirty="0" err="1" smtClean="0">
                <a:latin typeface="Times New Roman"/>
                <a:ea typeface="Times New Roman"/>
              </a:rPr>
              <a:t>предпрофессиональной</a:t>
            </a:r>
            <a:r>
              <a:rPr lang="ru-RU" sz="2000" b="1" dirty="0" smtClean="0">
                <a:latin typeface="Times New Roman"/>
                <a:ea typeface="Times New Roman"/>
              </a:rPr>
              <a:t> подготовки специалиста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/>
                <a:ea typeface="Times New Roman"/>
              </a:rPr>
              <a:t>Рабочий зеленого хозяйства - программа </a:t>
            </a:r>
            <a:r>
              <a:rPr lang="ru-RU" sz="2000" b="1" dirty="0" err="1" smtClean="0">
                <a:latin typeface="Times New Roman"/>
                <a:ea typeface="Times New Roman"/>
              </a:rPr>
              <a:t>предпрофессиональной</a:t>
            </a:r>
            <a:r>
              <a:rPr lang="ru-RU" sz="2000" b="1" dirty="0" smtClean="0">
                <a:latin typeface="Times New Roman"/>
                <a:ea typeface="Times New Roman"/>
              </a:rPr>
              <a:t> подготовки специалиста</a:t>
            </a:r>
          </a:p>
          <a:p>
            <a:pPr lvl="1"/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683568" y="2204864"/>
            <a:ext cx="8460432" cy="392129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3400" b="1" dirty="0" smtClean="0">
                <a:solidFill>
                  <a:schemeClr val="tx1"/>
                </a:solidFill>
              </a:rPr>
              <a:t>личностная готовность к самостоятельной трудовой деятельности </a:t>
            </a:r>
          </a:p>
          <a:p>
            <a:r>
              <a:rPr lang="ru-RU" sz="3400" i="1" dirty="0" smtClean="0">
                <a:solidFill>
                  <a:schemeClr val="tx1"/>
                </a:solidFill>
              </a:rPr>
              <a:t>анкеты адекватности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 </a:t>
            </a:r>
            <a:r>
              <a:rPr lang="ru-RU" sz="3400" b="1" i="1" dirty="0" smtClean="0">
                <a:solidFill>
                  <a:schemeClr val="tx1"/>
                </a:solidFill>
              </a:rPr>
              <a:t> -  «</a:t>
            </a:r>
            <a:r>
              <a:rPr lang="ru-RU" sz="3400" i="1" dirty="0" smtClean="0">
                <a:solidFill>
                  <a:schemeClr val="tx1"/>
                </a:solidFill>
              </a:rPr>
              <a:t>кто я?» 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  -  «к</a:t>
            </a:r>
            <a:r>
              <a:rPr lang="ru-RU" sz="3400" i="1" dirty="0" smtClean="0">
                <a:solidFill>
                  <a:schemeClr val="tx1"/>
                </a:solidFill>
              </a:rPr>
              <a:t>акой я?»  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  </a:t>
            </a:r>
            <a:r>
              <a:rPr lang="ru-RU" sz="3400" b="1" i="1" dirty="0" smtClean="0">
                <a:solidFill>
                  <a:schemeClr val="tx1"/>
                </a:solidFill>
              </a:rPr>
              <a:t>-</a:t>
            </a:r>
            <a:r>
              <a:rPr lang="ru-RU" sz="3400" i="1" dirty="0" smtClean="0">
                <a:solidFill>
                  <a:schemeClr val="tx1"/>
                </a:solidFill>
              </a:rPr>
              <a:t>  «как воспринимают  меня товарищи?»</a:t>
            </a:r>
          </a:p>
          <a:p>
            <a:pPr>
              <a:buNone/>
            </a:pPr>
            <a:r>
              <a:rPr lang="ru-RU" sz="3400" i="1" dirty="0" smtClean="0">
                <a:solidFill>
                  <a:schemeClr val="tx1"/>
                </a:solidFill>
              </a:rPr>
              <a:t>     анкета- «мотивация выбора профессии» </a:t>
            </a:r>
          </a:p>
          <a:p>
            <a:r>
              <a:rPr lang="ru-RU" sz="3400" i="1" dirty="0" smtClean="0">
                <a:solidFill>
                  <a:schemeClr val="tx1"/>
                </a:solidFill>
              </a:rPr>
              <a:t>анкета старшеклассника- «Как ты готовишься к выбранной профессии?»  </a:t>
            </a:r>
          </a:p>
          <a:p>
            <a:r>
              <a:rPr lang="ru-RU" sz="3400" i="1" dirty="0" smtClean="0">
                <a:solidFill>
                  <a:schemeClr val="tx1"/>
                </a:solidFill>
              </a:rPr>
              <a:t>«анкета претендента на должность в компанию» </a:t>
            </a:r>
          </a:p>
          <a:p>
            <a:r>
              <a:rPr lang="ru-RU" sz="3400" i="1" dirty="0" smtClean="0">
                <a:solidFill>
                  <a:schemeClr val="tx1"/>
                </a:solidFill>
              </a:rPr>
              <a:t>анкета- «навыки </a:t>
            </a:r>
            <a:r>
              <a:rPr lang="ru-RU" sz="3400" i="1" dirty="0" err="1" smtClean="0">
                <a:solidFill>
                  <a:schemeClr val="tx1"/>
                </a:solidFill>
              </a:rPr>
              <a:t>самопрезентации</a:t>
            </a:r>
            <a:r>
              <a:rPr lang="ru-RU" sz="3400" i="1" dirty="0" smtClean="0">
                <a:solidFill>
                  <a:schemeClr val="tx1"/>
                </a:solidFill>
              </a:rPr>
              <a:t>».</a:t>
            </a:r>
            <a:r>
              <a:rPr lang="ru-RU" sz="34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640960" cy="180020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dirty="0" smtClean="0"/>
              <a:t>этап формирования готовности      к</a:t>
            </a:r>
            <a:r>
              <a:rPr lang="ru-RU" b="1" dirty="0" smtClean="0"/>
              <a:t> профессиональному выбору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(9-11 классы)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736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Анкета №1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640960" cy="4929411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Назовите 10 наиболее привлекательных для Вас профессий ( расположите их по степени значимости).</a:t>
            </a:r>
          </a:p>
          <a:p>
            <a:pPr marL="45720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1. Назовите преимущества вашей будущей профессии.</a:t>
            </a:r>
          </a:p>
          <a:p>
            <a:pPr marL="45720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2. Назовите минусы вашей будущей профессии.</a:t>
            </a:r>
          </a:p>
          <a:p>
            <a:pPr marL="45720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3. Назовите качества характера, необходимые для того, чтобы состояться в профессии.</a:t>
            </a:r>
          </a:p>
          <a:p>
            <a:pPr marL="45720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4. Назовите ваши качества характера, которые могут вам помешать, приобрести любимую профессию.</a:t>
            </a:r>
          </a:p>
          <a:p>
            <a:pPr marL="457200" lvl="0" indent="-457200">
              <a:buNone/>
            </a:pPr>
            <a:r>
              <a:rPr lang="ru-RU" dirty="0" smtClean="0">
                <a:solidFill>
                  <a:schemeClr val="tx1"/>
                </a:solidFill>
              </a:rPr>
              <a:t>5. Что или кто повлияло на выбор вашей будущей профессии?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родители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родственники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педагоги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друзья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знакомые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книги и фильмы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жизненные обстоятельства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- способности.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1700808"/>
            <a:ext cx="8820472" cy="442535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Санитарное дело (с практикой в медицинском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учереждении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) младший медицинский персонал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Швейное дело (с практикой на производстве) – швея. Смежные профессии  - раскройщик материалов, портной.   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Столярное дело (с практикой на мебельном производстве) –по специальности столяр. Смежные профессии – плотник, уборщик производственных помещений, шлифовальщик, станочник деревообрабатывающих станков,  подручный станочника,  инструментальщик, наладчик станков,   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Строительное дело – штукатур,  облицовщик-плиточник. Смежные профессии -  каменщик, подсобный рабочий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712968" cy="12525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964488" cy="140203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Ресурс -  родители выпускников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36912"/>
            <a:ext cx="7560840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Уважаемые родители, школа приглашает вас принять участие в обсуждении вопроса о возможности  будущей трудовой деятельности наших учеников.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Что им доступно?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Каковы их шансы на рынке труда?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Что еще мы можем сделать для их дальнейшей трудовой адаптации в обществе?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56937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1. Доступна  ли вашему ребенку какая-либо трудовая деятельность?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 </a:t>
            </a:r>
            <a:r>
              <a:rPr lang="ru-RU" sz="1400" dirty="0" smtClean="0">
                <a:solidFill>
                  <a:schemeClr val="tx1"/>
                </a:solidFill>
              </a:rPr>
              <a:t>Ответ напишите здесь……………………………………………………................................................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2.Вы обсуждали в семье вопрос будущей трудовой деятельности Вашего ребенка?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Ответ напишите здесь……………………………………………………………………………………..               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3. Едины ли Вы во взглядах на будущую  трудовую деятельность Вашего ребенка с  ближайшими родственниками ребенка, принимающими участие в его судьбе:   мужем (женой) и т. д.?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Ответ напишите здесь………………………………………………… ………………………………. ….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</a:rPr>
              <a:t>4.К какому профилю можно отнести будущую профессию вашего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ребенка </a:t>
            </a:r>
            <a:r>
              <a:rPr lang="ru-RU" sz="1800" i="1" dirty="0" smtClean="0">
                <a:solidFill>
                  <a:schemeClr val="tx1"/>
                </a:solidFill>
              </a:rPr>
              <a:t>? 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Ответ напишите здесь………………………………………………… ………………………………….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5. Какая помощь школы необходима Вам для решения данного вопроса?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Ответ напишите здесь………………………………………………… </a:t>
            </a:r>
          </a:p>
          <a:p>
            <a:pPr>
              <a:buNone/>
            </a:pPr>
            <a:r>
              <a:rPr lang="ru-RU" sz="1600" dirty="0" smtClean="0"/>
              <a:t>  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1" cy="144016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hlinkClick r:id="rId3"/>
              </a:rPr>
              <a:t>Анкета  для родителей выпускников 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   </a:t>
            </a:r>
            <a:r>
              <a:rPr lang="ru-RU" sz="9600" dirty="0" smtClean="0">
                <a:solidFill>
                  <a:schemeClr val="tx1"/>
                </a:solidFill>
              </a:rPr>
              <a:t>Восемь признаков определения интересов детей</a:t>
            </a:r>
          </a:p>
          <a:p>
            <a:pPr>
              <a:buNone/>
            </a:pPr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9600" dirty="0" smtClean="0">
                <a:solidFill>
                  <a:schemeClr val="tx1"/>
                </a:solidFill>
              </a:rPr>
              <a:t>Что вам нравится?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Чем вы занимаетесь в свободное время? 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На что вы склонны обращать внимание?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 О чем вам нравится узнавать?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Что вы предпочитаете обсуждать? 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Что пробуждает в вас желание действовать? 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 Что другим людям нравится в вас? </a:t>
            </a:r>
          </a:p>
          <a:p>
            <a:r>
              <a:rPr lang="ru-RU" sz="9600" dirty="0" smtClean="0">
                <a:solidFill>
                  <a:schemeClr val="tx1"/>
                </a:solidFill>
              </a:rPr>
              <a:t>А если бы вы знали заранее, что вы добьетесь успеха, чем бы вы занялись?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91683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Ресурс - родители старшеклассников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effectLst>
            <a:softEdge rad="635000"/>
          </a:effectLst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                 Вы на верном пути, если можете ответить – «ДА»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Мы с ребенком часто  проводим время вместе.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Я часто рассказываю дома о своей профессии, успехах и трудностях на работе.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Большую радость и мне, и моему ребенку приносит совместное выполнение трудовых  обязанностей дома.                               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  Мой ребенок хорошо знает, где и кем я работаю. 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</a:rPr>
              <a:t>Я нахожу время, чтобы обсуждать со своим ребенком его интересы и увлечения. </a:t>
            </a:r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49289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Как формировать готовность к труду и будущему профессиональному выбору? </a:t>
            </a:r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2060848"/>
            <a:ext cx="8892480" cy="3561259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200" dirty="0" smtClean="0"/>
              <a:t>Цель системы школьной  профориентации - формирование готовности к труду, выбору профессии, с возможностью полноценной адаптации выпускников в трудовых коллективах и, соответственно, в обществе.</a:t>
            </a:r>
          </a:p>
          <a:p>
            <a:pPr>
              <a:buNone/>
            </a:pPr>
            <a:endParaRPr lang="ru-RU" sz="2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892480" cy="147404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профориетации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323528" y="1916832"/>
            <a:ext cx="8820472" cy="420933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Я стараюсь, чтобы мой ребенок имел дома постоянное поручение (мытье посуды, покупка   продуктов и т.п.).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  Я знаю, какие учебные предметы больше всего нравятся моему ребенку, а какие нет.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Я думаю, что участие в общественных делах поможет моему ребенку проявить свои способности.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Я думаю, что кем бы ни стал в будущем мой ребенок, </a:t>
            </a:r>
            <a:r>
              <a:rPr lang="ru-RU" sz="2600" dirty="0" err="1" smtClean="0">
                <a:solidFill>
                  <a:schemeClr val="tx1"/>
                </a:solidFill>
              </a:rPr>
              <a:t>общетрудовые</a:t>
            </a:r>
            <a:r>
              <a:rPr lang="ru-RU" sz="2600" dirty="0" smtClean="0">
                <a:solidFill>
                  <a:schemeClr val="tx1"/>
                </a:solidFill>
              </a:rPr>
              <a:t> навыки, полученные им  в школе и дома, пригодятся в жизни.  </a:t>
            </a:r>
          </a:p>
          <a:p>
            <a:pPr>
              <a:lnSpc>
                <a:spcPct val="120000"/>
              </a:lnSpc>
              <a:buNone/>
            </a:pPr>
            <a:r>
              <a:rPr lang="ru-RU" sz="2600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964488" cy="1402035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Как формировать готовность к труду и будущему профессиональному выбору? 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683569" y="1988840"/>
            <a:ext cx="7596832" cy="4137323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 </a:t>
            </a:r>
            <a:r>
              <a:rPr lang="ru-RU" b="1" i="1" dirty="0">
                <a:solidFill>
                  <a:schemeClr val="tx1"/>
                </a:solidFill>
              </a:rPr>
              <a:t>этап                  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диагностика и консультация </a:t>
            </a:r>
            <a:r>
              <a:rPr lang="ru-RU" i="1" dirty="0">
                <a:solidFill>
                  <a:schemeClr val="tx1"/>
                </a:solidFill>
              </a:rPr>
              <a:t>школьного психолога на этапе </a:t>
            </a:r>
            <a:r>
              <a:rPr lang="ru-RU" i="1" dirty="0" smtClean="0">
                <a:solidFill>
                  <a:schemeClr val="tx1"/>
                </a:solidFill>
              </a:rPr>
              <a:t>трудоустройства (по запросу)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II </a:t>
            </a:r>
            <a:r>
              <a:rPr lang="ru-RU" b="1" i="1" dirty="0">
                <a:solidFill>
                  <a:schemeClr val="tx1"/>
                </a:solidFill>
              </a:rPr>
              <a:t>этап                  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диагностика и консультация </a:t>
            </a:r>
            <a:r>
              <a:rPr lang="ru-RU" i="1" dirty="0">
                <a:solidFill>
                  <a:schemeClr val="tx1"/>
                </a:solidFill>
              </a:rPr>
              <a:t>школьного психолога на этапе овладения трудовыми </a:t>
            </a:r>
            <a:r>
              <a:rPr lang="ru-RU" i="1" dirty="0" smtClean="0">
                <a:solidFill>
                  <a:schemeClr val="tx1"/>
                </a:solidFill>
              </a:rPr>
              <a:t>навыками (по запросу) 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III </a:t>
            </a:r>
            <a:r>
              <a:rPr lang="ru-RU" b="1" i="1" dirty="0">
                <a:solidFill>
                  <a:schemeClr val="tx1"/>
                </a:solidFill>
              </a:rPr>
              <a:t>этап                                        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диагностика и консультация </a:t>
            </a:r>
            <a:r>
              <a:rPr lang="ru-RU" i="1" dirty="0">
                <a:solidFill>
                  <a:schemeClr val="tx1"/>
                </a:solidFill>
              </a:rPr>
              <a:t>школьного психолога на этапе и  профессиональной адаптации в трудовом коллективе </a:t>
            </a:r>
            <a:r>
              <a:rPr lang="ru-RU" i="1" dirty="0" smtClean="0">
                <a:solidFill>
                  <a:schemeClr val="tx1"/>
                </a:solidFill>
              </a:rPr>
              <a:t>(по запросу)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728192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Постшкольное</a:t>
            </a:r>
            <a:r>
              <a:rPr lang="ru-RU" dirty="0" smtClean="0"/>
              <a:t> </a:t>
            </a:r>
            <a:r>
              <a:rPr lang="ru-RU" dirty="0"/>
              <a:t>сопровождение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75608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4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658"/>
            <a:ext cx="4968552" cy="37264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7" y="3192894"/>
            <a:ext cx="4608513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5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smtClean="0"/>
              <a:t>   Программа  </a:t>
            </a:r>
            <a:r>
              <a:rPr lang="ru-RU" sz="3600" dirty="0" smtClean="0"/>
              <a:t>школьной профориентации создана и успешно функционирует в школе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229858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Заключение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Дорогие  коллеги,  Я Вас Люблю!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230425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- (5) (1) Т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247650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568952" cy="41549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подготовительный этап профориентации </a:t>
            </a:r>
          </a:p>
          <a:p>
            <a:r>
              <a:rPr lang="ru-RU" sz="2000" dirty="0" smtClean="0"/>
              <a:t> </a:t>
            </a:r>
            <a:r>
              <a:rPr lang="ru-RU" sz="2000" b="1" i="1" dirty="0" smtClean="0"/>
              <a:t>« Я - помощник» </a:t>
            </a:r>
            <a:r>
              <a:rPr lang="ru-RU" sz="2000" dirty="0" smtClean="0"/>
              <a:t>(начальная школа)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ознакомительный этап   профориентации 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профинформация</a:t>
            </a:r>
            <a:r>
              <a:rPr lang="ru-RU" sz="2400" dirty="0" smtClean="0"/>
              <a:t> </a:t>
            </a:r>
            <a:r>
              <a:rPr lang="ru-RU" sz="2400" b="1" i="1" dirty="0" smtClean="0"/>
              <a:t>«</a:t>
            </a:r>
            <a:r>
              <a:rPr lang="ru-RU" sz="2400" b="1" i="1" dirty="0" smtClean="0">
                <a:latin typeface="Times New Roman"/>
                <a:ea typeface="Times New Roman"/>
              </a:rPr>
              <a:t>мир профессий»</a:t>
            </a:r>
            <a:r>
              <a:rPr lang="ru-RU" sz="2400" b="1" i="1" dirty="0" smtClean="0"/>
              <a:t> </a:t>
            </a:r>
            <a:r>
              <a:rPr lang="ru-RU" sz="2400" dirty="0" smtClean="0"/>
              <a:t>(5-6 классы)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этап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подготовки</a:t>
            </a:r>
            <a:r>
              <a:rPr lang="ru-RU" sz="2400" dirty="0" smtClean="0"/>
              <a:t> к профессиональному выбору                          -</a:t>
            </a:r>
            <a:r>
              <a:rPr lang="ru-RU" sz="2400" b="1" i="1" dirty="0" smtClean="0"/>
              <a:t>«Профессиональное взросление»  </a:t>
            </a:r>
            <a:r>
              <a:rPr lang="ru-RU" sz="2400" dirty="0" smtClean="0"/>
              <a:t>( 7-8 классы)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 Этап формирования профессиональной готовности                  - </a:t>
            </a:r>
            <a:r>
              <a:rPr lang="ru-RU" sz="2400" b="1" i="1" dirty="0" smtClean="0"/>
              <a:t>«Я готов сделать выбор»  </a:t>
            </a:r>
            <a:r>
              <a:rPr lang="ru-RU" sz="2400" dirty="0" smtClean="0"/>
              <a:t>(9-11 классы)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Работа с родителями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Постшкольное</a:t>
            </a:r>
            <a:r>
              <a:rPr lang="ru-RU" sz="2400" dirty="0" smtClean="0"/>
              <a:t> сопровождение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964489" cy="151216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этапы профориентации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171399"/>
            <a:ext cx="8964488" cy="1584175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задачи системы школьной  профориентации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892481" cy="478539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8000" dirty="0" smtClean="0"/>
              <a:t>  </a:t>
            </a:r>
            <a:endParaRPr lang="ru-RU" sz="72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7200" dirty="0" smtClean="0"/>
              <a:t> </a:t>
            </a:r>
            <a:r>
              <a:rPr lang="ru-RU" sz="8000" b="1" dirty="0" smtClean="0"/>
              <a:t>Задача подготовительного этапа профориентации « Я помощник» (начальная школа) – </a:t>
            </a:r>
            <a:r>
              <a:rPr lang="ru-RU" sz="8000" b="1" i="1" dirty="0" smtClean="0">
                <a:solidFill>
                  <a:schemeClr val="tx1"/>
                </a:solidFill>
              </a:rPr>
              <a:t>обеспечить мягкий переход сознания детей от игровой  к практической  деятельности. Формировать сопричастность к миру взрослых в труде                                                 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latin typeface="Times New Roman"/>
                <a:ea typeface="Times New Roman"/>
              </a:rPr>
              <a:t> Задача </a:t>
            </a:r>
            <a:r>
              <a:rPr lang="ru-RU" sz="8000" b="1" dirty="0" smtClean="0"/>
              <a:t>ознакомительного</a:t>
            </a:r>
            <a:r>
              <a:rPr lang="ru-RU" sz="8000" dirty="0" smtClean="0"/>
              <a:t> </a:t>
            </a:r>
            <a:r>
              <a:rPr lang="ru-RU" sz="8000" b="1" dirty="0" smtClean="0">
                <a:latin typeface="Times New Roman"/>
                <a:ea typeface="Times New Roman"/>
              </a:rPr>
              <a:t>этапа </a:t>
            </a:r>
            <a:r>
              <a:rPr lang="ru-RU" sz="8000" b="1" dirty="0" smtClean="0"/>
              <a:t>«</a:t>
            </a:r>
            <a:r>
              <a:rPr lang="ru-RU" sz="8000" b="1" dirty="0" smtClean="0">
                <a:latin typeface="Times New Roman"/>
                <a:ea typeface="Times New Roman"/>
              </a:rPr>
              <a:t>мир профессий»</a:t>
            </a:r>
            <a:r>
              <a:rPr lang="ru-RU" sz="8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dirty="0" smtClean="0"/>
              <a:t>(5-6 классы) – </a:t>
            </a:r>
            <a:r>
              <a:rPr lang="ru-RU" sz="8000" b="1" dirty="0" smtClean="0">
                <a:solidFill>
                  <a:schemeClr val="tx1"/>
                </a:solidFill>
              </a:rPr>
              <a:t>прививать</a:t>
            </a:r>
            <a:r>
              <a:rPr lang="ru-RU" sz="8000" b="1" dirty="0" smtClean="0"/>
              <a:t> 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осознанное восприятие профессионально значимой информации </a:t>
            </a:r>
            <a:r>
              <a:rPr lang="ru-RU" sz="8000" b="1" i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>
                <a:latin typeface="Times New Roman"/>
                <a:ea typeface="Times New Roman"/>
              </a:rPr>
              <a:t>Задача этапа </a:t>
            </a: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</a:rPr>
              <a:t>подготовки</a:t>
            </a:r>
            <a:r>
              <a:rPr lang="ru-RU" sz="8000" b="1" dirty="0" smtClean="0"/>
              <a:t> к профессиональному выбору «Профессиональное взросление»</a:t>
            </a:r>
            <a:r>
              <a:rPr lang="ru-RU" sz="8000" b="1" dirty="0" smtClean="0">
                <a:latin typeface="Times New Roman"/>
                <a:ea typeface="Times New Roman"/>
              </a:rPr>
              <a:t> </a:t>
            </a:r>
            <a:r>
              <a:rPr lang="ru-RU" sz="8000" b="1" dirty="0" smtClean="0"/>
              <a:t>( 7-8 классы) -</a:t>
            </a:r>
            <a:r>
              <a:rPr lang="ru-RU" sz="8000" b="1" dirty="0" smtClean="0">
                <a:latin typeface="Times New Roman"/>
                <a:cs typeface="Times New Roman"/>
              </a:rPr>
              <a:t>                             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обеспечить</a:t>
            </a:r>
            <a:r>
              <a:rPr lang="ru-RU" sz="8000" b="1" dirty="0" smtClean="0">
                <a:latin typeface="Times New Roman"/>
                <a:cs typeface="Times New Roman"/>
              </a:rPr>
              <a:t>  </a:t>
            </a:r>
            <a:r>
              <a:rPr lang="ru-RU" sz="8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усвоение профессиональных  знаний, навыков, умений, способность адекватно осмысливать трудовые задания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b="1" dirty="0" smtClean="0"/>
              <a:t>Задача этапа формирования профессиональной готовности «Я готов сделать выбор» (9-11 классы) – </a:t>
            </a:r>
            <a:r>
              <a:rPr lang="ru-RU" sz="8000" b="1" i="1" dirty="0" smtClean="0">
                <a:solidFill>
                  <a:schemeClr val="tx1"/>
                </a:solidFill>
              </a:rPr>
              <a:t>сформировать готовность к самостоятельной трудовой </a:t>
            </a:r>
            <a:r>
              <a:rPr lang="ru-RU" sz="8000" b="1" i="1" dirty="0" smtClean="0">
                <a:solidFill>
                  <a:schemeClr val="tx1"/>
                </a:solidFill>
              </a:rPr>
              <a:t>деятельности</a:t>
            </a:r>
            <a:endParaRPr lang="ru-RU" sz="8000" b="1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8000" b="1" i="1" dirty="0" smtClean="0"/>
          </a:p>
          <a:p>
            <a:pPr algn="ctr">
              <a:lnSpc>
                <a:spcPct val="120000"/>
              </a:lnSpc>
              <a:buNone/>
            </a:pPr>
            <a:endParaRPr lang="ru-RU" sz="8000" i="1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ru-RU" sz="8000" b="1" dirty="0" smtClean="0"/>
          </a:p>
          <a:p>
            <a:pPr>
              <a:lnSpc>
                <a:spcPct val="120000"/>
              </a:lnSpc>
              <a:buNone/>
            </a:pPr>
            <a:endParaRPr lang="ru-RU" sz="80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ru-RU" sz="80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ru-RU" sz="8000" dirty="0" smtClean="0"/>
          </a:p>
          <a:p>
            <a:pPr>
              <a:lnSpc>
                <a:spcPct val="120000"/>
              </a:lnSpc>
              <a:buNone/>
            </a:pPr>
            <a:endParaRPr lang="ru-RU" sz="8000" dirty="0" smtClean="0"/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 </a:t>
            </a:r>
          </a:p>
          <a:p>
            <a:pPr>
              <a:lnSpc>
                <a:spcPct val="120000"/>
              </a:lnSpc>
              <a:buNone/>
            </a:pPr>
            <a:endParaRPr lang="ru-RU" sz="8000" dirty="0" smtClean="0"/>
          </a:p>
          <a:p>
            <a:pPr>
              <a:lnSpc>
                <a:spcPct val="120000"/>
              </a:lnSpc>
              <a:buNone/>
            </a:pPr>
            <a:r>
              <a:rPr lang="ru-RU" sz="8000" dirty="0" smtClean="0"/>
              <a:t> 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68952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Ресурс Педагогический: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Психолог школы</a:t>
            </a:r>
          </a:p>
          <a:p>
            <a:r>
              <a:rPr lang="ru-RU" sz="2400" dirty="0" smtClean="0"/>
              <a:t> –  формирование поэтапной  готовности к самостоятельной трудовой деятельности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Социальный педагог </a:t>
            </a:r>
          </a:p>
          <a:p>
            <a:r>
              <a:rPr lang="ru-RU" sz="2400" dirty="0" smtClean="0"/>
              <a:t>– элективный курс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Классные руководители </a:t>
            </a:r>
          </a:p>
          <a:p>
            <a:r>
              <a:rPr lang="ru-RU" sz="2400" dirty="0" smtClean="0"/>
              <a:t>   - программы соответствующего этапа </a:t>
            </a:r>
            <a:r>
              <a:rPr lang="ru-RU" sz="2400" dirty="0" err="1" smtClean="0"/>
              <a:t>профоритентации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учителя-предметники </a:t>
            </a:r>
          </a:p>
          <a:p>
            <a:r>
              <a:rPr lang="ru-RU" sz="2400" dirty="0" smtClean="0"/>
              <a:t>   –программы соответствующего этапа на уроках  предмета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учителя трудового обучения </a:t>
            </a:r>
          </a:p>
          <a:p>
            <a:r>
              <a:rPr lang="ru-RU" sz="2400" dirty="0" smtClean="0"/>
              <a:t>   – программы соответствующего этапа  трудового цикла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Родители обучающихся</a:t>
            </a:r>
          </a:p>
          <a:p>
            <a:r>
              <a:rPr lang="ru-RU" sz="2400" dirty="0" smtClean="0"/>
              <a:t> – мотивация, поддержка, опыт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00783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Ресурс педагогический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Подготовительный  этап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8280920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Беседы. Экскурсии. Практика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611560" y="2564904"/>
            <a:ext cx="4032448" cy="403244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600" dirty="0" smtClean="0">
                <a:solidFill>
                  <a:srgbClr val="FF0000"/>
                </a:solidFill>
              </a:rPr>
              <a:t>Беседы</a:t>
            </a:r>
            <a:r>
              <a:rPr lang="ru-RU" sz="2600" dirty="0" smtClean="0"/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знакомства с профессией: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Труд людей в поле, саду и огороде (весной, осенью)…с указанием профессий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Выращивание растений в классе и на школьном участке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Чем я могу помочь дома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 Профессии моих родителей</a:t>
            </a: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Практика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Мои домашние обязанности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1"/>
                </a:solidFill>
              </a:rPr>
              <a:t>Я  помогаю маме…(мыть посуду, убирать, ухаживать за цвет</a:t>
            </a:r>
            <a:r>
              <a:rPr lang="ru-RU" sz="2100" dirty="0" smtClean="0">
                <a:solidFill>
                  <a:schemeClr val="tx1"/>
                </a:solidFill>
              </a:rPr>
              <a:t>ами)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8348472" y="1772816"/>
            <a:ext cx="45719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2564904"/>
            <a:ext cx="4392488" cy="266429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Экскурсии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знакомства с профессией: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 школьную Столовую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 школьную Библиотеку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на школьный участок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в школьные мастерские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в школьный медпункт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вне школы – в магазин, в столовую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938544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ознакомительный этап профориентации – </a:t>
            </a:r>
            <a:r>
              <a:rPr lang="ru-RU" dirty="0" err="1" smtClean="0"/>
              <a:t>профинформация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000" b="1" dirty="0" smtClean="0">
                <a:latin typeface="Times New Roman"/>
                <a:ea typeface="Times New Roman"/>
              </a:rPr>
              <a:t>мир профессий» -</a:t>
            </a:r>
            <a:r>
              <a:rPr lang="ru-RU" dirty="0" smtClean="0"/>
              <a:t>  (5-6 классы)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88840"/>
            <a:ext cx="8712968" cy="42473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/>
                <a:ea typeface="Times New Roman"/>
              </a:rPr>
              <a:t>Задача этапа -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осознанное восприятие профессионально значимой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i="1" dirty="0" smtClean="0">
                <a:latin typeface="Times New Roman"/>
                <a:ea typeface="Times New Roman"/>
              </a:rPr>
              <a:t>беседы о профессиях.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загадки о профессиях (угадай профессию по профессиональным действиям героя).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стихи о профессиях (назови профессиональным действиям героя). 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Анкета- «Профессии, которые я знаю»( укажи, какие профессиональные действия выполняет, какими профессиональными качествами должен обладать, какую зарплату получает).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Анкета- «Профессии, с которыми мы сталкиваемся в жизни» ( укажи, какие профессиональные действия выполняет, какими профессиональными качествами должен обладать, какую зарплату получает).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Рассказ  о профессиях родителей (какие профессиональные действия выполняет, какими профессиональными качествами должен обладать).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Times New Roman"/>
                <a:ea typeface="Times New Roman"/>
              </a:rPr>
              <a:t>Игры в профессию.</a:t>
            </a:r>
            <a:r>
              <a:rPr lang="ru-RU" b="1" dirty="0" smtClean="0">
                <a:latin typeface="Times New Roman"/>
                <a:ea typeface="Times New Roman"/>
              </a:rPr>
              <a:t>  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713787" cy="1362769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ru-RU" dirty="0" smtClean="0"/>
              <a:t>Стихи о профессиях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00808"/>
          <a:ext cx="8640960" cy="5851376"/>
        </p:xfrm>
        <a:graphic>
          <a:graphicData uri="http://schemas.openxmlformats.org/drawingml/2006/table">
            <a:tbl>
              <a:tblPr/>
              <a:tblGrid>
                <a:gridCol w="3053715"/>
                <a:gridCol w="5587245"/>
              </a:tblGrid>
              <a:tr h="585137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Строю дом и детский сад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 больницу строить рад,    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И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 цирка я не зритель,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Так как я его строитель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Потушу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пожар любой,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Быстро справлюсь я с бедой.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 опасный этот труд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Нас пожарными зовут.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меня одеться рад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 артист, и депутат.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Ловко шью своей иглой –</a:t>
                      </a:r>
                      <a:b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Ведь недаром я портной.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должен знать, уметь этот  специалист?</a:t>
                      </a:r>
                    </a:p>
                    <a:p>
                      <a:pPr algn="r"/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………………………………………………….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должен знать, уметь этот  специалист?</a:t>
                      </a:r>
                    </a:p>
                    <a:p>
                      <a:pPr algn="r"/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…………………………………………………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должен знать, уметь этот  специалист?</a:t>
                      </a:r>
                    </a:p>
                    <a:p>
                      <a:pPr algn="r"/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…………………………………………………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/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3787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BF6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BF6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59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</a:t>
            </a:r>
            <a:r>
              <a:rPr lang="ru-RU" sz="2800" b="1" dirty="0" smtClean="0">
                <a:latin typeface="Times New Roman"/>
                <a:ea typeface="Times New Roman"/>
              </a:rPr>
              <a:t>Практическая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412776"/>
            <a:ext cx="8280920" cy="64633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   5 класс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Швейное дело - для девочек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Столярное дело – для мальчиков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СБО – вспомогательная дисциплина                                                             </a:t>
            </a: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  6 класс  </a:t>
            </a: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Рабочий зеленого хозяйства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Цветоводство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Столярное дело 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СБО – вспомогательная дисциплина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  10Б класс (особый ребенок)</a:t>
            </a: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Рабочий зеленого хозяйства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Цветоводство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Дворник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СБО – вспомогательная дисциплина</a:t>
            </a: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endParaRPr lang="ru-RU" b="1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2249</TotalTime>
  <Words>1415</Words>
  <Application>Microsoft Office PowerPoint</Application>
  <PresentationFormat>Экран (4:3)</PresentationFormat>
  <Paragraphs>277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Программа сопровождения предпрофильной подготовки обучающихся</vt:lpstr>
      <vt:lpstr>Цель профориетации </vt:lpstr>
      <vt:lpstr>этапы профориентации </vt:lpstr>
      <vt:lpstr>задачи системы школьной  профориентации   </vt:lpstr>
      <vt:lpstr>Ресурс педагогический</vt:lpstr>
      <vt:lpstr> Подготовительный  этап</vt:lpstr>
      <vt:lpstr>ознакомительный этап профориентации – профинформация «мир профессий» -  (5-6 классы)</vt:lpstr>
      <vt:lpstr>Стихи о профессиях</vt:lpstr>
      <vt:lpstr>Слайд 9</vt:lpstr>
      <vt:lpstr>   этап - подготовки  к профессиональному выбору –    (7-8 классы)</vt:lpstr>
      <vt:lpstr>Слайд 11</vt:lpstr>
      <vt:lpstr>Слайд 12</vt:lpstr>
      <vt:lpstr> этап формирования готовности      к профессиональному выбору     (9-11 классы)</vt:lpstr>
      <vt:lpstr>Анкета №1 </vt:lpstr>
      <vt:lpstr>Практика</vt:lpstr>
      <vt:lpstr>  Ресурс -  родители выпускников</vt:lpstr>
      <vt:lpstr>Анкета  для родителей выпускников   </vt:lpstr>
      <vt:lpstr>Ресурс - родители старшеклассников</vt:lpstr>
      <vt:lpstr>Как формировать готовность к труду и будущему профессиональному выбору? </vt:lpstr>
      <vt:lpstr>Как формировать готовность к труду и будущему профессиональному выбору? </vt:lpstr>
      <vt:lpstr> Постшкольное сопровождение </vt:lpstr>
      <vt:lpstr>Слайд 22</vt:lpstr>
      <vt:lpstr>Слайд 23</vt:lpstr>
      <vt:lpstr>Заключение 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Профдиагностика – неотъемлемый компонент в системе профориентации</dc:title>
  <dc:creator>1</dc:creator>
  <cp:lastModifiedBy>днс</cp:lastModifiedBy>
  <cp:revision>174</cp:revision>
  <dcterms:created xsi:type="dcterms:W3CDTF">2014-01-24T08:01:01Z</dcterms:created>
  <dcterms:modified xsi:type="dcterms:W3CDTF">2015-01-20T07:15:43Z</dcterms:modified>
</cp:coreProperties>
</file>