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81" r:id="rId2"/>
    <p:sldId id="258" r:id="rId3"/>
    <p:sldId id="259" r:id="rId4"/>
    <p:sldId id="260" r:id="rId5"/>
    <p:sldId id="261" r:id="rId6"/>
    <p:sldId id="263" r:id="rId7"/>
    <p:sldId id="265" r:id="rId8"/>
    <p:sldId id="267" r:id="rId9"/>
    <p:sldId id="270" r:id="rId10"/>
    <p:sldId id="269" r:id="rId11"/>
    <p:sldId id="271" r:id="rId12"/>
    <p:sldId id="273" r:id="rId13"/>
    <p:sldId id="278" r:id="rId14"/>
    <p:sldId id="274" r:id="rId15"/>
    <p:sldId id="275" r:id="rId16"/>
    <p:sldId id="276" r:id="rId17"/>
    <p:sldId id="277" r:id="rId18"/>
    <p:sldId id="28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00"/>
    <a:srgbClr val="6699FF"/>
    <a:srgbClr val="0066FF"/>
    <a:srgbClr val="0000FF"/>
    <a:srgbClr val="FF9933"/>
    <a:srgbClr val="CC0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7" autoAdjust="0"/>
    <p:restoredTop sz="82136" autoAdjust="0"/>
  </p:normalViewPr>
  <p:slideViewPr>
    <p:cSldViewPr>
      <p:cViewPr varScale="1">
        <p:scale>
          <a:sx n="46" d="100"/>
          <a:sy n="46" d="100"/>
        </p:scale>
        <p:origin x="-122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D61D-4358-483C-BE33-F33A40A99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56DA-50BE-4485-AB75-DA1FCFF4C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AF98-3A40-4B45-8035-7F9E14AE6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E8D7-1216-43B8-B313-65324120C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C8FE-F6F8-4C72-9243-300F29797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C644-4D98-4D8B-AA77-83A43F0B7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43FC-32A0-44DF-BD62-29912330A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1A27-6AE0-4A18-A936-A96697EBF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4E6B-0FA7-41FB-B74A-EA01A2475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4BA9-0247-4DD5-A2DE-87A96EC30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AD2D14-1A8C-4038-AAE9-86AEF984A7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FB4FAC-625B-4B2D-B8E8-A801B665F6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44824"/>
            <a:ext cx="6470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Александр Невский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548680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ГБОУ школа №471 Выборгского района</a:t>
            </a:r>
          </a:p>
          <a:p>
            <a:r>
              <a:rPr lang="ru-RU" dirty="0" smtClean="0"/>
              <a:t>	Санкт- Петербурга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4005064"/>
            <a:ext cx="356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истории и обществознания</a:t>
            </a:r>
          </a:p>
          <a:p>
            <a:r>
              <a:rPr lang="ru-RU" dirty="0" err="1" smtClean="0"/>
              <a:t>Шимолина</a:t>
            </a:r>
            <a:r>
              <a:rPr lang="ru-RU" dirty="0" smtClean="0"/>
              <a:t> Т.В.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3635896" y="6093296"/>
            <a:ext cx="223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2013г.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8856662" cy="47164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4868863"/>
            <a:ext cx="8229600" cy="1989137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  <a:latin typeface="Arbat" pitchFamily="2" charset="0"/>
              </a:rPr>
              <a:t>Александр Ярославич</a:t>
            </a:r>
            <a:r>
              <a:rPr lang="ru-RU" sz="2000" dirty="0" smtClean="0">
                <a:solidFill>
                  <a:srgbClr val="C00000"/>
                </a:solidFill>
                <a:latin typeface="Arbat" pitchFamily="2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bat" pitchFamily="2" charset="0"/>
              </a:rPr>
              <a:t>несколько раз выезжал в Орду. Последний раз – в 1262 </a:t>
            </a:r>
            <a:r>
              <a:rPr lang="ru-RU" sz="2000" dirty="0" smtClean="0">
                <a:solidFill>
                  <a:srgbClr val="C00000"/>
                </a:solidFill>
                <a:latin typeface="Arbat" pitchFamily="2" charset="0"/>
              </a:rPr>
              <a:t>году </a:t>
            </a:r>
            <a:r>
              <a:rPr lang="ru-RU" sz="2000" dirty="0">
                <a:solidFill>
                  <a:srgbClr val="C00000"/>
                </a:solidFill>
                <a:latin typeface="Arbat" pitchFamily="2" charset="0"/>
              </a:rPr>
              <a:t>после </a:t>
            </a:r>
            <a:r>
              <a:rPr lang="ru-RU" sz="2000" dirty="0" smtClean="0">
                <a:solidFill>
                  <a:srgbClr val="C00000"/>
                </a:solidFill>
                <a:latin typeface="Arbat" pitchFamily="2" charset="0"/>
              </a:rPr>
              <a:t>волнений </a:t>
            </a:r>
            <a:r>
              <a:rPr lang="ru-RU" sz="2000" dirty="0">
                <a:solidFill>
                  <a:srgbClr val="C00000"/>
                </a:solidFill>
                <a:latin typeface="Arbat" pitchFamily="2" charset="0"/>
              </a:rPr>
              <a:t>в суздальских городах, где были перебиты ханские баскаки и выгнаны татарские купцы. Чтобы умилостивить хана, Александр лично отправился с дарами в Орду. Хан удерживал князя подле себя всю зиму и лето.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28997316_Semiradskiy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3"/>
            <a:ext cx="8519535" cy="4479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994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539552" y="4653136"/>
            <a:ext cx="7848872" cy="1440880"/>
          </a:xfrm>
        </p:spPr>
        <p:txBody>
          <a:bodyPr/>
          <a:lstStyle/>
          <a:p>
            <a:r>
              <a:rPr lang="ru-RU" sz="2000" dirty="0">
                <a:solidFill>
                  <a:srgbClr val="C00000"/>
                </a:solidFill>
                <a:latin typeface="Arbat" pitchFamily="2" charset="0"/>
              </a:rPr>
              <a:t>Осенью Александр получил возможность вернуться во Владимир, но по дороге заболел и умер в Городце</a:t>
            </a:r>
            <a:r>
              <a:rPr lang="ru-RU" sz="2800" dirty="0">
                <a:solidFill>
                  <a:srgbClr val="C00000"/>
                </a:solidFill>
                <a:latin typeface="Arbat" pitchFamily="2" charset="0"/>
              </a:rPr>
              <a:t>.</a:t>
            </a:r>
            <a:r>
              <a:rPr lang="ru-RU" sz="4000" dirty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alexander_nevskiy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5"/>
            <a:ext cx="7632848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>
          <a:xfrm>
            <a:off x="683568" y="5301208"/>
            <a:ext cx="8784976" cy="1079972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</a:rPr>
              <a:t>В 1547 году Александр Ярославич был канонизирован Русской православной церковью.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1230895792_nevs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51176"/>
            <a:ext cx="4209873" cy="5242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427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5724128" y="260350"/>
            <a:ext cx="3168352" cy="5760938"/>
          </a:xfrm>
        </p:spPr>
        <p:txBody>
          <a:bodyPr/>
          <a:lstStyle/>
          <a:p>
            <a:r>
              <a:rPr lang="ru-RU" sz="2000" dirty="0">
                <a:solidFill>
                  <a:srgbClr val="C00000"/>
                </a:solidFill>
                <a:latin typeface="Arbat" pitchFamily="2" charset="0"/>
              </a:rPr>
              <a:t>В условиях страшных испытаний, обрушившихся на русские земли, Александр </a:t>
            </a:r>
            <a:br>
              <a:rPr lang="ru-RU" sz="2000" dirty="0">
                <a:solidFill>
                  <a:srgbClr val="C00000"/>
                </a:solidFill>
                <a:latin typeface="Arbat" pitchFamily="2" charset="0"/>
              </a:rPr>
            </a:br>
            <a:r>
              <a:rPr lang="ru-RU" sz="2000" dirty="0">
                <a:solidFill>
                  <a:srgbClr val="C00000"/>
                </a:solidFill>
                <a:latin typeface="Arbat" pitchFamily="2" charset="0"/>
              </a:rPr>
              <a:t>Невский сумел найти силы для противостояния западным завоевателям, снискав славу великого русского полководца, а также заложил основы взаимоотношений с Золотой Ордой. В условиях разорения Руси монголо-татарами он умелой политикой ослабил тяготы ига, спас Русь от полного уничтожения. </a:t>
            </a:r>
            <a:r>
              <a:rPr lang="ru-RU" sz="2000" dirty="0" smtClean="0">
                <a:solidFill>
                  <a:srgbClr val="C00000"/>
                </a:solidFill>
                <a:latin typeface="Arbat" pitchFamily="2" charset="0"/>
              </a:rPr>
              <a:t>"".</a:t>
            </a:r>
            <a:endParaRPr lang="ru-RU" sz="2000" dirty="0">
              <a:solidFill>
                <a:srgbClr val="C00000"/>
              </a:solidFill>
              <a:latin typeface="Arba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vid_ot_lavri_1-9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>
          <a:xfrm>
            <a:off x="2771775" y="476250"/>
            <a:ext cx="5641975" cy="10541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bat" pitchFamily="2" charset="0"/>
              </a:rPr>
              <a:t>В память о нем в Петербурге построили монастырь, Александро-Невскую лавру</a:t>
            </a:r>
            <a:r>
              <a:rPr lang="en-US" sz="2400" dirty="0">
                <a:solidFill>
                  <a:srgbClr val="C00000"/>
                </a:solidFill>
                <a:latin typeface="Arbat" pitchFamily="2" charset="0"/>
              </a:rPr>
              <a:t>.</a:t>
            </a:r>
            <a:r>
              <a:rPr lang="ru-RU" sz="4000" dirty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kolokolnya_1-9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latin typeface="Arbat" pitchFamily="2" charset="0"/>
              </a:rPr>
              <a:t>В 1724 году в </a:t>
            </a:r>
            <a:r>
              <a:rPr lang="ru-RU" sz="2400" dirty="0" err="1" smtClean="0">
                <a:solidFill>
                  <a:srgbClr val="C00000"/>
                </a:solidFill>
                <a:latin typeface="Arbat" pitchFamily="2" charset="0"/>
              </a:rPr>
              <a:t>Александро</a:t>
            </a:r>
            <a:r>
              <a:rPr lang="ru-RU" sz="2400" dirty="0" smtClean="0">
                <a:solidFill>
                  <a:srgbClr val="C00000"/>
                </a:solidFill>
                <a:latin typeface="Arbat" pitchFamily="2" charset="0"/>
              </a:rPr>
              <a:t> - Невскую лавру были перевезены</a:t>
            </a:r>
            <a:r>
              <a:rPr lang="ru-RU" sz="2400" dirty="0" smtClean="0">
                <a:solidFill>
                  <a:srgbClr val="C00000"/>
                </a:solidFill>
                <a:latin typeface="Arbat" pitchFamily="2" charset="0"/>
              </a:rPr>
              <a:t>. мощи Александра Невского.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81873"/>
            <a:ext cx="8136904" cy="37567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0183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57200" y="3717033"/>
            <a:ext cx="8229600" cy="1800199"/>
          </a:xfrm>
        </p:spPr>
        <p:txBody>
          <a:bodyPr/>
          <a:lstStyle/>
          <a:p>
            <a:r>
              <a:rPr lang="ru-RU" sz="2000" dirty="0">
                <a:solidFill>
                  <a:srgbClr val="C00000"/>
                </a:solidFill>
                <a:latin typeface="Arbat" pitchFamily="2" charset="0"/>
              </a:rPr>
              <a:t>В 1725 году императрица Екатерина </a:t>
            </a:r>
            <a:r>
              <a:rPr lang="en-US" sz="2000" dirty="0">
                <a:solidFill>
                  <a:srgbClr val="C00000"/>
                </a:solidFill>
                <a:latin typeface="Arbat" pitchFamily="2" charset="0"/>
              </a:rPr>
              <a:t>I</a:t>
            </a:r>
            <a:r>
              <a:rPr lang="ru-RU" sz="2000" dirty="0">
                <a:solidFill>
                  <a:srgbClr val="C00000"/>
                </a:solidFill>
                <a:latin typeface="Arbat" pitchFamily="2" charset="0"/>
              </a:rPr>
              <a:t> учредила орден святого благоверного князя Александра Невского – одну из высших наград Российской </a:t>
            </a:r>
            <a:r>
              <a:rPr lang="ru-RU" sz="2000" dirty="0" smtClean="0">
                <a:solidFill>
                  <a:srgbClr val="C00000"/>
                </a:solidFill>
                <a:latin typeface="Arbat" pitchFamily="2" charset="0"/>
              </a:rPr>
              <a:t>империи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AlexNevskyOr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626"/>
            <a:ext cx="4127241" cy="43926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>
          <a:xfrm>
            <a:off x="6084888" y="260351"/>
            <a:ext cx="2890837" cy="5472905"/>
          </a:xfrm>
        </p:spPr>
        <p:txBody>
          <a:bodyPr/>
          <a:lstStyle/>
          <a:p>
            <a:r>
              <a:rPr lang="ru-RU" sz="2400" dirty="0">
                <a:solidFill>
                  <a:srgbClr val="C00000"/>
                </a:solidFill>
                <a:latin typeface="Arbat" pitchFamily="2" charset="0"/>
              </a:rPr>
              <a:t>В СССР во время войны, в 1942 году был учрежден орден Александра Невского, которым награждались офицеры Красной армии </a:t>
            </a:r>
            <a:r>
              <a:rPr lang="ru-RU" sz="2400" dirty="0" err="1" smtClean="0">
                <a:solidFill>
                  <a:srgbClr val="C00000"/>
                </a:solidFill>
                <a:latin typeface="Arbat" pitchFamily="2" charset="0"/>
              </a:rPr>
              <a:t>запроявлен</a:t>
            </a:r>
            <a:r>
              <a:rPr lang="ru-RU" sz="2400" dirty="0" smtClean="0">
                <a:solidFill>
                  <a:srgbClr val="C00000"/>
                </a:solidFill>
                <a:latin typeface="Arbat" pitchFamily="2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Arbat" pitchFamily="2" charset="0"/>
              </a:rPr>
            </a:br>
            <a:r>
              <a:rPr lang="ru-RU" sz="2400" dirty="0" err="1" smtClean="0">
                <a:solidFill>
                  <a:srgbClr val="C00000"/>
                </a:solidFill>
                <a:latin typeface="Arbat" pitchFamily="2" charset="0"/>
              </a:rPr>
              <a:t>ную</a:t>
            </a:r>
            <a:r>
              <a:rPr lang="ru-RU" sz="2400" dirty="0" smtClean="0">
                <a:solidFill>
                  <a:srgbClr val="C00000"/>
                </a:solidFill>
                <a:latin typeface="Arbat" pitchFamily="2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Arbat" pitchFamily="2" charset="0"/>
              </a:rPr>
              <a:t>личную отвагу и обеспечение успешных действий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P60122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65413"/>
            <a:ext cx="5184576" cy="5985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7350" name="Rectangle 6"/>
          <p:cNvSpPr>
            <a:spLocks noGrp="1" noChangeArrowheads="1"/>
          </p:cNvSpPr>
          <p:nvPr>
            <p:ph type="title"/>
          </p:nvPr>
        </p:nvSpPr>
        <p:spPr>
          <a:xfrm>
            <a:off x="6264275" y="188640"/>
            <a:ext cx="2879725" cy="4536504"/>
          </a:xfrm>
        </p:spPr>
        <p:txBody>
          <a:bodyPr/>
          <a:lstStyle/>
          <a:p>
            <a:r>
              <a:rPr lang="ru-RU" sz="3600" dirty="0">
                <a:solidFill>
                  <a:srgbClr val="CC0000"/>
                </a:solidFill>
                <a:latin typeface="Arbat" pitchFamily="2" charset="0"/>
              </a:rPr>
              <a:t>Александр Невский – </a:t>
            </a:r>
            <a:r>
              <a:rPr lang="ru-RU" sz="3600" dirty="0">
                <a:solidFill>
                  <a:srgbClr val="CC0000"/>
                </a:solidFill>
                <a:latin typeface="Arbat" pitchFamily="2" charset="0"/>
              </a:rPr>
              <a:t/>
            </a:r>
            <a:br>
              <a:rPr lang="ru-RU" sz="3600" dirty="0">
                <a:solidFill>
                  <a:srgbClr val="CC0000"/>
                </a:solidFill>
                <a:latin typeface="Arbat" pitchFamily="2" charset="0"/>
              </a:rPr>
            </a:br>
            <a:r>
              <a:rPr lang="ru-RU" sz="3600" dirty="0" smtClean="0">
                <a:solidFill>
                  <a:srgbClr val="CC0000"/>
                </a:solidFill>
                <a:latin typeface="Arbat" pitchFamily="2" charset="0"/>
              </a:rPr>
              <a:t>спаситель земли Русской.</a:t>
            </a:r>
            <a:endParaRPr lang="ru-RU" sz="3600" dirty="0">
              <a:solidFill>
                <a:srgbClr val="CC0000"/>
              </a:solidFill>
              <a:latin typeface="Arba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907704" y="5445125"/>
            <a:ext cx="6264746" cy="122423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nnabelle" pitchFamily="66" charset="0"/>
              </a:rPr>
              <a:t>Александр </a:t>
            </a:r>
            <a:r>
              <a:rPr lang="en-US" sz="2000" b="1" dirty="0" smtClean="0">
                <a:solidFill>
                  <a:srgbClr val="C00000"/>
                </a:solidFill>
                <a:latin typeface="Annabelle" pitchFamily="66" charset="0"/>
              </a:rPr>
              <a:t>I</a:t>
            </a:r>
            <a:r>
              <a:rPr lang="ru-RU" sz="2000" b="1" dirty="0" smtClean="0">
                <a:solidFill>
                  <a:srgbClr val="C00000"/>
                </a:solidFill>
                <a:latin typeface="Annabelle" pitchFamily="66" charset="0"/>
              </a:rPr>
              <a:t> Ярославич (Александр Невский)</a:t>
            </a:r>
            <a:r>
              <a:rPr lang="en-US" sz="2000" b="1" dirty="0" smtClean="0">
                <a:solidFill>
                  <a:srgbClr val="C00000"/>
                </a:solidFill>
                <a:latin typeface="Annabelle" pitchFamily="66" charset="0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latin typeface="Annabelle" pitchFamily="66" charset="0"/>
              </a:rPr>
            </a:br>
            <a:r>
              <a:rPr lang="en-US" sz="2000" b="1" dirty="0" smtClean="0">
                <a:solidFill>
                  <a:srgbClr val="C00000"/>
                </a:solidFill>
                <a:latin typeface="Annabelle" pitchFamily="66" charset="0"/>
              </a:rPr>
              <a:t>1220-1263</a:t>
            </a:r>
            <a:br>
              <a:rPr lang="en-US" sz="2000" b="1" dirty="0" smtClean="0">
                <a:solidFill>
                  <a:srgbClr val="C00000"/>
                </a:solidFill>
                <a:latin typeface="Annabelle" pitchFamily="66" charset="0"/>
              </a:rPr>
            </a:br>
            <a:r>
              <a:rPr lang="en-US" sz="2000" b="1" dirty="0" err="1" smtClean="0">
                <a:solidFill>
                  <a:srgbClr val="C00000"/>
                </a:solidFill>
                <a:latin typeface="Annabelle" pitchFamily="66" charset="0"/>
              </a:rPr>
              <a:t>Великий</a:t>
            </a:r>
            <a:r>
              <a:rPr lang="en-US" sz="2000" b="1" dirty="0" smtClean="0">
                <a:solidFill>
                  <a:srgbClr val="C00000"/>
                </a:solidFill>
                <a:latin typeface="Annabelle" pitchFamily="66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nnabelle" pitchFamily="66" charset="0"/>
              </a:rPr>
              <a:t>князь</a:t>
            </a:r>
            <a:r>
              <a:rPr lang="en-US" sz="2000" b="1" dirty="0" smtClean="0">
                <a:solidFill>
                  <a:srgbClr val="C00000"/>
                </a:solidFill>
                <a:latin typeface="Annabelle" pitchFamily="66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nnabelle" pitchFamily="66" charset="0"/>
              </a:rPr>
              <a:t>Киевский</a:t>
            </a:r>
            <a:r>
              <a:rPr lang="en-US" sz="2000" b="1" dirty="0" smtClean="0">
                <a:solidFill>
                  <a:srgbClr val="C00000"/>
                </a:solidFill>
                <a:latin typeface="Annabelle" pitchFamily="66" charset="0"/>
              </a:rPr>
              <a:t> в </a:t>
            </a:r>
            <a:r>
              <a:rPr lang="en-US" sz="2000" b="1" dirty="0" smtClean="0">
                <a:solidFill>
                  <a:srgbClr val="C00000"/>
                </a:solidFill>
                <a:latin typeface="Annabelle" pitchFamily="66" charset="0"/>
              </a:rPr>
              <a:t>1249-1252</a:t>
            </a:r>
            <a:r>
              <a:rPr lang="ru-RU" sz="2000" b="1" dirty="0" smtClean="0">
                <a:solidFill>
                  <a:srgbClr val="C00000"/>
                </a:solidFill>
                <a:latin typeface="Annabelle" pitchFamily="66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Annabelle" pitchFamily="66" charset="0"/>
              </a:rPr>
            </a:br>
            <a:r>
              <a:rPr lang="en-US" sz="2000" b="1" dirty="0" smtClean="0">
                <a:solidFill>
                  <a:srgbClr val="C00000"/>
                </a:solidFill>
                <a:latin typeface="Annabelle" pitchFamily="66" charset="0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latin typeface="Annabelle" pitchFamily="66" charset="0"/>
              </a:rPr>
            </a:br>
            <a:r>
              <a:rPr lang="en-US" sz="2000" b="1" dirty="0" err="1" smtClean="0">
                <a:solidFill>
                  <a:srgbClr val="C00000"/>
                </a:solidFill>
                <a:latin typeface="Annabelle" pitchFamily="66" charset="0"/>
              </a:rPr>
              <a:t>Великий</a:t>
            </a:r>
            <a:r>
              <a:rPr lang="en-US" sz="2000" b="1" dirty="0" smtClean="0">
                <a:solidFill>
                  <a:srgbClr val="C00000"/>
                </a:solidFill>
                <a:latin typeface="Annabelle" pitchFamily="66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nnabelle" pitchFamily="66" charset="0"/>
              </a:rPr>
              <a:t>князь</a:t>
            </a:r>
            <a:r>
              <a:rPr lang="en-US" sz="2000" b="1" dirty="0" smtClean="0">
                <a:solidFill>
                  <a:srgbClr val="C00000"/>
                </a:solidFill>
                <a:latin typeface="Annabelle" pitchFamily="66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nnabelle" pitchFamily="66" charset="0"/>
              </a:rPr>
              <a:t>Владимирский</a:t>
            </a:r>
            <a:r>
              <a:rPr lang="en-US" sz="2000" b="1" dirty="0" smtClean="0">
                <a:solidFill>
                  <a:srgbClr val="C00000"/>
                </a:solidFill>
                <a:latin typeface="Annabelle" pitchFamily="66" charset="0"/>
              </a:rPr>
              <a:t> в 1252-1263</a:t>
            </a:r>
            <a:endParaRPr lang="ru-RU" sz="2000" dirty="0">
              <a:solidFill>
                <a:srgbClr val="C00000"/>
              </a:solidFill>
              <a:latin typeface="Arbat" pitchFamily="2" charset="0"/>
            </a:endParaRPr>
          </a:p>
        </p:txBody>
      </p:sp>
      <p:pic>
        <p:nvPicPr>
          <p:cNvPr id="4" name="Picture 5" descr="aleksandr-nevskiy-urij_pantuh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76672"/>
            <a:ext cx="8280921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alexander_nevskiy_neva_bat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5378" y="1196752"/>
            <a:ext cx="3324450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38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755576" y="332656"/>
            <a:ext cx="3168352" cy="5256584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  <a:latin typeface="Arbat" pitchFamily="2" charset="0"/>
              </a:rPr>
              <a:t>15 </a:t>
            </a:r>
            <a:r>
              <a:rPr lang="ru-RU" sz="2000" dirty="0">
                <a:solidFill>
                  <a:srgbClr val="C00000"/>
                </a:solidFill>
                <a:latin typeface="Arbat" pitchFamily="2" charset="0"/>
              </a:rPr>
              <a:t>июля 1240 года над шведами. Побуждаемые папскими посланиями, шведы предприняли крестовый поход против Новгородской земли. По легенде, их командующий, будущий правитель Швеции Ярл </a:t>
            </a:r>
            <a:r>
              <a:rPr lang="ru-RU" sz="2000" dirty="0" err="1">
                <a:solidFill>
                  <a:srgbClr val="C00000"/>
                </a:solidFill>
                <a:latin typeface="Arbat" pitchFamily="2" charset="0"/>
              </a:rPr>
              <a:t>Биргер</a:t>
            </a:r>
            <a:r>
              <a:rPr lang="ru-RU" sz="2000" dirty="0">
                <a:solidFill>
                  <a:srgbClr val="C00000"/>
                </a:solidFill>
                <a:latin typeface="Arbat" pitchFamily="2" charset="0"/>
              </a:rPr>
              <a:t>, вошел на кораблях в Неву и отправил послание Александру: "Если можешь, сопротивляйся, но знай, что я уже здесь и пленю твою землю".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5220072" y="764704"/>
            <a:ext cx="3168352" cy="4536504"/>
          </a:xfrm>
        </p:spPr>
        <p:txBody>
          <a:bodyPr>
            <a:normAutofit fontScale="90000"/>
          </a:bodyPr>
          <a:lstStyle/>
          <a:p>
            <a:r>
              <a:rPr lang="ru-RU" sz="2000" dirty="0" err="1">
                <a:latin typeface="Arbat" pitchFamily="2" charset="0"/>
              </a:rPr>
              <a:t>Биргер</a:t>
            </a:r>
            <a:r>
              <a:rPr lang="ru-RU" sz="2000" dirty="0">
                <a:latin typeface="Arbat" pitchFamily="2" charset="0"/>
              </a:rPr>
              <a:t> хотел плыть в Ладожское озеро, занять Ладогу и отсюда по Волхову идти уже к Новгороду. Но Александр сам выступил навстречу шведам. Его войска скрытно приблизились к устью Ижоры, где остановились на отдых враги, внезапно напали на них и начали рубить топорами и мечами прежде чем шведы успели взять оружие. Александр лично участвовал в битве и ранил шведского воеводу в </a:t>
            </a:r>
            <a:r>
              <a:rPr lang="ru-RU" sz="2000" dirty="0" smtClean="0">
                <a:latin typeface="Arbat" pitchFamily="2" charset="0"/>
              </a:rPr>
              <a:t>лицо</a:t>
            </a:r>
            <a:r>
              <a:rPr lang="ru-RU" sz="2000" dirty="0" smtClean="0">
                <a:latin typeface="Arbat" pitchFamily="2" charset="0"/>
              </a:rPr>
              <a:t>.</a:t>
            </a:r>
            <a:endParaRPr lang="ru-RU" sz="4000" dirty="0">
              <a:solidFill>
                <a:srgbClr val="FFFF99"/>
              </a:solidFill>
            </a:endParaRPr>
          </a:p>
        </p:txBody>
      </p:sp>
      <p:pic>
        <p:nvPicPr>
          <p:cNvPr id="18438" name="Picture 6" descr="alexander_nevskiy_neva_battl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432" y="1052737"/>
            <a:ext cx="3615746" cy="41044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alexander_nevskiy_neva_battl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66720"/>
            <a:ext cx="3600400" cy="42746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48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508104" y="115888"/>
            <a:ext cx="2808312" cy="5473352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  <a:latin typeface="Arbat" pitchFamily="2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bat" pitchFamily="2" charset="0"/>
              </a:rPr>
              <a:t>И</a:t>
            </a:r>
            <a:r>
              <a:rPr lang="ru-RU" sz="2000" dirty="0" smtClean="0">
                <a:solidFill>
                  <a:srgbClr val="C00000"/>
                </a:solidFill>
                <a:latin typeface="Arbat" pitchFamily="2" charset="0"/>
              </a:rPr>
              <a:t>менно </a:t>
            </a:r>
            <a:r>
              <a:rPr lang="ru-RU" sz="2000" dirty="0">
                <a:solidFill>
                  <a:srgbClr val="C00000"/>
                </a:solidFill>
                <a:latin typeface="Arbat" pitchFamily="2" charset="0"/>
              </a:rPr>
              <a:t>за эту победу князя стали называть Невским. Но впервые это имя встречается в источниках только с </a:t>
            </a:r>
            <a:r>
              <a:rPr lang="en-US" sz="2000" dirty="0">
                <a:solidFill>
                  <a:srgbClr val="C00000"/>
                </a:solidFill>
                <a:latin typeface="Arbat" pitchFamily="2" charset="0"/>
              </a:rPr>
              <a:t>XIV</a:t>
            </a:r>
            <a:r>
              <a:rPr lang="ru-RU" sz="2000" dirty="0">
                <a:solidFill>
                  <a:srgbClr val="C00000"/>
                </a:solidFill>
                <a:latin typeface="Arbat" pitchFamily="2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bat" pitchFamily="2" charset="0"/>
              </a:rPr>
              <a:t>века. </a:t>
            </a:r>
            <a:r>
              <a:rPr lang="ru-RU" sz="2000" dirty="0" smtClean="0">
                <a:solidFill>
                  <a:srgbClr val="C00000"/>
                </a:solidFill>
                <a:latin typeface="Arbat" pitchFamily="2" charset="0"/>
              </a:rPr>
              <a:t>С</a:t>
            </a:r>
            <a:r>
              <a:rPr lang="ru-RU" sz="2000" dirty="0" smtClean="0">
                <a:solidFill>
                  <a:srgbClr val="C00000"/>
                </a:solidFill>
                <a:latin typeface="Arbat" pitchFamily="2" charset="0"/>
              </a:rPr>
              <a:t>ражение </a:t>
            </a:r>
            <a:r>
              <a:rPr lang="ru-RU" sz="2000" dirty="0">
                <a:solidFill>
                  <a:srgbClr val="C00000"/>
                </a:solidFill>
                <a:latin typeface="Arbat" pitchFamily="2" charset="0"/>
              </a:rPr>
              <a:t>1240 года предотвратило потерю Русью берегов Финского залива, остановило шведскую агрессию на новгородско-псковские </a:t>
            </a:r>
            <a:r>
              <a:rPr lang="ru-RU" sz="2000" dirty="0" smtClean="0">
                <a:solidFill>
                  <a:srgbClr val="C00000"/>
                </a:solidFill>
                <a:latin typeface="Arbat" pitchFamily="2" charset="0"/>
              </a:rPr>
              <a:t>земли.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M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6838"/>
            <a:ext cx="8785225" cy="47482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5013325"/>
            <a:ext cx="9144000" cy="1844675"/>
          </a:xfrm>
        </p:spPr>
        <p:txBody>
          <a:bodyPr/>
          <a:lstStyle/>
          <a:p>
            <a:r>
              <a:rPr lang="ru-RU" sz="1400" dirty="0" smtClean="0">
                <a:latin typeface="Arbat" pitchFamily="2" charset="0"/>
              </a:rPr>
              <a:t>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544522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1242 году новгородцы вновь обратились к Александру Ярославичу за помощью в борьбе против немецких рыцарей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TKnigh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746"/>
            <a:ext cx="8064896" cy="46441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765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95536" y="4941888"/>
            <a:ext cx="8748464" cy="1151408"/>
          </a:xfrm>
        </p:spPr>
        <p:txBody>
          <a:bodyPr/>
          <a:lstStyle/>
          <a:p>
            <a:r>
              <a:rPr lang="ru-RU" sz="1800" dirty="0">
                <a:solidFill>
                  <a:srgbClr val="C00000"/>
                </a:solidFill>
                <a:latin typeface="Arbat" pitchFamily="2" charset="0"/>
              </a:rPr>
              <a:t>Утром 5 апреля 1242 года началась знаменитая битва, известная в наших летописях </a:t>
            </a:r>
            <a:r>
              <a:rPr lang="ru-RU" sz="1800" dirty="0" smtClean="0">
                <a:solidFill>
                  <a:srgbClr val="C00000"/>
                </a:solidFill>
                <a:latin typeface="Arbat" pitchFamily="2" charset="0"/>
              </a:rPr>
              <a:t>под названием </a:t>
            </a:r>
            <a:r>
              <a:rPr lang="ru-RU" sz="1800" dirty="0">
                <a:solidFill>
                  <a:srgbClr val="C00000"/>
                </a:solidFill>
                <a:latin typeface="Arbat" pitchFamily="2" charset="0"/>
              </a:rPr>
              <a:t>Ледовое побоище. </a:t>
            </a:r>
            <a:r>
              <a:rPr lang="ru-RU" sz="1800" dirty="0" smtClean="0">
                <a:solidFill>
                  <a:srgbClr val="C00000"/>
                </a:solidFill>
                <a:latin typeface="Arbat" pitchFamily="2" charset="0"/>
              </a:rPr>
              <a:t>         Немецкие </a:t>
            </a:r>
            <a:r>
              <a:rPr lang="ru-RU" sz="1800" dirty="0">
                <a:solidFill>
                  <a:srgbClr val="C00000"/>
                </a:solidFill>
                <a:latin typeface="Arbat" pitchFamily="2" charset="0"/>
              </a:rPr>
              <a:t>рыцари </a:t>
            </a:r>
            <a:r>
              <a:rPr lang="ru-RU" sz="1800" dirty="0" smtClean="0">
                <a:solidFill>
                  <a:srgbClr val="C00000"/>
                </a:solidFill>
                <a:latin typeface="Arbat" pitchFamily="2" charset="0"/>
              </a:rPr>
              <a:t>были разбиты.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28997272_Semiradskiy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692696"/>
            <a:ext cx="4104455" cy="56252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292725" y="762070"/>
            <a:ext cx="36004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Arbat" pitchFamily="2" charset="0"/>
              </a:rPr>
              <a:t>В 1247 году к Александру обратился Батый: "Мне покорились многие народы, неужели ты один не хочешь покориться моей державе? Если хочешь сберечь землю свою, то приходи поклониться мне, и увидишь честь и славу царства моего". Понимая, что противостоять монголам он не в состоянии, Александр не пошел на конфликт и отправился в Монголию. </a:t>
            </a:r>
            <a:r>
              <a:rPr lang="ru-RU" sz="2000" dirty="0" smtClean="0">
                <a:solidFill>
                  <a:srgbClr val="C00000"/>
                </a:solidFill>
                <a:latin typeface="Arbat" pitchFamily="2" charset="0"/>
              </a:rPr>
              <a:t>Х</a:t>
            </a:r>
            <a:r>
              <a:rPr lang="ru-RU" sz="2000" dirty="0" smtClean="0">
                <a:solidFill>
                  <a:srgbClr val="C00000"/>
                </a:solidFill>
                <a:latin typeface="Arbat" pitchFamily="2" charset="0"/>
              </a:rPr>
              <a:t>ан</a:t>
            </a:r>
            <a:r>
              <a:rPr lang="ru-RU" sz="2000" dirty="0">
                <a:solidFill>
                  <a:srgbClr val="C00000"/>
                </a:solidFill>
                <a:latin typeface="Arbat" pitchFamily="2" charset="0"/>
              </a:rPr>
              <a:t>, увидевши Александра, сказал своим вельможам: "Все, что мне говорили о нем, все правда: нет подобного этому князю".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63aa4d78b713b0d9f71ff18a6c21d1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6363"/>
            <a:ext cx="8785225" cy="5245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7894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5445125"/>
            <a:ext cx="8229600" cy="864195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C00000"/>
                </a:solidFill>
                <a:latin typeface="Arbat" pitchFamily="2" charset="0"/>
              </a:rPr>
              <a:t>В дальнейшем вся восточная политика Александра была направлена на то, чтобы обезопасить Русь от новых монгольских нашествий.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373</TotalTime>
  <Words>500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Александр I Ярославич (Александр Невский) 1220-1263 Великий князь Киевский в 1249-1252  Великий князь Владимирский в 1252-1263</vt:lpstr>
      <vt:lpstr>15 июля 1240 года над шведами. Побуждаемые папскими посланиями, шведы предприняли крестовый поход против Новгородской земли. По легенде, их командующий, будущий правитель Швеции Ярл Биргер, вошел на кораблях в Неву и отправил послание Александру: "Если можешь, сопротивляйся, но знай, что я уже здесь и пленю твою землю". </vt:lpstr>
      <vt:lpstr>Биргер хотел плыть в Ладожское озеро, занять Ладогу и отсюда по Волхову идти уже к Новгороду. Но Александр сам выступил навстречу шведам. Его войска скрытно приблизились к устью Ижоры, где остановились на отдых враги, внезапно напали на них и начали рубить топорами и мечами прежде чем шведы успели взять оружие. Александр лично участвовал в битве и ранил шведского воеводу в лицо.</vt:lpstr>
      <vt:lpstr> Именно за эту победу князя стали называть Невским. Но впервые это имя встречается в источниках только с XIV века. Сражение 1240 года предотвратило потерю Русью берегов Финского залива, остановило шведскую агрессию на новгородско-псковские земли.</vt:lpstr>
      <vt:lpstr>.</vt:lpstr>
      <vt:lpstr>Утром 5 апреля 1242 года началась знаменитая битва, известная в наших летописях под названием Ледовое побоище.          Немецкие рыцари были разбиты.</vt:lpstr>
      <vt:lpstr>Слайд 8</vt:lpstr>
      <vt:lpstr>В дальнейшем вся восточная политика Александра была направлена на то, чтобы обезопасить Русь от новых монгольских нашествий. </vt:lpstr>
      <vt:lpstr>Александр Ярославич несколько раз выезжал в Орду. Последний раз – в 1262 году после волнений в суздальских городах, где были перебиты ханские баскаки и выгнаны татарские купцы. Чтобы умилостивить хана, Александр лично отправился с дарами в Орду. Хан удерживал князя подле себя всю зиму и лето. </vt:lpstr>
      <vt:lpstr>Осенью Александр получил возможность вернуться во Владимир, но по дороге заболел и умер в Городце. </vt:lpstr>
      <vt:lpstr>В 1547 году Александр Ярославич был канонизирован Русской православной церковью.</vt:lpstr>
      <vt:lpstr>В условиях страшных испытаний, обрушившихся на русские земли, Александр  Невский сумел найти силы для противостояния западным завоевателям, снискав славу великого русского полководца, а также заложил основы взаимоотношений с Золотой Ордой. В условиях разорения Руси монголо-татарами он умелой политикой ослабил тяготы ига, спас Русь от полного уничтожения. "".</vt:lpstr>
      <vt:lpstr>В память о нем в Петербурге построили монастырь, Александро-Невскую лавру. </vt:lpstr>
      <vt:lpstr>В 1724 году в Александро - Невскую лавру были перевезены. мощи Александра Невского. </vt:lpstr>
      <vt:lpstr>В 1725 году императрица Екатерина I учредила орден святого благоверного князя Александра Невского – одну из высших наград Российской империи</vt:lpstr>
      <vt:lpstr>В СССР во время войны, в 1942 году был учрежден орден Александра Невского, которым награждались офицеры Красной армии запроявлен ную личную отвагу и обеспечение успешных действий </vt:lpstr>
      <vt:lpstr>Александр Невский –  спаситель земли Русской.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23</cp:revision>
  <dcterms:created xsi:type="dcterms:W3CDTF">2009-08-30T12:47:04Z</dcterms:created>
  <dcterms:modified xsi:type="dcterms:W3CDTF">2013-06-25T20:05:33Z</dcterms:modified>
</cp:coreProperties>
</file>