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6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9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9900"/>
    <a:srgbClr val="660033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A0E5-81B8-45C0-9833-8A7F1C48A290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2660-A882-411E-B37A-04704BDCC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3C1E-8C15-4E90-B51B-FB8644D3A782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7BE8-D7D9-4084-ACA1-941D4A895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DC85-2C20-47FC-BBD4-DC6BFC35F50F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16EC-A40F-4B14-9450-B6D22B93FD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97D8-A0FC-4A14-952C-9107AD1FB20C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4AB8-C3CF-4B3A-A7D9-56EDBB9BCC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D872-59A6-4542-9231-379BC8565207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FFC3-FA14-4B5C-96F6-C76523F78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C83F-8517-49D0-8191-EC8F2ACE9951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3085-D1A0-4B63-9D66-0D203AC0A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6AE9-0B5E-4285-9D52-6B3C671C2C5E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260F-BCF5-4A21-9F0B-17766C085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75FD-DFC2-4909-8BEB-840229DE5F83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7BFA-33FC-420A-A4F8-A6023D7C4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1C68-C93E-4C10-B8DB-5D5212314C6F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8C86-D49B-4F10-81CD-187C773C1A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AD0C-08E1-485F-87BD-3F77D7B85992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D38F-F799-4D9A-8328-53207F6B7D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A1D4-79E8-4869-B6DA-893A994FB37A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E33D-9AF6-4EC4-9C6D-AE835FD21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1996F90-DA20-41A8-971D-2ECFA9DE0D1B}" type="datetimeFigureOut">
              <a:rPr lang="ru-RU"/>
              <a:pPr>
                <a:defRPr/>
              </a:pPr>
              <a:t>27.10.2013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9D67ABD-950F-421F-BFBA-D54E66DE5E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43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ebsib.ru/fio/works/064/group2/kli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43063"/>
            <a:ext cx="19288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86050" y="857232"/>
            <a:ext cx="6143668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 5 - б классе состоится необычное состязание!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Ристалище тех, кто историю любит!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Главным оружием знание будет.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Победа сильнейшему – вот награда!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Вас ждет ОЛИМПИАДА!!!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В каком году впервые состоялись первые Олимпийские игры?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776 год до нашей эры</a:t>
            </a:r>
          </a:p>
        </p:txBody>
      </p:sp>
      <p:pic>
        <p:nvPicPr>
          <p:cNvPr id="16389" name="Picture 2" descr="http://img.aucland.ru/market-photos/189/PESiB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2143125"/>
            <a:ext cx="3600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Как называли победителя Олимпийских игр?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5429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Олимпионик</a:t>
            </a:r>
          </a:p>
          <a:p>
            <a:pPr eaLnBrk="1" hangingPunct="1"/>
            <a:endParaRPr lang="ru-RU" smtClean="0"/>
          </a:p>
        </p:txBody>
      </p:sp>
      <p:pic>
        <p:nvPicPr>
          <p:cNvPr id="60418" name="Picture 2" descr="http://m.borba.ua/media/uploads/pict_olimpionik_from_artaksat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214563"/>
            <a:ext cx="24669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Как называли участников состязаний?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Атлет</a:t>
            </a:r>
          </a:p>
          <a:p>
            <a:pPr eaLnBrk="1" hangingPunct="1"/>
            <a:endParaRPr lang="ru-RU" smtClean="0"/>
          </a:p>
        </p:txBody>
      </p:sp>
      <p:pic>
        <p:nvPicPr>
          <p:cNvPr id="59394" name="Picture 2" descr="http://www.mmdtkw.org/ALRIVes0455Athle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2571750"/>
            <a:ext cx="5000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Бог, покровитель атлетов.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Гермес</a:t>
            </a:r>
          </a:p>
          <a:p>
            <a:pPr eaLnBrk="1" hangingPunct="1"/>
            <a:endParaRPr lang="ru-RU" smtClean="0"/>
          </a:p>
        </p:txBody>
      </p:sp>
      <p:pic>
        <p:nvPicPr>
          <p:cNvPr id="58370" name="Picture 2" descr="http://www.nextohm.com/blog-ru/blog/wp-content/uploads/2011/08/d408Ger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214563"/>
            <a:ext cx="34004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6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Время года, когда проходили Олимпийские игры.</a:t>
            </a:r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Лето</a:t>
            </a:r>
          </a:p>
        </p:txBody>
      </p:sp>
      <p:pic>
        <p:nvPicPr>
          <p:cNvPr id="20485" name="Picture 2" descr="http://www.zhaba.ru/_pics/7qwk2ut4shmfi1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857500"/>
            <a:ext cx="478631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7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Сколько дней длились Олимпийские игры?</a:t>
            </a:r>
          </a:p>
        </p:txBody>
      </p:sp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5 дней</a:t>
            </a:r>
          </a:p>
        </p:txBody>
      </p:sp>
      <p:pic>
        <p:nvPicPr>
          <p:cNvPr id="21509" name="Picture 2" descr="http://bbplus.spb.ru/deti/greece/img/greece/220_14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0788" y="2643188"/>
            <a:ext cx="4681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8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Где проходило большинство состязаний?</a:t>
            </a:r>
          </a:p>
        </p:txBody>
      </p:sp>
      <p:sp>
        <p:nvSpPr>
          <p:cNvPr id="22532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	Стадион </a:t>
            </a:r>
          </a:p>
        </p:txBody>
      </p:sp>
      <p:pic>
        <p:nvPicPr>
          <p:cNvPr id="22533" name="Picture 2" descr="http://romresan.se/wp-content/uploads/2010/04/colosseum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00313"/>
            <a:ext cx="4929188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9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Где устраивались гонки колесниц?</a:t>
            </a:r>
          </a:p>
        </p:txBody>
      </p:sp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Ипподром</a:t>
            </a:r>
          </a:p>
        </p:txBody>
      </p:sp>
      <p:pic>
        <p:nvPicPr>
          <p:cNvPr id="23557" name="Picture 2" descr="http://img1.liveinternet.ru/images/attach/c/3/75/653/75653043_3419483_chariot_r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786063"/>
            <a:ext cx="5540375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10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Кто мог участвовать в Олимпийских играх?</a:t>
            </a:r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Мужчины, свободные греки</a:t>
            </a:r>
          </a:p>
        </p:txBody>
      </p:sp>
      <p:pic>
        <p:nvPicPr>
          <p:cNvPr id="24581" name="Picture 2" descr="http://www.home-edu.ru/user/uatml/00001838/Gotovie/olimpia/o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500313"/>
            <a:ext cx="228600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11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Сколько стоил билет на стадион?</a:t>
            </a:r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Бесплатно </a:t>
            </a:r>
          </a:p>
        </p:txBody>
      </p:sp>
      <p:pic>
        <p:nvPicPr>
          <p:cNvPr id="25605" name="Picture 2" descr="http://photo.turmir.com/uploads/user_19122/GREEK/afin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5800" y="2714625"/>
            <a:ext cx="54165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Олимпийские игры в древности</a:t>
            </a:r>
          </a:p>
        </p:txBody>
      </p:sp>
      <p:sp>
        <p:nvSpPr>
          <p:cNvPr id="4099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5" descr="http://cs10074.userapi.com/u74813980/-14/x_21446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214438"/>
            <a:ext cx="5967412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12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Кто мог участвовать в гонках колесниц и почему?</a:t>
            </a:r>
          </a:p>
        </p:txBody>
      </p:sp>
      <p:sp>
        <p:nvSpPr>
          <p:cNvPr id="26628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16859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Богатые греки, потому что лошади стоили очень дорого</a:t>
            </a:r>
          </a:p>
        </p:txBody>
      </p:sp>
      <p:pic>
        <p:nvPicPr>
          <p:cNvPr id="26629" name="Picture 2" descr="http://urok-kultury.ru/wp-content/uploads/2012/11/%D1%81%D0%BA%D0%B0%D1%87%D0%BA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214688"/>
            <a:ext cx="5238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13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Область Греции, где расположена Олимпия?</a:t>
            </a:r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	Элида</a:t>
            </a:r>
          </a:p>
        </p:txBody>
      </p:sp>
      <p:pic>
        <p:nvPicPr>
          <p:cNvPr id="27653" name="Picture 2" descr="http://www.grinfo.ru/doc_images/61695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38" y="2786063"/>
            <a:ext cx="4833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14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Перечислите состязания пятиборья.</a:t>
            </a:r>
          </a:p>
        </p:txBody>
      </p:sp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Бег, прыжки в длину, борьба, метание копья и метание диска</a:t>
            </a:r>
          </a:p>
          <a:p>
            <a:pPr eaLnBrk="1" hangingPunct="1"/>
            <a:endParaRPr lang="ru-RU" smtClean="0"/>
          </a:p>
        </p:txBody>
      </p:sp>
      <p:pic>
        <p:nvPicPr>
          <p:cNvPr id="29701" name="Picture 2" descr="http://www.worldsculture.ru/images/1/Ellada/320px-Greek_relief_of_pentathlon_500_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3643313"/>
            <a:ext cx="59404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15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Кто такой элланодик?</a:t>
            </a:r>
          </a:p>
        </p:txBody>
      </p:sp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	судья</a:t>
            </a:r>
          </a:p>
        </p:txBody>
      </p:sp>
      <p:pic>
        <p:nvPicPr>
          <p:cNvPr id="28677" name="Picture 4" descr="http://cs10074.userapi.com/u74813980/-14/x_214466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2357438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16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Назовите длину беговой дорожки.</a:t>
            </a:r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192, 27 метров</a:t>
            </a:r>
          </a:p>
        </p:txBody>
      </p:sp>
      <p:pic>
        <p:nvPicPr>
          <p:cNvPr id="30725" name="Picture 2" descr="http://www.gornovosti.ru/static/images/archive/2437/sport-gre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214563"/>
            <a:ext cx="48387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17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Назовите главные условия борьбы.</a:t>
            </a:r>
          </a:p>
        </p:txBody>
      </p:sp>
      <p:sp>
        <p:nvSpPr>
          <p:cNvPr id="3174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Запрещено было кусать противника и выбивать глаза</a:t>
            </a:r>
          </a:p>
        </p:txBody>
      </p:sp>
      <p:pic>
        <p:nvPicPr>
          <p:cNvPr id="31749" name="Picture 2" descr="http://www.gov.karelia.ru/Power/Committee/National/Ellada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857500"/>
            <a:ext cx="51435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18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Кто побеждал в борьбе в стойке?</a:t>
            </a:r>
          </a:p>
        </p:txBody>
      </p:sp>
      <p:sp>
        <p:nvSpPr>
          <p:cNvPr id="3277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Тот, кто трижды кидал противника на землю</a:t>
            </a:r>
          </a:p>
        </p:txBody>
      </p:sp>
      <p:pic>
        <p:nvPicPr>
          <p:cNvPr id="32773" name="Picture 2" descr="http://www.zakonia.ru/pict/image/%D0%B0%D0%BD%D1%82%D0%B8%D1%87%D0%BD%D0%B0%D1%8F%20%D0%B1%D0%BE%D1%80%D1%8C%D0%B1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143250"/>
            <a:ext cx="5715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19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Что использовалось для усиления толчка при прыжках в длину?</a:t>
            </a:r>
          </a:p>
        </p:txBody>
      </p:sp>
      <p:sp>
        <p:nvSpPr>
          <p:cNvPr id="337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Каменные и свинцовые гантели</a:t>
            </a:r>
          </a:p>
        </p:txBody>
      </p:sp>
      <p:pic>
        <p:nvPicPr>
          <p:cNvPr id="33797" name="Picture 2" descr="http://class2004.ru/images/stories/sport/pryzhki_d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714625"/>
            <a:ext cx="32781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20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Назовите вес больших дисков.</a:t>
            </a:r>
          </a:p>
        </p:txBody>
      </p:sp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5 кг</a:t>
            </a:r>
          </a:p>
        </p:txBody>
      </p:sp>
      <p:pic>
        <p:nvPicPr>
          <p:cNvPr id="34821" name="Picture 2" descr="http://www.wiw.pl/kulturaantyczna/twardecki/pict/zoom/Grarch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214563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21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Назовите вес маленьких дисков.</a:t>
            </a:r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1,5 кг</a:t>
            </a:r>
          </a:p>
        </p:txBody>
      </p:sp>
      <p:pic>
        <p:nvPicPr>
          <p:cNvPr id="35845" name="Picture 2" descr="http://www.planetaskazok.ru/images/stories/myph_greek/boghi_i_geroi_gerakl/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571750"/>
            <a:ext cx="7596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Проблемный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0354" y="1357298"/>
            <a:ext cx="7783285" cy="49859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+mn-lt"/>
                <a:cs typeface="+mn-cs"/>
              </a:rPr>
              <a:t> 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Какие факты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подтверждают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мысль,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что Олимпийские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были любимым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общегреческим праздником?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22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Почему обычно участниками игр становились люди богатые?</a:t>
            </a:r>
          </a:p>
        </p:txBody>
      </p:sp>
      <p:sp>
        <p:nvSpPr>
          <p:cNvPr id="3686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Так как жившие своим трудом крестьяне и ремесленники не могли уделять много времени тренировкам</a:t>
            </a:r>
          </a:p>
        </p:txBody>
      </p:sp>
      <p:pic>
        <p:nvPicPr>
          <p:cNvPr id="36869" name="Picture 2" descr="http://top-antropos.com/images/stories/ancientry/%D0%94%D1%80%D0%B5%D0%B2%D0%BD%D0%B5%D0%B3%D1%80%D0%B5%D1%87%D0%B5%D1%81%D0%BA%D0%B8%D0%B5%20%D0%BA%D1%80%D0%B5%D1%81%D1%82%D1%8C%D1%8F%D0%BD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143250"/>
            <a:ext cx="2746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23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Сколько кругов должна была проехать колесница, что бы одержать победу?</a:t>
            </a:r>
          </a:p>
        </p:txBody>
      </p:sp>
      <p:sp>
        <p:nvSpPr>
          <p:cNvPr id="3789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	12 кругов</a:t>
            </a:r>
          </a:p>
        </p:txBody>
      </p:sp>
      <p:pic>
        <p:nvPicPr>
          <p:cNvPr id="37893" name="Picture 2" descr="http://www.planetaskazok.ru/images/stories/myph_greek/boghi_i_geroi_gerakl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357438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24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Какие награды ждали олимпиоников?</a:t>
            </a:r>
          </a:p>
        </p:txBody>
      </p:sp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Оливковый венок, изваяние статуи в бронзе, монеты с изображением победителя, освобождение от налогов</a:t>
            </a:r>
          </a:p>
        </p:txBody>
      </p:sp>
      <p:pic>
        <p:nvPicPr>
          <p:cNvPr id="38917" name="Picture 2" descr="http://world-dress.ru/wp-content/uploads/2012/09/olimpio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357563"/>
            <a:ext cx="34131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25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Мог ли раб участвовать в состязаниях и почему?</a:t>
            </a:r>
          </a:p>
        </p:txBody>
      </p:sp>
      <p:sp>
        <p:nvSpPr>
          <p:cNvPr id="3994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Нет, так как рабов не считали людьми</a:t>
            </a:r>
          </a:p>
        </p:txBody>
      </p:sp>
      <p:pic>
        <p:nvPicPr>
          <p:cNvPr id="39941" name="Picture 2" descr="http://mybaby2017.ru/wp-content/uploads/2012/10/%D1%80%D0%B0%D0%B1%D1%8B-%D0%B2-%D0%B4%D1%80%D0%B5%D0%BD%D0%B5%D0%B9-%D0%B3%D1%80%D0%B5%D1%86%D0%B8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786063"/>
            <a:ext cx="5500688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26</a:t>
            </a:r>
          </a:p>
        </p:txBody>
      </p:sp>
      <p:sp>
        <p:nvSpPr>
          <p:cNvPr id="40963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Какими спортивными качествами должен обладать атлет?</a:t>
            </a:r>
          </a:p>
        </p:txBody>
      </p:sp>
      <p:sp>
        <p:nvSpPr>
          <p:cNvPr id="40964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Сила, выносливость, стойкость, быстрота, ловкость</a:t>
            </a:r>
          </a:p>
        </p:txBody>
      </p:sp>
      <p:pic>
        <p:nvPicPr>
          <p:cNvPr id="40965" name="Picture 2" descr="http://coursphilosophie.free.fr/images/art/grec/discobole_c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14688"/>
            <a:ext cx="2500313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27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Спортсмены из какого полиса чаще всего оказывались победителями в беге в вооружении?</a:t>
            </a:r>
          </a:p>
        </p:txBody>
      </p:sp>
      <p:sp>
        <p:nvSpPr>
          <p:cNvPr id="419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Спарта</a:t>
            </a:r>
          </a:p>
        </p:txBody>
      </p:sp>
      <p:pic>
        <p:nvPicPr>
          <p:cNvPr id="41989" name="Picture 2" descr="http://gladfan.ru/_sf/0/67954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43188"/>
            <a:ext cx="46434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7" grpId="1" build="p"/>
      <p:bldP spid="4198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Состязание пятое: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«Вставь пропущенные слова»</a:t>
            </a:r>
          </a:p>
        </p:txBody>
      </p:sp>
      <p:pic>
        <p:nvPicPr>
          <p:cNvPr id="38915" name="Picture 6" descr="http://allgfx.net/uploads/posts/2011-03/thumbs/1299936752_pa-176-ancient-olympic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476375"/>
            <a:ext cx="3214688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1785938"/>
            <a:ext cx="5072063" cy="3000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В период олимпийских игр в Древней Греции прекращались ____. В программу  соревнований, называвшихся ______ входили: бег, борьба, ______, метание диска, метание копья. Олимпийские игры посвящались ______. </a:t>
            </a:r>
          </a:p>
        </p:txBody>
      </p:sp>
      <p:sp>
        <p:nvSpPr>
          <p:cNvPr id="4" name="Овал 3"/>
          <p:cNvSpPr/>
          <p:nvPr/>
        </p:nvSpPr>
        <p:spPr>
          <a:xfrm>
            <a:off x="3857625" y="0"/>
            <a:ext cx="5286375" cy="292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Победителей Олимпийских игр называли ____. Они награждались _____,  который приносился в дар _____,  в  их честь устраивался пир, до конца жизни город кормил победителя за общественный счет. А еще в родном городе устанавливалась ____ победителя.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14750" y="3357563"/>
            <a:ext cx="5429250" cy="3500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C00000"/>
                </a:solidFill>
              </a:rPr>
              <a:t>  Местом проведения Олимпийских игр в древности была область в Южной Греции -_____. Здесь находился город_____, в котором были расположены храмы, святилища греческих богов, а также места для проведения тренировок и состязаний –_______и ипподром. 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  Первые игры состоялись в________, этот год стал точкой отсчета древнегреческого “олимпийского летоисчисления”.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785938"/>
            <a:ext cx="5357813" cy="328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В период олимпийских игр в Древней Греции прекращались </a:t>
            </a:r>
            <a:r>
              <a:rPr lang="ru-RU" b="1" i="1" u="sng" dirty="0">
                <a:solidFill>
                  <a:srgbClr val="C00000"/>
                </a:solidFill>
              </a:rPr>
              <a:t>воины</a:t>
            </a:r>
            <a:r>
              <a:rPr lang="ru-RU" i="1" u="sng" dirty="0">
                <a:solidFill>
                  <a:srgbClr val="C00000"/>
                </a:solidFill>
              </a:rPr>
              <a:t>.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 программу  соревнований, называвшихся </a:t>
            </a:r>
            <a:r>
              <a:rPr lang="ru-RU" b="1" i="1" u="sng" dirty="0">
                <a:solidFill>
                  <a:srgbClr val="C00000"/>
                </a:solidFill>
              </a:rPr>
              <a:t>пятиборье</a:t>
            </a:r>
            <a:r>
              <a:rPr lang="ru-RU" dirty="0">
                <a:solidFill>
                  <a:srgbClr val="C00000"/>
                </a:solidFill>
              </a:rPr>
              <a:t> входили: бег, борьба, </a:t>
            </a:r>
            <a:r>
              <a:rPr lang="ru-RU" b="1" i="1" u="sng" dirty="0">
                <a:solidFill>
                  <a:srgbClr val="C00000"/>
                </a:solidFill>
              </a:rPr>
              <a:t>прыжки</a:t>
            </a:r>
            <a:r>
              <a:rPr lang="ru-RU" dirty="0">
                <a:solidFill>
                  <a:srgbClr val="C00000"/>
                </a:solidFill>
              </a:rPr>
              <a:t>, метание диска, метание копья. Олимпийские игры посвящались </a:t>
            </a:r>
            <a:r>
              <a:rPr lang="ru-RU" b="1" i="1" u="sng" dirty="0">
                <a:solidFill>
                  <a:srgbClr val="C00000"/>
                </a:solidFill>
              </a:rPr>
              <a:t>Зевсу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algn="ctr">
              <a:defRPr/>
            </a:pPr>
            <a:r>
              <a:rPr lang="ru-RU" dirty="0"/>
              <a:t> 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857625" y="3214688"/>
            <a:ext cx="5286375" cy="3643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C00000"/>
                </a:solidFill>
              </a:rPr>
              <a:t>Местом проведения Олимпийских игр в древности была область в Южной Греции - </a:t>
            </a:r>
            <a:r>
              <a:rPr lang="ru-RU" sz="1600" b="1" i="1" u="sng" dirty="0">
                <a:solidFill>
                  <a:srgbClr val="C00000"/>
                </a:solidFill>
              </a:rPr>
              <a:t>Элида</a:t>
            </a:r>
            <a:r>
              <a:rPr lang="ru-RU" sz="1600" dirty="0">
                <a:solidFill>
                  <a:srgbClr val="C00000"/>
                </a:solidFill>
              </a:rPr>
              <a:t>. Здесь находился город </a:t>
            </a:r>
            <a:r>
              <a:rPr lang="ru-RU" sz="1600" b="1" i="1" u="sng" dirty="0">
                <a:solidFill>
                  <a:srgbClr val="C00000"/>
                </a:solidFill>
              </a:rPr>
              <a:t>Олимпия, </a:t>
            </a:r>
            <a:r>
              <a:rPr lang="ru-RU" sz="1600" dirty="0">
                <a:solidFill>
                  <a:srgbClr val="C00000"/>
                </a:solidFill>
              </a:rPr>
              <a:t>в котором были расположены храмы, святилища греческих богов, а также места для проведения тренировок и состязаний </a:t>
            </a:r>
            <a:r>
              <a:rPr lang="ru-RU" sz="1600" i="1" u="sng" dirty="0">
                <a:solidFill>
                  <a:srgbClr val="C00000"/>
                </a:solidFill>
              </a:rPr>
              <a:t>– </a:t>
            </a:r>
            <a:r>
              <a:rPr lang="ru-RU" sz="1600" b="1" i="1" u="sng" dirty="0">
                <a:solidFill>
                  <a:srgbClr val="C00000"/>
                </a:solidFill>
              </a:rPr>
              <a:t>стадион</a:t>
            </a:r>
            <a:r>
              <a:rPr lang="ru-RU" sz="1600" dirty="0">
                <a:solidFill>
                  <a:srgbClr val="C00000"/>
                </a:solidFill>
              </a:rPr>
              <a:t> и ипподром. 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Первые игры состоялись </a:t>
            </a:r>
            <a:r>
              <a:rPr lang="ru-RU" sz="1600" b="1" dirty="0">
                <a:solidFill>
                  <a:srgbClr val="C00000"/>
                </a:solidFill>
              </a:rPr>
              <a:t>в </a:t>
            </a:r>
            <a:r>
              <a:rPr lang="ru-RU" sz="1600" b="1" i="1" u="sng" dirty="0">
                <a:solidFill>
                  <a:srgbClr val="C00000"/>
                </a:solidFill>
              </a:rPr>
              <a:t>776 году до н.э.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dirty="0">
                <a:solidFill>
                  <a:srgbClr val="C00000"/>
                </a:solidFill>
              </a:rPr>
              <a:t>этот год стал точкой отсчета древнегреческого “олимпийского летоисчисления”.</a:t>
            </a:r>
            <a:r>
              <a:rPr lang="ru-RU" dirty="0"/>
              <a:t>о</a:t>
            </a:r>
          </a:p>
        </p:txBody>
      </p:sp>
      <p:sp>
        <p:nvSpPr>
          <p:cNvPr id="4" name="Овал 3"/>
          <p:cNvSpPr/>
          <p:nvPr/>
        </p:nvSpPr>
        <p:spPr>
          <a:xfrm>
            <a:off x="4071938" y="0"/>
            <a:ext cx="5072062" cy="328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Победителей Олимпийских игр называли </a:t>
            </a:r>
            <a:r>
              <a:rPr lang="ru-RU" u="sng" dirty="0">
                <a:solidFill>
                  <a:srgbClr val="C00000"/>
                </a:solidFill>
              </a:rPr>
              <a:t>_</a:t>
            </a:r>
            <a:r>
              <a:rPr lang="ru-RU" b="1" i="1" u="sng" dirty="0">
                <a:solidFill>
                  <a:srgbClr val="C00000"/>
                </a:solidFill>
              </a:rPr>
              <a:t>олимпионик</a:t>
            </a:r>
            <a:r>
              <a:rPr lang="ru-RU" b="1" u="sng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Они награждались </a:t>
            </a:r>
            <a:r>
              <a:rPr lang="ru-RU" i="1" u="sng" dirty="0">
                <a:solidFill>
                  <a:srgbClr val="C00000"/>
                </a:solidFill>
              </a:rPr>
              <a:t>__</a:t>
            </a:r>
            <a:r>
              <a:rPr lang="ru-RU" b="1" i="1" u="sng" dirty="0">
                <a:solidFill>
                  <a:srgbClr val="C00000"/>
                </a:solidFill>
              </a:rPr>
              <a:t>оливковым венком</a:t>
            </a:r>
            <a:r>
              <a:rPr lang="ru-RU" b="1" dirty="0">
                <a:solidFill>
                  <a:srgbClr val="C00000"/>
                </a:solidFill>
              </a:rPr>
              <a:t>__</a:t>
            </a:r>
            <a:r>
              <a:rPr lang="ru-RU" dirty="0">
                <a:solidFill>
                  <a:srgbClr val="C00000"/>
                </a:solidFill>
              </a:rPr>
              <a:t>_, который приносился в дар </a:t>
            </a:r>
            <a:r>
              <a:rPr lang="ru-RU" i="1" u="sng" dirty="0">
                <a:solidFill>
                  <a:srgbClr val="C00000"/>
                </a:solidFill>
              </a:rPr>
              <a:t>__</a:t>
            </a:r>
            <a:r>
              <a:rPr lang="ru-RU" b="1" i="1" u="sng" dirty="0">
                <a:solidFill>
                  <a:srgbClr val="C00000"/>
                </a:solidFill>
              </a:rPr>
              <a:t>богам</a:t>
            </a:r>
            <a:r>
              <a:rPr lang="ru-RU" i="1" u="sng" dirty="0">
                <a:solidFill>
                  <a:srgbClr val="C00000"/>
                </a:solidFill>
              </a:rPr>
              <a:t>___,</a:t>
            </a:r>
            <a:r>
              <a:rPr lang="ru-RU" dirty="0">
                <a:solidFill>
                  <a:srgbClr val="C00000"/>
                </a:solidFill>
              </a:rPr>
              <a:t> в их честь устраивался пир, до конца жизни город кормил победителя за общественный счет. А еще в родном городе устанавливалась </a:t>
            </a:r>
            <a:r>
              <a:rPr lang="ru-RU" i="1" u="sng" dirty="0">
                <a:solidFill>
                  <a:srgbClr val="C00000"/>
                </a:solidFill>
              </a:rPr>
              <a:t>__</a:t>
            </a:r>
            <a:r>
              <a:rPr lang="ru-RU" b="1" i="1" u="sng" dirty="0">
                <a:solidFill>
                  <a:srgbClr val="C00000"/>
                </a:solidFill>
              </a:rPr>
              <a:t>статуя</a:t>
            </a:r>
            <a:r>
              <a:rPr lang="ru-RU" i="1" u="sng" dirty="0">
                <a:solidFill>
                  <a:srgbClr val="C00000"/>
                </a:solidFill>
              </a:rPr>
              <a:t>__</a:t>
            </a:r>
            <a:r>
              <a:rPr lang="ru-RU" dirty="0">
                <a:solidFill>
                  <a:srgbClr val="C00000"/>
                </a:solidFill>
              </a:rPr>
              <a:t> победителя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Состязание шестое:</a:t>
            </a:r>
            <a:br>
              <a:rPr lang="ru-RU" dirty="0" smtClean="0"/>
            </a:br>
            <a:r>
              <a:rPr lang="ru-RU" dirty="0" smtClean="0"/>
              <a:t>«Историческая задача»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9874" name="Picture 2" descr="http://st0.24smi.org/bnews/400/0729/aa9c1-letnie-olimpiiskie-igri-ofic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571625"/>
            <a:ext cx="6381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Цели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757242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Повторить и обобщить знания об одном из самых  важных в истории человечества событиях </a:t>
            </a: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Олимпийских играх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" y="2571750"/>
            <a:ext cx="8072438" cy="37147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Древний писатель рассказывал, что незадолго до начала Олимпийских игр спартанцы осадили враждебный им город. Весть об этом разнеслась по всей Элладе, и спартанцам запретили целых 20 лет участвовать в играх.</a:t>
            </a:r>
          </a:p>
          <a:p>
            <a:pPr eaLnBrk="1" hangingPunct="1"/>
            <a:r>
              <a:rPr lang="ru-RU" u="sng" smtClean="0">
                <a:solidFill>
                  <a:schemeClr val="bg1"/>
                </a:solidFill>
              </a:rPr>
              <a:t>Вопрос</a:t>
            </a:r>
            <a:r>
              <a:rPr lang="ru-RU" u="sng" smtClean="0">
                <a:solidFill>
                  <a:srgbClr val="FFC000"/>
                </a:solidFill>
              </a:rPr>
              <a:t>:</a:t>
            </a:r>
            <a:r>
              <a:rPr lang="ru-RU" smtClean="0">
                <a:solidFill>
                  <a:srgbClr val="FFC000"/>
                </a:solidFill>
              </a:rPr>
              <a:t> Какой обычай нарушили спартанцы? </a:t>
            </a:r>
          </a:p>
          <a:p>
            <a:pPr eaLnBrk="1" hangingPunct="1"/>
            <a:r>
              <a:rPr lang="ru-RU" smtClean="0">
                <a:solidFill>
                  <a:srgbClr val="FFC000"/>
                </a:solidFill>
              </a:rPr>
              <a:t>Во скольких Олимпийских играх им не разрешили участвовать?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Вспомним вопрос, прозвучавший вначале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	Какие факты подтверждают мысль, что Олимпийские игры были любимым общегреческим праздником?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Олимпийские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Посвящались богам,</a:t>
            </a:r>
            <a:endParaRPr lang="ru-RU" smtClean="0"/>
          </a:p>
          <a:p>
            <a:pPr eaLnBrk="1" hangingPunct="1"/>
            <a:r>
              <a:rPr lang="ru-RU" i="1" smtClean="0"/>
              <a:t>Объявлялся мир, съезжались жители всей Греции,</a:t>
            </a:r>
            <a:endParaRPr lang="ru-RU" smtClean="0"/>
          </a:p>
          <a:p>
            <a:pPr eaLnBrk="1" hangingPunct="1"/>
            <a:r>
              <a:rPr lang="ru-RU" i="1" smtClean="0"/>
              <a:t>10 месячная подготовка к Олимпиаде,</a:t>
            </a:r>
            <a:endParaRPr lang="ru-RU" smtClean="0"/>
          </a:p>
          <a:p>
            <a:pPr eaLnBrk="1" hangingPunct="1"/>
            <a:r>
              <a:rPr lang="ru-RU" i="1" smtClean="0"/>
              <a:t>победа не благодаря силам, а провидение богов и т.д.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«Рука знаний»</a:t>
            </a: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1. Что нового я узнал на уроке?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2. Что меня удивило?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3.Что я научился делать?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4. На уроке мне было: интересно, комфортно, скучно, радостно…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5. Попробуйте поставить себе оценку за работу на уроке.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1.liveinternet.ru/images/foto/b/3/720/2743720/f_15508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214313"/>
            <a:ext cx="879316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p3d prstMaterial="softEdge"/>
          </a:bodyPr>
          <a:lstStyle/>
          <a:p>
            <a:pPr>
              <a:defRPr/>
            </a:pPr>
            <a:r>
              <a:rPr lang="ru-RU" dirty="0" smtClean="0"/>
              <a:t>До встречи!</a:t>
            </a:r>
            <a:endParaRPr lang="ru-RU" dirty="0"/>
          </a:p>
        </p:txBody>
      </p:sp>
      <p:sp>
        <p:nvSpPr>
          <p:cNvPr id="4710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3063" y="1500188"/>
            <a:ext cx="2500312" cy="1428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5" y="1500188"/>
            <a:ext cx="2500313" cy="1428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63" y="3357563"/>
            <a:ext cx="2500312" cy="1428750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5" y="3357563"/>
            <a:ext cx="2500313" cy="142875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3" y="5143500"/>
            <a:ext cx="2500312" cy="142875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1625" y="5143500"/>
            <a:ext cx="2500313" cy="14287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Состязание первое: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«Говорящие числа»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Состязание второе: </a:t>
            </a:r>
            <a:br>
              <a:rPr lang="ru-RU" dirty="0" smtClean="0"/>
            </a:br>
            <a:r>
              <a:rPr lang="ru-RU" dirty="0" smtClean="0"/>
              <a:t>«Наши Гомеры»</a:t>
            </a:r>
            <a:endParaRPr lang="ru-RU" dirty="0"/>
          </a:p>
        </p:txBody>
      </p:sp>
      <p:pic>
        <p:nvPicPr>
          <p:cNvPr id="8195" name="Picture 2" descr="http://cs10789.vkontakte.ru/u2008214/117332151/x_1b903e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643063"/>
            <a:ext cx="37750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Состязание третье:</a:t>
            </a:r>
            <a:br>
              <a:rPr lang="ru-RU" dirty="0" smtClean="0"/>
            </a:br>
            <a:r>
              <a:rPr lang="ru-RU" dirty="0" smtClean="0"/>
              <a:t> «Лучший оратор»</a:t>
            </a:r>
            <a:endParaRPr lang="ru-RU" dirty="0"/>
          </a:p>
        </p:txBody>
      </p:sp>
      <p:pic>
        <p:nvPicPr>
          <p:cNvPr id="9219" name="Picture 2" descr="http://darkness-lit.su/_fr/18/51300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571625"/>
            <a:ext cx="4786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Состязание четвертое: «Мыслители»</a:t>
            </a:r>
            <a:endParaRPr lang="ru-RU" dirty="0"/>
          </a:p>
        </p:txBody>
      </p:sp>
      <p:pic>
        <p:nvPicPr>
          <p:cNvPr id="10243" name="Picture 2" descr="http://www.kulichki.com/vv/appendix/img/thin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500188"/>
            <a:ext cx="43576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 1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	Кому были посвящены Олимпийские игры?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10429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smtClean="0"/>
              <a:t>Зевс </a:t>
            </a:r>
          </a:p>
        </p:txBody>
      </p:sp>
      <p:pic>
        <p:nvPicPr>
          <p:cNvPr id="62466" name="Picture 2" descr="http://kartinki2008.ru/skulptura/slides/82500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071813"/>
            <a:ext cx="47244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930</TotalTime>
  <Words>558</Words>
  <Application>Microsoft Office PowerPoint</Application>
  <PresentationFormat>Экран (4:3)</PresentationFormat>
  <Paragraphs>127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Олимпийские игры в древности</vt:lpstr>
      <vt:lpstr>Проблемный вопрос</vt:lpstr>
      <vt:lpstr>Цели</vt:lpstr>
      <vt:lpstr>Состязание первое:  «Говорящие числа»</vt:lpstr>
      <vt:lpstr>Состязание второе:  «Наши Гомеры»</vt:lpstr>
      <vt:lpstr>Состязание третье:  «Лучший оратор»</vt:lpstr>
      <vt:lpstr>Состязание четвертое: «Мыслители»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Вопрос 16</vt:lpstr>
      <vt:lpstr>Вопрос 17</vt:lpstr>
      <vt:lpstr>Вопрос 18</vt:lpstr>
      <vt:lpstr>Вопрос 19</vt:lpstr>
      <vt:lpstr>Вопрос 20</vt:lpstr>
      <vt:lpstr>Вопрос 21</vt:lpstr>
      <vt:lpstr>Вопрос 22</vt:lpstr>
      <vt:lpstr>Вопрос 23</vt:lpstr>
      <vt:lpstr>Вопрос 24</vt:lpstr>
      <vt:lpstr>Вопрос 25</vt:lpstr>
      <vt:lpstr>Вопрос 26</vt:lpstr>
      <vt:lpstr>Вопрос 27</vt:lpstr>
      <vt:lpstr>Состязание пятое:  «Вставь пропущенные слова»</vt:lpstr>
      <vt:lpstr>Слайд 37</vt:lpstr>
      <vt:lpstr>Слайд 38</vt:lpstr>
      <vt:lpstr>Состязание шестое: «Историческая задача» </vt:lpstr>
      <vt:lpstr>Задача </vt:lpstr>
      <vt:lpstr>Вспомним вопрос, прозвучавший вначале урока</vt:lpstr>
      <vt:lpstr>Олимпийские игры:</vt:lpstr>
      <vt:lpstr>«Рука знаний»</vt:lpstr>
      <vt:lpstr>До встречи!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 в древности</dc:title>
  <dc:creator>Санек</dc:creator>
  <cp:lastModifiedBy>санёк</cp:lastModifiedBy>
  <cp:revision>97</cp:revision>
  <dcterms:created xsi:type="dcterms:W3CDTF">2013-02-19T14:04:03Z</dcterms:created>
  <dcterms:modified xsi:type="dcterms:W3CDTF">2013-10-27T11:58:45Z</dcterms:modified>
</cp:coreProperties>
</file>