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81" r:id="rId24"/>
    <p:sldId id="282" r:id="rId25"/>
    <p:sldId id="280" r:id="rId26"/>
    <p:sldId id="283" r:id="rId27"/>
    <p:sldId id="284" r:id="rId28"/>
    <p:sldId id="286" r:id="rId29"/>
    <p:sldId id="285" r:id="rId30"/>
    <p:sldId id="287" r:id="rId31"/>
    <p:sldId id="290" r:id="rId32"/>
    <p:sldId id="288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300" r:id="rId42"/>
    <p:sldId id="301" r:id="rId43"/>
    <p:sldId id="303" r:id="rId44"/>
    <p:sldId id="302" r:id="rId45"/>
    <p:sldId id="304" r:id="rId4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4660"/>
  </p:normalViewPr>
  <p:slideViewPr>
    <p:cSldViewPr>
      <p:cViewPr varScale="1">
        <p:scale>
          <a:sx n="70" d="100"/>
          <a:sy n="70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Параллельные прямые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7 класс </a:t>
            </a:r>
          </a:p>
          <a:p>
            <a:r>
              <a:rPr lang="ru-RU" dirty="0" smtClean="0"/>
              <a:t>Устные </a:t>
            </a:r>
            <a:r>
              <a:rPr lang="ru-RU" dirty="0" smtClean="0"/>
              <a:t>задачи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43438" y="5643578"/>
            <a:ext cx="40030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Г. Серпухов, школа №</a:t>
            </a:r>
            <a:r>
              <a:rPr lang="ru-RU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7</a:t>
            </a:r>
          </a:p>
          <a:p>
            <a:r>
              <a:rPr lang="ru-RU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Еремина Л.Е.</a:t>
            </a:r>
            <a:endParaRPr lang="ru-RU" sz="2400" dirty="0">
              <a:ln>
                <a:solidFill>
                  <a:schemeClr val="accent1">
                    <a:lumMod val="75000"/>
                  </a:schemeClr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571480"/>
            <a:ext cx="1669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Задача №7</a:t>
            </a:r>
            <a:endParaRPr lang="ru-RU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4714876" y="1714488"/>
            <a:ext cx="3643338" cy="1000132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4572000" y="3786190"/>
            <a:ext cx="3643338" cy="1000132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3571868" y="3643314"/>
            <a:ext cx="2143140" cy="142876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7215206" y="2714620"/>
            <a:ext cx="2143140" cy="142876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714876" y="2714620"/>
            <a:ext cx="3500462" cy="107157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4572000" y="1714488"/>
            <a:ext cx="3786214" cy="307183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357686" y="2071678"/>
            <a:ext cx="500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А</a:t>
            </a:r>
            <a:endParaRPr lang="ru-RU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8143900" y="1071546"/>
            <a:ext cx="500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В</a:t>
            </a:r>
            <a:endParaRPr lang="ru-RU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8143900" y="3643314"/>
            <a:ext cx="506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С</a:t>
            </a:r>
            <a:endParaRPr lang="ru-RU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4214810" y="4714884"/>
            <a:ext cx="5405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</a:t>
            </a:r>
            <a:endParaRPr lang="ru-RU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6215074" y="2714620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о</a:t>
            </a:r>
            <a:endParaRPr lang="ru-RU" sz="3600" dirty="0"/>
          </a:p>
        </p:txBody>
      </p:sp>
      <p:sp>
        <p:nvSpPr>
          <p:cNvPr id="22" name="TextBox 21"/>
          <p:cNvSpPr txBox="1"/>
          <p:nvPr/>
        </p:nvSpPr>
        <p:spPr>
          <a:xfrm>
            <a:off x="5572132" y="2857496"/>
            <a:ext cx="4138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Lucida Sans Unicode"/>
                <a:cs typeface="Lucida Sans Unicode"/>
              </a:rPr>
              <a:t>"</a:t>
            </a:r>
            <a:endParaRPr lang="ru-RU" sz="4800" dirty="0"/>
          </a:p>
        </p:txBody>
      </p:sp>
      <p:sp>
        <p:nvSpPr>
          <p:cNvPr id="23" name="TextBox 22"/>
          <p:cNvSpPr txBox="1"/>
          <p:nvPr/>
        </p:nvSpPr>
        <p:spPr>
          <a:xfrm>
            <a:off x="7000892" y="3286124"/>
            <a:ext cx="4138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Lucida Sans Unicode"/>
                <a:cs typeface="Lucida Sans Unicode"/>
              </a:rPr>
              <a:t>"</a:t>
            </a:r>
            <a:endParaRPr lang="ru-RU" sz="4800" dirty="0"/>
          </a:p>
        </p:txBody>
      </p:sp>
      <p:sp>
        <p:nvSpPr>
          <p:cNvPr id="25" name="TextBox 24"/>
          <p:cNvSpPr txBox="1"/>
          <p:nvPr/>
        </p:nvSpPr>
        <p:spPr>
          <a:xfrm>
            <a:off x="5500694" y="3714752"/>
            <a:ext cx="3016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Lucida Sans Unicode"/>
                <a:cs typeface="Lucida Sans Unicode"/>
              </a:rPr>
              <a:t>'</a:t>
            </a:r>
            <a:endParaRPr lang="ru-RU" sz="4000" dirty="0"/>
          </a:p>
        </p:txBody>
      </p:sp>
      <p:sp>
        <p:nvSpPr>
          <p:cNvPr id="26" name="TextBox 25"/>
          <p:cNvSpPr txBox="1"/>
          <p:nvPr/>
        </p:nvSpPr>
        <p:spPr>
          <a:xfrm>
            <a:off x="7286644" y="2285992"/>
            <a:ext cx="3016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Lucida Sans Unicode"/>
                <a:cs typeface="Lucida Sans Unicode"/>
              </a:rPr>
              <a:t>'</a:t>
            </a:r>
            <a:endParaRPr lang="ru-RU" sz="4000" dirty="0"/>
          </a:p>
        </p:txBody>
      </p:sp>
      <p:sp>
        <p:nvSpPr>
          <p:cNvPr id="28" name="TextBox 27"/>
          <p:cNvSpPr txBox="1"/>
          <p:nvPr/>
        </p:nvSpPr>
        <p:spPr>
          <a:xfrm>
            <a:off x="571472" y="1214422"/>
            <a:ext cx="407515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Доказать: АВ </a:t>
            </a:r>
            <a:r>
              <a:rPr lang="en-US" sz="3200" dirty="0" smtClean="0">
                <a:latin typeface="Lucida Sans Unicode"/>
                <a:cs typeface="Lucida Sans Unicode"/>
              </a:rPr>
              <a:t>ǁ</a:t>
            </a:r>
            <a:r>
              <a:rPr lang="ru-RU" sz="3200" dirty="0" smtClean="0">
                <a:latin typeface="Lucida Sans Unicode"/>
                <a:cs typeface="Lucida Sans Unicode"/>
              </a:rPr>
              <a:t> С</a:t>
            </a:r>
            <a:r>
              <a:rPr lang="en-US" sz="3200" dirty="0" smtClean="0">
                <a:latin typeface="Lucida Sans Unicode"/>
                <a:cs typeface="Lucida Sans Unicode"/>
              </a:rPr>
              <a:t>D</a:t>
            </a:r>
            <a:endParaRPr lang="ru-RU" sz="3200" dirty="0" smtClean="0">
              <a:latin typeface="Lucida Sans Unicode"/>
              <a:cs typeface="Lucida Sans Unicode"/>
            </a:endParaRPr>
          </a:p>
          <a:p>
            <a:r>
              <a:rPr lang="ru-RU" sz="3200" dirty="0" smtClean="0">
                <a:latin typeface="Lucida Sans Unicode"/>
                <a:cs typeface="Lucida Sans Unicode"/>
              </a:rPr>
              <a:t>                 А</a:t>
            </a:r>
            <a:r>
              <a:rPr lang="en-US" sz="3200" dirty="0" smtClean="0">
                <a:latin typeface="Lucida Sans Unicode"/>
                <a:cs typeface="Lucida Sans Unicode"/>
              </a:rPr>
              <a:t>D ǁ </a:t>
            </a:r>
            <a:r>
              <a:rPr lang="ru-RU" sz="3200" dirty="0" smtClean="0">
                <a:latin typeface="Lucida Sans Unicode"/>
                <a:cs typeface="Lucida Sans Unicode"/>
              </a:rPr>
              <a:t>ВС.</a:t>
            </a:r>
            <a:endParaRPr lang="ru-RU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4071934" y="1285860"/>
            <a:ext cx="4500594" cy="857256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571868" y="3500438"/>
            <a:ext cx="4500594" cy="857256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2714612" y="2143116"/>
            <a:ext cx="2214578" cy="500066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7215206" y="3000372"/>
            <a:ext cx="2214578" cy="500066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3571868" y="2143116"/>
            <a:ext cx="5000660" cy="1357322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5400000">
            <a:off x="3402068" y="2027164"/>
            <a:ext cx="3946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Lucida Sans Unicode"/>
                <a:cs typeface="Lucida Sans Unicode"/>
              </a:rPr>
              <a:t>"</a:t>
            </a:r>
            <a:endParaRPr lang="ru-RU" sz="4400" dirty="0"/>
          </a:p>
        </p:txBody>
      </p:sp>
      <p:sp>
        <p:nvSpPr>
          <p:cNvPr id="13" name="TextBox 12"/>
          <p:cNvSpPr txBox="1"/>
          <p:nvPr/>
        </p:nvSpPr>
        <p:spPr>
          <a:xfrm rot="5400000">
            <a:off x="7902663" y="2884420"/>
            <a:ext cx="3946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Lucida Sans Unicode"/>
                <a:cs typeface="Lucida Sans Unicode"/>
              </a:rPr>
              <a:t>"</a:t>
            </a:r>
            <a:endParaRPr lang="ru-RU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5857884" y="3786190"/>
            <a:ext cx="3145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Lucida Sans Unicode"/>
                <a:cs typeface="Lucida Sans Unicode"/>
              </a:rPr>
              <a:t>'</a:t>
            </a:r>
            <a:endParaRPr lang="ru-RU" sz="4400" dirty="0"/>
          </a:p>
        </p:txBody>
      </p:sp>
      <p:sp>
        <p:nvSpPr>
          <p:cNvPr id="15" name="TextBox 14"/>
          <p:cNvSpPr txBox="1"/>
          <p:nvPr/>
        </p:nvSpPr>
        <p:spPr>
          <a:xfrm>
            <a:off x="6215074" y="1500174"/>
            <a:ext cx="3145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Lucida Sans Unicode"/>
                <a:cs typeface="Lucida Sans Unicode"/>
              </a:rPr>
              <a:t>'</a:t>
            </a:r>
            <a:endParaRPr lang="ru-RU" sz="4400" dirty="0"/>
          </a:p>
        </p:txBody>
      </p:sp>
      <p:sp>
        <p:nvSpPr>
          <p:cNvPr id="16" name="TextBox 15"/>
          <p:cNvSpPr txBox="1"/>
          <p:nvPr/>
        </p:nvSpPr>
        <p:spPr>
          <a:xfrm>
            <a:off x="3071802" y="3214686"/>
            <a:ext cx="500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А</a:t>
            </a:r>
            <a:endParaRPr lang="ru-RU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3786182" y="714356"/>
            <a:ext cx="500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В</a:t>
            </a:r>
            <a:endParaRPr lang="ru-RU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8358214" y="1500174"/>
            <a:ext cx="506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С</a:t>
            </a:r>
            <a:endParaRPr lang="ru-RU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8001024" y="4286256"/>
            <a:ext cx="5405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</a:t>
            </a:r>
            <a:endParaRPr lang="ru-RU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500034" y="500042"/>
            <a:ext cx="1669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Задача №8</a:t>
            </a:r>
            <a:endParaRPr lang="ru-RU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71472" y="4143380"/>
            <a:ext cx="45576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Доказать: АВ </a:t>
            </a:r>
            <a:r>
              <a:rPr lang="en-US" sz="3600" dirty="0" smtClean="0">
                <a:latin typeface="Lucida Sans Unicode"/>
                <a:cs typeface="Lucida Sans Unicode"/>
              </a:rPr>
              <a:t>ǁ</a:t>
            </a:r>
            <a:r>
              <a:rPr lang="ru-RU" sz="3600" dirty="0" smtClean="0">
                <a:latin typeface="Lucida Sans Unicode"/>
                <a:cs typeface="Lucida Sans Unicode"/>
              </a:rPr>
              <a:t>С</a:t>
            </a:r>
            <a:r>
              <a:rPr lang="en-US" sz="3600" dirty="0" smtClean="0">
                <a:latin typeface="Lucida Sans Unicode"/>
                <a:cs typeface="Lucida Sans Unicode"/>
              </a:rPr>
              <a:t>D</a:t>
            </a:r>
          </a:p>
          <a:p>
            <a:r>
              <a:rPr lang="en-US" sz="3600" dirty="0" smtClean="0">
                <a:latin typeface="Lucida Sans Unicode"/>
                <a:cs typeface="Lucida Sans Unicode"/>
              </a:rPr>
              <a:t>                 </a:t>
            </a:r>
            <a:r>
              <a:rPr lang="ru-RU" sz="3600" dirty="0" smtClean="0">
                <a:latin typeface="Lucida Sans Unicode"/>
                <a:cs typeface="Lucida Sans Unicode"/>
              </a:rPr>
              <a:t>ВС </a:t>
            </a:r>
            <a:r>
              <a:rPr lang="en-US" sz="3600" dirty="0" smtClean="0">
                <a:latin typeface="Lucida Sans Unicode"/>
                <a:cs typeface="Lucida Sans Unicode"/>
              </a:rPr>
              <a:t>ǁ</a:t>
            </a:r>
            <a:r>
              <a:rPr lang="ru-RU" sz="3600" dirty="0" smtClean="0">
                <a:latin typeface="Lucida Sans Unicode"/>
                <a:cs typeface="Lucida Sans Unicode"/>
              </a:rPr>
              <a:t> А</a:t>
            </a:r>
            <a:r>
              <a:rPr lang="en-US" sz="3600" dirty="0" smtClean="0">
                <a:latin typeface="Lucida Sans Unicode"/>
                <a:cs typeface="Lucida Sans Unicode"/>
              </a:rPr>
              <a:t>D</a:t>
            </a:r>
            <a:r>
              <a:rPr lang="ru-RU" sz="3600" dirty="0" smtClean="0">
                <a:latin typeface="Lucida Sans Unicode"/>
                <a:cs typeface="Lucida Sans Unicode"/>
              </a:rPr>
              <a:t>.</a:t>
            </a:r>
            <a:endParaRPr lang="ru-RU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6781" y="357166"/>
            <a:ext cx="8807219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Аксиома параллельных прямых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1142984"/>
            <a:ext cx="1669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Задача №1</a:t>
            </a:r>
            <a:endParaRPr lang="ru-RU" b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214678" y="3571876"/>
            <a:ext cx="4714908" cy="142876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2821769" y="2964653"/>
            <a:ext cx="3071834" cy="1000132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5250661" y="3107529"/>
            <a:ext cx="3071834" cy="1000132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5857884" y="2500306"/>
            <a:ext cx="2571768" cy="35719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500958" y="3643314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7858148" y="2000240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6858016" y="1785926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4857752" y="1928802"/>
            <a:ext cx="431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</a:t>
            </a:r>
            <a:endParaRPr lang="ru-RU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4071934" y="3286124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endParaRPr lang="ru-RU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786578" y="3357562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</a:t>
            </a:r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500826" y="3357562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</a:t>
            </a:r>
            <a:endParaRPr lang="ru-RU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00034" y="2428868"/>
            <a:ext cx="426270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Дано: </a:t>
            </a:r>
            <a:r>
              <a:rPr lang="ru-RU" sz="3200" dirty="0" smtClean="0">
                <a:latin typeface="Lucida Sans Unicode"/>
                <a:cs typeface="Lucida Sans Unicode"/>
              </a:rPr>
              <a:t>∠1=100</a:t>
            </a:r>
            <a:r>
              <a:rPr lang="en-US" sz="3200" dirty="0" smtClean="0">
                <a:latin typeface="Lucida Sans Unicode"/>
                <a:cs typeface="Lucida Sans Unicode"/>
              </a:rPr>
              <a:t>º</a:t>
            </a:r>
            <a:endParaRPr lang="ru-RU" sz="3200" dirty="0" smtClean="0">
              <a:latin typeface="Lucida Sans Unicode"/>
              <a:cs typeface="Lucida Sans Unicode"/>
            </a:endParaRPr>
          </a:p>
          <a:p>
            <a:r>
              <a:rPr lang="ru-RU" sz="3200" dirty="0" smtClean="0">
                <a:latin typeface="Lucida Sans Unicode"/>
                <a:cs typeface="Lucida Sans Unicode"/>
              </a:rPr>
              <a:t>            </a:t>
            </a:r>
            <a:r>
              <a:rPr lang="en-US" sz="3200" dirty="0" smtClean="0">
                <a:latin typeface="Lucida Sans Unicode"/>
                <a:cs typeface="Lucida Sans Unicode"/>
              </a:rPr>
              <a:t>∠</a:t>
            </a:r>
            <a:r>
              <a:rPr lang="ru-RU" sz="3200" dirty="0" smtClean="0">
                <a:latin typeface="Lucida Sans Unicode"/>
                <a:cs typeface="Lucida Sans Unicode"/>
              </a:rPr>
              <a:t>2=80</a:t>
            </a:r>
            <a:r>
              <a:rPr lang="en-US" sz="3200" dirty="0" smtClean="0">
                <a:latin typeface="Lucida Sans Unicode"/>
                <a:cs typeface="Lucida Sans Unicode"/>
              </a:rPr>
              <a:t>º</a:t>
            </a:r>
            <a:endParaRPr lang="ru-RU" sz="3200" dirty="0" smtClean="0">
              <a:latin typeface="Lucida Sans Unicode"/>
              <a:cs typeface="Lucida Sans Unicode"/>
            </a:endParaRPr>
          </a:p>
          <a:p>
            <a:r>
              <a:rPr lang="ru-RU" sz="3200" dirty="0" smtClean="0">
                <a:latin typeface="Lucida Sans Unicode"/>
                <a:cs typeface="Lucida Sans Unicode"/>
              </a:rPr>
              <a:t>            </a:t>
            </a:r>
            <a:r>
              <a:rPr lang="en-US" sz="3200" dirty="0" err="1" smtClean="0">
                <a:latin typeface="Lucida Sans Unicode"/>
                <a:cs typeface="Lucida Sans Unicode"/>
              </a:rPr>
              <a:t>d∩b</a:t>
            </a:r>
            <a:endParaRPr lang="en-US" sz="3200" dirty="0" smtClean="0">
              <a:latin typeface="Lucida Sans Unicode"/>
              <a:cs typeface="Lucida Sans Unicode"/>
            </a:endParaRPr>
          </a:p>
          <a:p>
            <a:r>
              <a:rPr lang="ru-RU" sz="3200" dirty="0" smtClean="0">
                <a:latin typeface="Lucida Sans Unicode"/>
                <a:cs typeface="Lucida Sans Unicode"/>
              </a:rPr>
              <a:t>Определить: </a:t>
            </a:r>
          </a:p>
          <a:p>
            <a:r>
              <a:rPr lang="ru-RU" sz="3200" dirty="0" smtClean="0">
                <a:latin typeface="Lucida Sans Unicode"/>
                <a:cs typeface="Lucida Sans Unicode"/>
              </a:rPr>
              <a:t>пересечет ли </a:t>
            </a:r>
          </a:p>
          <a:p>
            <a:r>
              <a:rPr lang="ru-RU" sz="3200" dirty="0" smtClean="0">
                <a:latin typeface="Lucida Sans Unicode"/>
                <a:cs typeface="Lucida Sans Unicode"/>
              </a:rPr>
              <a:t>прямая </a:t>
            </a:r>
            <a:r>
              <a:rPr lang="en-US" sz="3200" dirty="0" smtClean="0">
                <a:latin typeface="Lucida Sans Unicode"/>
                <a:cs typeface="Lucida Sans Unicode"/>
              </a:rPr>
              <a:t>d</a:t>
            </a:r>
            <a:r>
              <a:rPr lang="ru-RU" sz="3200" dirty="0" smtClean="0">
                <a:latin typeface="Lucida Sans Unicode"/>
                <a:cs typeface="Lucida Sans Unicode"/>
              </a:rPr>
              <a:t> прямую а?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500042"/>
            <a:ext cx="1669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Задача №2</a:t>
            </a:r>
            <a:endParaRPr lang="ru-RU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643174" y="3357562"/>
            <a:ext cx="5214974" cy="1588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500562" y="5072074"/>
            <a:ext cx="5214974" cy="1588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 flipV="1">
            <a:off x="5214942" y="3357562"/>
            <a:ext cx="907206" cy="642942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214942" y="4000504"/>
            <a:ext cx="3929058" cy="1285884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00364" y="2714620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929322" y="2714620"/>
            <a:ext cx="4667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8286776" y="4429132"/>
            <a:ext cx="5004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</a:t>
            </a:r>
            <a:endParaRPr lang="ru-RU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4643438" y="4572008"/>
            <a:ext cx="444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Е</a:t>
            </a:r>
            <a:endParaRPr lang="ru-RU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4857752" y="3786190"/>
            <a:ext cx="4716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3143240" y="3643314"/>
            <a:ext cx="431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5786446" y="3643314"/>
            <a:ext cx="909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60</a:t>
            </a:r>
            <a:r>
              <a:rPr lang="en-US" sz="2800" b="1" dirty="0" smtClean="0"/>
              <a:t>º</a:t>
            </a:r>
            <a:endParaRPr lang="ru-RU" sz="2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500958" y="5214950"/>
            <a:ext cx="1164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150</a:t>
            </a:r>
            <a:r>
              <a:rPr lang="en-US" sz="2800" b="1" dirty="0" smtClean="0"/>
              <a:t>º</a:t>
            </a:r>
            <a:endParaRPr lang="ru-RU" sz="2800" b="1" dirty="0"/>
          </a:p>
        </p:txBody>
      </p:sp>
      <p:sp>
        <p:nvSpPr>
          <p:cNvPr id="24" name="Дуга 23"/>
          <p:cNvSpPr/>
          <p:nvPr/>
        </p:nvSpPr>
        <p:spPr>
          <a:xfrm>
            <a:off x="5072066" y="3786190"/>
            <a:ext cx="914400" cy="914400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 rot="16200000">
            <a:off x="5148634" y="328099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Lucida Sans Unicode"/>
                <a:cs typeface="Lucida Sans Unicode"/>
              </a:rPr>
              <a:t>╭</a:t>
            </a:r>
            <a:endParaRPr lang="ru-RU" sz="4000" dirty="0"/>
          </a:p>
        </p:txBody>
      </p:sp>
      <p:sp>
        <p:nvSpPr>
          <p:cNvPr id="27" name="TextBox 26"/>
          <p:cNvSpPr txBox="1"/>
          <p:nvPr/>
        </p:nvSpPr>
        <p:spPr>
          <a:xfrm>
            <a:off x="4714876" y="3286124"/>
            <a:ext cx="909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30</a:t>
            </a:r>
            <a:r>
              <a:rPr lang="en-US" sz="2800" b="1" dirty="0" smtClean="0"/>
              <a:t>º</a:t>
            </a:r>
            <a:endParaRPr lang="ru-RU" sz="2800" b="1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10800000" flipV="1">
            <a:off x="2928926" y="2571744"/>
            <a:ext cx="2143140" cy="142876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Дуга 38"/>
          <p:cNvSpPr/>
          <p:nvPr/>
        </p:nvSpPr>
        <p:spPr>
          <a:xfrm rot="5400000" flipV="1">
            <a:off x="8358214" y="4643446"/>
            <a:ext cx="914400" cy="914400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5214942" y="4000504"/>
            <a:ext cx="2428892" cy="1588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14348" y="1142984"/>
            <a:ext cx="78694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Пересечет ли прямая а прямую </a:t>
            </a:r>
            <a:r>
              <a:rPr lang="en-US" sz="3200" dirty="0" smtClean="0"/>
              <a:t>D</a:t>
            </a:r>
            <a:r>
              <a:rPr lang="ru-RU" sz="3200" dirty="0" smtClean="0"/>
              <a:t>Е?</a:t>
            </a:r>
            <a:endParaRPr lang="ru-RU" sz="3200" dirty="0"/>
          </a:p>
        </p:txBody>
      </p:sp>
      <p:sp>
        <p:nvSpPr>
          <p:cNvPr id="44" name="TextBox 43"/>
          <p:cNvSpPr txBox="1"/>
          <p:nvPr/>
        </p:nvSpPr>
        <p:spPr>
          <a:xfrm>
            <a:off x="7286644" y="3500438"/>
            <a:ext cx="4203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</a:t>
            </a:r>
            <a:endParaRPr lang="ru-RU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8596" y="571480"/>
            <a:ext cx="79944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Свойства параллельных прямых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43636" y="1142984"/>
            <a:ext cx="2161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Устные задачи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121442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№1</a:t>
            </a:r>
            <a:endParaRPr lang="ru-RU" b="1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43306" y="2643182"/>
            <a:ext cx="4714908" cy="71438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3643306" y="4286256"/>
            <a:ext cx="4714908" cy="71438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3750463" y="2964653"/>
            <a:ext cx="3500462" cy="1285884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57620" y="2143116"/>
            <a:ext cx="431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3786182" y="3714752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643570" y="1643050"/>
            <a:ext cx="397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929322" y="2214554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4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5357818" y="2571744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</a:t>
            </a:r>
            <a:endParaRPr lang="ru-RU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5786446" y="2571744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</a:t>
            </a:r>
            <a:endParaRPr lang="ru-RU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5357818" y="3857628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</a:t>
            </a:r>
            <a:endParaRPr lang="ru-RU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428596" y="1857364"/>
            <a:ext cx="409759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Дано: </a:t>
            </a:r>
            <a:r>
              <a:rPr lang="ru-RU" sz="3200" dirty="0" smtClean="0">
                <a:latin typeface="Lucida Sans Unicode"/>
                <a:cs typeface="Lucida Sans Unicode"/>
              </a:rPr>
              <a:t>∠1=75</a:t>
            </a:r>
            <a:r>
              <a:rPr lang="en-US" sz="3200" dirty="0" smtClean="0">
                <a:latin typeface="Lucida Sans Unicode"/>
                <a:cs typeface="Lucida Sans Unicode"/>
              </a:rPr>
              <a:t>º</a:t>
            </a:r>
            <a:endParaRPr lang="ru-RU" sz="3200" dirty="0" smtClean="0">
              <a:latin typeface="Lucida Sans Unicode"/>
              <a:cs typeface="Lucida Sans Unicode"/>
            </a:endParaRPr>
          </a:p>
          <a:p>
            <a:r>
              <a:rPr lang="ru-RU" sz="3200" dirty="0" smtClean="0">
                <a:latin typeface="Lucida Sans Unicode"/>
                <a:cs typeface="Lucida Sans Unicode"/>
              </a:rPr>
              <a:t>            а </a:t>
            </a:r>
            <a:r>
              <a:rPr lang="en-US" sz="3200" dirty="0" smtClean="0">
                <a:latin typeface="Lucida Sans Unicode"/>
                <a:cs typeface="Lucida Sans Unicode"/>
              </a:rPr>
              <a:t>ǁ</a:t>
            </a:r>
            <a:r>
              <a:rPr lang="ru-RU" sz="3200" dirty="0" smtClean="0">
                <a:latin typeface="Lucida Sans Unicode"/>
                <a:cs typeface="Lucida Sans Unicode"/>
              </a:rPr>
              <a:t> </a:t>
            </a:r>
            <a:r>
              <a:rPr lang="en-US" sz="3200" dirty="0" smtClean="0">
                <a:latin typeface="Lucida Sans Unicode"/>
                <a:cs typeface="Lucida Sans Unicode"/>
              </a:rPr>
              <a:t>b</a:t>
            </a:r>
          </a:p>
          <a:p>
            <a:r>
              <a:rPr lang="ru-RU" sz="3200" dirty="0" smtClean="0">
                <a:latin typeface="Lucida Sans Unicode"/>
                <a:cs typeface="Lucida Sans Unicode"/>
              </a:rPr>
              <a:t>Найти: ∠2, ∠3, ∠4.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42860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№2</a:t>
            </a:r>
            <a:endParaRPr lang="ru-RU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3286116" y="1214422"/>
            <a:ext cx="4500594" cy="1643074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3929058" y="2857496"/>
            <a:ext cx="4500594" cy="1643074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4071934" y="2714620"/>
            <a:ext cx="3929090" cy="500066"/>
          </a:xfrm>
          <a:prstGeom prst="lin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428992" y="2000240"/>
            <a:ext cx="431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071934" y="3714752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6215074" y="1214422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2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6215074" y="1714488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3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5715008" y="1785926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4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572132" y="3143248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5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929322" y="3714752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6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5929322" y="3143248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1</a:t>
            </a:r>
            <a:endParaRPr lang="ru-RU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500034" y="714356"/>
            <a:ext cx="49439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Дано: </a:t>
            </a:r>
            <a:r>
              <a:rPr lang="ru-RU" sz="3200" dirty="0" smtClean="0">
                <a:latin typeface="Lucida Sans Unicode"/>
                <a:cs typeface="Lucida Sans Unicode"/>
              </a:rPr>
              <a:t>∠1+∠2=160</a:t>
            </a:r>
            <a:r>
              <a:rPr lang="en-US" sz="3200" dirty="0" smtClean="0">
                <a:latin typeface="Lucida Sans Unicode"/>
                <a:cs typeface="Lucida Sans Unicode"/>
              </a:rPr>
              <a:t>º</a:t>
            </a:r>
            <a:endParaRPr lang="ru-RU" sz="3200" dirty="0" smtClean="0">
              <a:latin typeface="Lucida Sans Unicode"/>
              <a:cs typeface="Lucida Sans Unicode"/>
            </a:endParaRPr>
          </a:p>
          <a:p>
            <a:r>
              <a:rPr lang="ru-RU" sz="3200" dirty="0" smtClean="0">
                <a:latin typeface="Lucida Sans Unicode"/>
                <a:cs typeface="Lucida Sans Unicode"/>
              </a:rPr>
              <a:t>             а</a:t>
            </a:r>
            <a:r>
              <a:rPr lang="en-US" sz="3200" dirty="0" smtClean="0">
                <a:latin typeface="Lucida Sans Unicode"/>
                <a:cs typeface="Lucida Sans Unicode"/>
              </a:rPr>
              <a:t> ǁ b</a:t>
            </a:r>
          </a:p>
          <a:p>
            <a:r>
              <a:rPr lang="ru-RU" sz="3200" dirty="0" smtClean="0">
                <a:latin typeface="Lucida Sans Unicode"/>
                <a:cs typeface="Lucida Sans Unicode"/>
              </a:rPr>
              <a:t>Найти: ∠3, ∠4, ∠5, ∠6.</a:t>
            </a:r>
            <a:endParaRPr lang="ru-RU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500042"/>
            <a:ext cx="3142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№3          (письменно)</a:t>
            </a:r>
            <a:endParaRPr lang="ru-RU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214810" y="2143116"/>
            <a:ext cx="4286280" cy="214314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3750463" y="1107265"/>
            <a:ext cx="2928958" cy="271464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5393537" y="2321711"/>
            <a:ext cx="2928958" cy="271464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072198" y="1000108"/>
            <a:ext cx="431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7643834" y="1928802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7500958" y="3857628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500034" y="1357298"/>
            <a:ext cx="400782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Дано: а</a:t>
            </a:r>
            <a:r>
              <a:rPr lang="en-US" sz="3600" dirty="0" smtClean="0"/>
              <a:t> </a:t>
            </a:r>
            <a:r>
              <a:rPr lang="en-US" sz="3600" dirty="0" smtClean="0">
                <a:latin typeface="Lucida Sans Unicode"/>
                <a:cs typeface="Lucida Sans Unicode"/>
              </a:rPr>
              <a:t>ǁ b</a:t>
            </a:r>
          </a:p>
          <a:p>
            <a:r>
              <a:rPr lang="en-US" sz="3600" dirty="0" smtClean="0">
                <a:latin typeface="Lucida Sans Unicode"/>
                <a:cs typeface="Lucida Sans Unicode"/>
              </a:rPr>
              <a:t>∠1&lt;∠2 </a:t>
            </a:r>
            <a:r>
              <a:rPr lang="ru-RU" sz="3600" dirty="0" smtClean="0">
                <a:latin typeface="Lucida Sans Unicode"/>
                <a:cs typeface="Lucida Sans Unicode"/>
              </a:rPr>
              <a:t>в 4 раза.</a:t>
            </a:r>
          </a:p>
          <a:p>
            <a:r>
              <a:rPr lang="ru-RU" sz="3600" dirty="0" smtClean="0">
                <a:latin typeface="Lucida Sans Unicode"/>
                <a:cs typeface="Lucida Sans Unicode"/>
              </a:rPr>
              <a:t>Найти: ∠3</a:t>
            </a:r>
            <a:endParaRPr lang="ru-RU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5214942" y="2285992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1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6786578" y="3000372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2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6858016" y="3571876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3</a:t>
            </a:r>
            <a:endParaRPr lang="ru-RU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50004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№4</a:t>
            </a:r>
            <a:endParaRPr lang="ru-RU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3428992" y="2571744"/>
            <a:ext cx="4643470" cy="1357322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3929058" y="4286256"/>
            <a:ext cx="4643470" cy="1357322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214810" y="2571744"/>
            <a:ext cx="4000528" cy="3071834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0" y="2428868"/>
            <a:ext cx="401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7072330" y="2285992"/>
            <a:ext cx="428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x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7929586" y="3786190"/>
            <a:ext cx="428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y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000628" y="3357562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5500694" y="3214686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7286644" y="4500570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71472" y="785794"/>
            <a:ext cx="476604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Дано:</a:t>
            </a:r>
            <a:r>
              <a:rPr lang="en-US" sz="3600" dirty="0" smtClean="0"/>
              <a:t> x </a:t>
            </a:r>
            <a:r>
              <a:rPr lang="en-US" sz="3600" dirty="0" smtClean="0">
                <a:latin typeface="Lucida Sans Unicode"/>
                <a:cs typeface="Lucida Sans Unicode"/>
              </a:rPr>
              <a:t>ǁ y</a:t>
            </a:r>
          </a:p>
          <a:p>
            <a:r>
              <a:rPr lang="en-US" sz="3600" dirty="0" smtClean="0">
                <a:latin typeface="Lucida Sans Unicode"/>
                <a:cs typeface="Lucida Sans Unicode"/>
              </a:rPr>
              <a:t>          ∠1+∠2=100º</a:t>
            </a:r>
          </a:p>
          <a:p>
            <a:r>
              <a:rPr lang="ru-RU" sz="3600" dirty="0" smtClean="0">
                <a:latin typeface="Lucida Sans Unicode"/>
                <a:cs typeface="Lucida Sans Unicode"/>
              </a:rPr>
              <a:t>Найти: ∠3.</a:t>
            </a:r>
            <a:endParaRPr lang="en-US" sz="3600" dirty="0" smtClean="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42860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№5</a:t>
            </a:r>
            <a:endParaRPr lang="ru-RU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286116" y="4572008"/>
            <a:ext cx="4857784" cy="71438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3178959" y="2964653"/>
            <a:ext cx="3429024" cy="3357586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5250661" y="2821777"/>
            <a:ext cx="3000396" cy="2928958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714744" y="2857496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q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500694" y="2571744"/>
            <a:ext cx="401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7715272" y="4000504"/>
            <a:ext cx="3465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643438" y="4000504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429124" y="4572008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000628" y="4500570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4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7286644" y="4500570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571472" y="928670"/>
            <a:ext cx="334899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Дано: </a:t>
            </a:r>
            <a:r>
              <a:rPr lang="en-US" sz="4000" dirty="0" smtClean="0"/>
              <a:t>q </a:t>
            </a:r>
            <a:r>
              <a:rPr lang="en-US" sz="4000" dirty="0" smtClean="0">
                <a:latin typeface="Lucida Sans Unicode"/>
                <a:cs typeface="Lucida Sans Unicode"/>
              </a:rPr>
              <a:t>ǁ z</a:t>
            </a:r>
          </a:p>
          <a:p>
            <a:r>
              <a:rPr lang="en-US" sz="4000" dirty="0" smtClean="0">
                <a:latin typeface="Lucida Sans Unicode"/>
                <a:cs typeface="Lucida Sans Unicode"/>
              </a:rPr>
              <a:t>  ∠1</a:t>
            </a:r>
            <a:r>
              <a:rPr lang="ru-RU" sz="4000" dirty="0" smtClean="0">
                <a:latin typeface="Lucida Sans Unicode"/>
                <a:cs typeface="Lucida Sans Unicode"/>
              </a:rPr>
              <a:t>:∠</a:t>
            </a:r>
            <a:r>
              <a:rPr lang="en-US" sz="4000" dirty="0" smtClean="0">
                <a:latin typeface="Lucida Sans Unicode"/>
                <a:cs typeface="Lucida Sans Unicode"/>
              </a:rPr>
              <a:t>2=2</a:t>
            </a:r>
            <a:r>
              <a:rPr lang="ru-RU" sz="4000" dirty="0" smtClean="0">
                <a:latin typeface="Lucida Sans Unicode"/>
                <a:cs typeface="Lucida Sans Unicode"/>
              </a:rPr>
              <a:t>:7</a:t>
            </a:r>
          </a:p>
          <a:p>
            <a:r>
              <a:rPr lang="ru-RU" sz="4000" dirty="0" smtClean="0">
                <a:latin typeface="Lucida Sans Unicode"/>
                <a:cs typeface="Lucida Sans Unicode"/>
              </a:rPr>
              <a:t>Найти: ∠3</a:t>
            </a:r>
            <a:endParaRPr lang="ru-RU" sz="4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50004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№6</a:t>
            </a:r>
            <a:endParaRPr lang="ru-RU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3786182" y="1142984"/>
            <a:ext cx="4429156" cy="2357454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4143372" y="3000372"/>
            <a:ext cx="4429156" cy="2357454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3786182" y="3071810"/>
            <a:ext cx="4500594" cy="500066"/>
          </a:xfrm>
          <a:prstGeom prst="lin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71868" y="3000372"/>
            <a:ext cx="3465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6286512" y="785794"/>
            <a:ext cx="431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143372" y="4500570"/>
            <a:ext cx="5838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5643570" y="1714488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6143636" y="2071678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929322" y="3643314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428596" y="928670"/>
            <a:ext cx="558838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Дано: </a:t>
            </a:r>
            <a:r>
              <a:rPr lang="ru-RU" sz="4000" dirty="0" smtClean="0">
                <a:latin typeface="Lucida Sans Unicode"/>
                <a:cs typeface="Lucida Sans Unicode"/>
              </a:rPr>
              <a:t>∠2&gt;∠1 на 90</a:t>
            </a:r>
            <a:r>
              <a:rPr lang="en-US" sz="4000" dirty="0" smtClean="0">
                <a:latin typeface="Lucida Sans Unicode"/>
                <a:cs typeface="Lucida Sans Unicode"/>
              </a:rPr>
              <a:t>º</a:t>
            </a:r>
            <a:endParaRPr lang="ru-RU" sz="4000" dirty="0" smtClean="0">
              <a:latin typeface="Lucida Sans Unicode"/>
              <a:cs typeface="Lucida Sans Unicode"/>
            </a:endParaRPr>
          </a:p>
          <a:p>
            <a:r>
              <a:rPr lang="ru-RU" sz="4000" dirty="0" smtClean="0">
                <a:latin typeface="Lucida Sans Unicode"/>
                <a:cs typeface="Lucida Sans Unicode"/>
              </a:rPr>
              <a:t>Найти: ∠3.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4071934" y="1714488"/>
            <a:ext cx="4071966" cy="38576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2536017" y="2750339"/>
            <a:ext cx="4286280" cy="1500198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500430" y="4857760"/>
            <a:ext cx="4929222" cy="1588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071934" y="1857364"/>
            <a:ext cx="322524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429256" y="1428736"/>
            <a:ext cx="328936" cy="369332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286116" y="4429132"/>
            <a:ext cx="304892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786314" y="2000240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072066" y="2357430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0" y="2428868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929190" y="2714620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857620" y="4429132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</a:t>
            </a:r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357686" y="4500570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6</a:t>
            </a:r>
            <a:endParaRPr lang="ru-RU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214810" y="4857760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7</a:t>
            </a:r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857620" y="4857760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8</a:t>
            </a:r>
            <a:endParaRPr lang="ru-RU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858016" y="4500570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9</a:t>
            </a:r>
            <a:endParaRPr lang="ru-RU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358082" y="4429132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10</a:t>
            </a: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572396" y="4857760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11</a:t>
            </a:r>
            <a:endParaRPr lang="ru-RU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000892" y="4929198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12</a:t>
            </a:r>
            <a:endParaRPr lang="ru-RU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42910" y="928670"/>
            <a:ext cx="701987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r>
              <a:rPr lang="ru-RU" dirty="0" smtClean="0"/>
              <a:t>.Накрест лежащие углы при прямых </a:t>
            </a:r>
            <a:r>
              <a:rPr lang="en-US" dirty="0" smtClean="0"/>
              <a:t>a </a:t>
            </a:r>
            <a:r>
              <a:rPr lang="ru-RU" dirty="0" smtClean="0"/>
              <a:t>и </a:t>
            </a:r>
            <a:r>
              <a:rPr lang="en-US" dirty="0" smtClean="0"/>
              <a:t>b</a:t>
            </a:r>
            <a:r>
              <a:rPr lang="ru-RU" dirty="0" smtClean="0"/>
              <a:t> и секущей с.</a:t>
            </a:r>
          </a:p>
          <a:p>
            <a:endParaRPr lang="ru-RU" dirty="0" smtClean="0"/>
          </a:p>
          <a:p>
            <a:r>
              <a:rPr lang="ru-RU" dirty="0" smtClean="0"/>
              <a:t>2.Односторонние углы</a:t>
            </a:r>
          </a:p>
          <a:p>
            <a:r>
              <a:rPr lang="ru-RU" dirty="0" smtClean="0"/>
              <a:t>при прямых </a:t>
            </a:r>
            <a:r>
              <a:rPr lang="en-US" dirty="0" smtClean="0"/>
              <a:t>b</a:t>
            </a:r>
            <a:r>
              <a:rPr lang="ru-RU" dirty="0" smtClean="0"/>
              <a:t> и </a:t>
            </a:r>
            <a:r>
              <a:rPr lang="en-US" dirty="0" smtClean="0"/>
              <a:t>c </a:t>
            </a:r>
            <a:r>
              <a:rPr lang="ru-RU" dirty="0" smtClean="0"/>
              <a:t>и </a:t>
            </a:r>
          </a:p>
          <a:p>
            <a:r>
              <a:rPr lang="ru-RU" dirty="0" smtClean="0"/>
              <a:t>секущей а.</a:t>
            </a:r>
          </a:p>
          <a:p>
            <a:endParaRPr lang="ru-RU" dirty="0" smtClean="0"/>
          </a:p>
          <a:p>
            <a:r>
              <a:rPr lang="ru-RU" dirty="0" smtClean="0"/>
              <a:t>3. Соответственные углы</a:t>
            </a:r>
          </a:p>
          <a:p>
            <a:r>
              <a:rPr lang="ru-RU" dirty="0" smtClean="0"/>
              <a:t>при прямых а и с и </a:t>
            </a:r>
          </a:p>
          <a:p>
            <a:r>
              <a:rPr lang="ru-RU" dirty="0" smtClean="0"/>
              <a:t>секущей </a:t>
            </a:r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2928926" y="500042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Назовите</a:t>
            </a:r>
            <a:endParaRPr lang="ru-RU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28596" y="357166"/>
            <a:ext cx="9268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№1</a:t>
            </a:r>
            <a:endParaRPr lang="ru-RU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57148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№</a:t>
            </a:r>
            <a:r>
              <a:rPr lang="en-US" b="1" dirty="0" smtClean="0"/>
              <a:t>7</a:t>
            </a:r>
            <a:endParaRPr lang="ru-RU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500430" y="1214422"/>
            <a:ext cx="4643470" cy="1000132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286116" y="3214686"/>
            <a:ext cx="4643470" cy="1000132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4607719" y="1464455"/>
            <a:ext cx="2928958" cy="2857520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786182" y="642918"/>
            <a:ext cx="431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3500430" y="2643182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7072330" y="857232"/>
            <a:ext cx="397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6429388" y="1785926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43504" y="3071810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857224" y="1285860"/>
            <a:ext cx="280076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Дано: а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Lucida Sans Unicode"/>
                <a:cs typeface="Lucida Sans Unicode"/>
              </a:rPr>
              <a:t>ǁ </a:t>
            </a:r>
            <a:r>
              <a:rPr lang="en-US" sz="3200" dirty="0" smtClean="0"/>
              <a:t>b</a:t>
            </a:r>
          </a:p>
          <a:p>
            <a:r>
              <a:rPr lang="en-US" sz="3200" dirty="0" smtClean="0"/>
              <a:t>       </a:t>
            </a:r>
            <a:r>
              <a:rPr lang="en-US" sz="3200" dirty="0" smtClean="0">
                <a:latin typeface="Lucida Sans Unicode"/>
                <a:cs typeface="Lucida Sans Unicode"/>
              </a:rPr>
              <a:t>∠2=85º</a:t>
            </a:r>
          </a:p>
          <a:p>
            <a:r>
              <a:rPr lang="ru-RU" sz="3200" dirty="0" smtClean="0">
                <a:latin typeface="Lucida Sans Unicode"/>
                <a:cs typeface="Lucida Sans Unicode"/>
              </a:rPr>
              <a:t>Найти: ∠1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57148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№</a:t>
            </a:r>
            <a:r>
              <a:rPr lang="en-US" b="1" dirty="0" smtClean="0"/>
              <a:t>8</a:t>
            </a:r>
            <a:endParaRPr lang="ru-RU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4286248" y="785794"/>
            <a:ext cx="3214710" cy="2357454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4786314" y="2714620"/>
            <a:ext cx="3214710" cy="2357454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429124" y="2071678"/>
            <a:ext cx="4000528" cy="1857388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15140" y="428604"/>
            <a:ext cx="431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7643834" y="2143116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8072462" y="3214686"/>
            <a:ext cx="397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072066" y="1714488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00826" y="3143248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7000892" y="2714620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785786" y="1142984"/>
            <a:ext cx="384913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Дано: а </a:t>
            </a:r>
            <a:r>
              <a:rPr lang="en-US" sz="4000" dirty="0" smtClean="0">
                <a:latin typeface="Lucida Sans Unicode"/>
                <a:cs typeface="Lucida Sans Unicode"/>
              </a:rPr>
              <a:t>ǁ</a:t>
            </a:r>
            <a:r>
              <a:rPr lang="ru-RU" sz="4000" dirty="0" smtClean="0">
                <a:latin typeface="Lucida Sans Unicode"/>
                <a:cs typeface="Lucida Sans Unicode"/>
              </a:rPr>
              <a:t> </a:t>
            </a:r>
            <a:r>
              <a:rPr lang="en-US" sz="4000" dirty="0" smtClean="0">
                <a:latin typeface="Lucida Sans Unicode"/>
                <a:cs typeface="Lucida Sans Unicode"/>
              </a:rPr>
              <a:t>b</a:t>
            </a:r>
          </a:p>
          <a:p>
            <a:r>
              <a:rPr lang="en-US" sz="4000" dirty="0" smtClean="0">
                <a:latin typeface="Lucida Sans Unicode"/>
                <a:cs typeface="Lucida Sans Unicode"/>
              </a:rPr>
              <a:t>∠3=148º</a:t>
            </a:r>
          </a:p>
          <a:p>
            <a:r>
              <a:rPr lang="ru-RU" sz="4000" dirty="0" smtClean="0">
                <a:latin typeface="Lucida Sans Unicode"/>
                <a:cs typeface="Lucida Sans Unicode"/>
              </a:rPr>
              <a:t>Найти: ∠1, ∠2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571480"/>
            <a:ext cx="801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№</a:t>
            </a:r>
            <a:r>
              <a:rPr lang="en-US" sz="2400" b="1" dirty="0" smtClean="0"/>
              <a:t>9</a:t>
            </a:r>
            <a:endParaRPr lang="ru-RU" sz="2400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4286248" y="714356"/>
            <a:ext cx="3571900" cy="1571636"/>
          </a:xfrm>
          <a:prstGeom prst="lin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4286248" y="1785926"/>
            <a:ext cx="3571900" cy="1571636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4643438" y="3214686"/>
            <a:ext cx="3571900" cy="157163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4429124" y="3571876"/>
            <a:ext cx="3071834" cy="35719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357686" y="1500174"/>
            <a:ext cx="431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4429124" y="2643182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643438" y="4143380"/>
            <a:ext cx="397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5857884" y="4786322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6072198" y="2500306"/>
            <a:ext cx="1063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100º</a:t>
            </a:r>
            <a:endParaRPr lang="ru-RU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5072066" y="3857628"/>
            <a:ext cx="1063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100º</a:t>
            </a:r>
            <a:endParaRPr lang="ru-RU" sz="2800" dirty="0"/>
          </a:p>
        </p:txBody>
      </p:sp>
      <p:sp>
        <p:nvSpPr>
          <p:cNvPr id="18" name="Дуга 17"/>
          <p:cNvSpPr/>
          <p:nvPr/>
        </p:nvSpPr>
        <p:spPr>
          <a:xfrm rot="5400000">
            <a:off x="5643570" y="1928802"/>
            <a:ext cx="914400" cy="914400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 rot="16200000">
            <a:off x="5500694" y="3929066"/>
            <a:ext cx="914400" cy="914400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428596" y="1142984"/>
            <a:ext cx="390363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Дано: </a:t>
            </a:r>
            <a:r>
              <a:rPr lang="en-US" sz="3600" dirty="0" smtClean="0"/>
              <a:t>a </a:t>
            </a:r>
            <a:r>
              <a:rPr lang="en-US" sz="3600" dirty="0" smtClean="0">
                <a:latin typeface="Lucida Sans Unicode"/>
                <a:cs typeface="Lucida Sans Unicode"/>
              </a:rPr>
              <a:t>ǁ b</a:t>
            </a:r>
            <a:endParaRPr lang="ru-RU" sz="3600" dirty="0" smtClean="0">
              <a:latin typeface="Lucida Sans Unicode"/>
              <a:cs typeface="Lucida Sans Unicode"/>
            </a:endParaRPr>
          </a:p>
          <a:p>
            <a:endParaRPr lang="en-US" sz="3600" dirty="0" smtClean="0">
              <a:latin typeface="Lucida Sans Unicode"/>
              <a:cs typeface="Lucida Sans Unicode"/>
            </a:endParaRPr>
          </a:p>
          <a:p>
            <a:r>
              <a:rPr lang="ru-RU" sz="3600" dirty="0" smtClean="0">
                <a:latin typeface="Lucida Sans Unicode"/>
                <a:cs typeface="Lucida Sans Unicode"/>
              </a:rPr>
              <a:t>Определить:</a:t>
            </a:r>
          </a:p>
          <a:p>
            <a:r>
              <a:rPr lang="ru-RU" sz="3600" dirty="0" smtClean="0">
                <a:latin typeface="Lucida Sans Unicode"/>
                <a:cs typeface="Lucida Sans Unicode"/>
              </a:rPr>
              <a:t>параллельны ли</a:t>
            </a:r>
          </a:p>
          <a:p>
            <a:r>
              <a:rPr lang="en-US" sz="3600" dirty="0" smtClean="0">
                <a:latin typeface="Lucida Sans Unicode"/>
                <a:cs typeface="Lucida Sans Unicode"/>
              </a:rPr>
              <a:t>a</a:t>
            </a:r>
            <a:r>
              <a:rPr lang="ru-RU" sz="3600" dirty="0" smtClean="0">
                <a:latin typeface="Lucida Sans Unicode"/>
                <a:cs typeface="Lucida Sans Unicode"/>
              </a:rPr>
              <a:t> и </a:t>
            </a:r>
            <a:r>
              <a:rPr lang="en-US" sz="3600" dirty="0" smtClean="0">
                <a:latin typeface="Lucida Sans Unicode"/>
                <a:cs typeface="Lucida Sans Unicode"/>
              </a:rPr>
              <a:t>c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571480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№1</a:t>
            </a:r>
            <a:r>
              <a:rPr lang="en-US" b="1" dirty="0" smtClean="0"/>
              <a:t>0</a:t>
            </a:r>
            <a:endParaRPr lang="ru-RU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500430" y="1214422"/>
            <a:ext cx="4643470" cy="1000132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286116" y="3214686"/>
            <a:ext cx="4643470" cy="1000132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5750727" y="321447"/>
            <a:ext cx="2928958" cy="2857520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57818" y="2857496"/>
            <a:ext cx="4716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3500430" y="2643182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6429388" y="1785926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57224" y="1285860"/>
            <a:ext cx="282962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Дано: а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Lucida Sans Unicode"/>
                <a:cs typeface="Lucida Sans Unicode"/>
              </a:rPr>
              <a:t>ǁ </a:t>
            </a:r>
            <a:r>
              <a:rPr lang="en-US" sz="3200" dirty="0" smtClean="0"/>
              <a:t>b</a:t>
            </a:r>
          </a:p>
          <a:p>
            <a:r>
              <a:rPr lang="en-US" sz="3200" dirty="0" smtClean="0"/>
              <a:t>       </a:t>
            </a:r>
            <a:r>
              <a:rPr lang="en-US" sz="3200" dirty="0" smtClean="0">
                <a:latin typeface="Lucida Sans Unicode"/>
                <a:cs typeface="Lucida Sans Unicode"/>
              </a:rPr>
              <a:t>∠</a:t>
            </a:r>
            <a:r>
              <a:rPr lang="ru-RU" sz="3200" dirty="0" smtClean="0">
                <a:latin typeface="Lucida Sans Unicode"/>
                <a:cs typeface="Lucida Sans Unicode"/>
              </a:rPr>
              <a:t>1</a:t>
            </a:r>
            <a:r>
              <a:rPr lang="en-US" sz="3200" dirty="0" smtClean="0">
                <a:latin typeface="Lucida Sans Unicode"/>
                <a:cs typeface="Lucida Sans Unicode"/>
              </a:rPr>
              <a:t>=</a:t>
            </a:r>
            <a:r>
              <a:rPr lang="ru-RU" sz="3200" dirty="0" smtClean="0">
                <a:latin typeface="Lucida Sans Unicode"/>
                <a:cs typeface="Lucida Sans Unicode"/>
              </a:rPr>
              <a:t>60</a:t>
            </a:r>
            <a:r>
              <a:rPr lang="en-US" sz="3200" dirty="0" smtClean="0">
                <a:latin typeface="Lucida Sans Unicode"/>
                <a:cs typeface="Lucida Sans Unicode"/>
              </a:rPr>
              <a:t>º</a:t>
            </a:r>
            <a:endParaRPr lang="ru-RU" sz="3200" dirty="0" smtClean="0">
              <a:latin typeface="Lucida Sans Unicode"/>
              <a:cs typeface="Lucida Sans Unicode"/>
            </a:endParaRPr>
          </a:p>
          <a:p>
            <a:r>
              <a:rPr lang="ru-RU" sz="3200" dirty="0" smtClean="0">
                <a:latin typeface="Lucida Sans Unicode"/>
                <a:cs typeface="Lucida Sans Unicode"/>
              </a:rPr>
              <a:t>        ∠2=20</a:t>
            </a:r>
            <a:r>
              <a:rPr lang="en-US" sz="3200" dirty="0" smtClean="0">
                <a:latin typeface="Lucida Sans Unicode"/>
                <a:cs typeface="Lucida Sans Unicode"/>
              </a:rPr>
              <a:t>º</a:t>
            </a:r>
          </a:p>
          <a:p>
            <a:r>
              <a:rPr lang="ru-RU" sz="3200" dirty="0" smtClean="0">
                <a:latin typeface="Lucida Sans Unicode"/>
                <a:cs typeface="Lucida Sans Unicode"/>
              </a:rPr>
              <a:t>Найти: ∠3</a:t>
            </a:r>
            <a:endParaRPr lang="ru-RU" sz="3200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5786446" y="3214686"/>
            <a:ext cx="2143140" cy="1000132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643306" y="642918"/>
            <a:ext cx="431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6643702" y="3571876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29322" y="2857496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5072066" y="3071810"/>
            <a:ext cx="3500462" cy="71438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929586" y="3143248"/>
            <a:ext cx="5004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</a:t>
            </a:r>
            <a:endParaRPr lang="ru-RU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6786578" y="1357298"/>
            <a:ext cx="4203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</a:t>
            </a:r>
            <a:endParaRPr lang="ru-RU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7929586" y="4000504"/>
            <a:ext cx="444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571480"/>
            <a:ext cx="1159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№</a:t>
            </a:r>
            <a:r>
              <a:rPr lang="en-US" sz="2800" b="1" dirty="0" smtClean="0"/>
              <a:t>11</a:t>
            </a:r>
            <a:endParaRPr lang="ru-RU" sz="2800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500430" y="1214422"/>
            <a:ext cx="4643470" cy="1000132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286116" y="3214686"/>
            <a:ext cx="5500726" cy="1214446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786182" y="642918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3500430" y="2643182"/>
            <a:ext cx="4716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357686" y="2928934"/>
            <a:ext cx="9316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80º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428596" y="1285860"/>
            <a:ext cx="375455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Дано: </a:t>
            </a:r>
            <a:r>
              <a:rPr lang="ru-RU" sz="3200" dirty="0" smtClean="0">
                <a:latin typeface="Lucida Sans Unicode"/>
                <a:cs typeface="Lucida Sans Unicode"/>
              </a:rPr>
              <a:t>∠</a:t>
            </a:r>
            <a:r>
              <a:rPr lang="en-US" sz="3200" dirty="0" smtClean="0">
                <a:latin typeface="Lucida Sans Unicode"/>
                <a:cs typeface="Lucida Sans Unicode"/>
              </a:rPr>
              <a:t>AOP=80º</a:t>
            </a:r>
            <a:endParaRPr lang="en-US" sz="3200" dirty="0" smtClean="0"/>
          </a:p>
          <a:p>
            <a:r>
              <a:rPr lang="en-US" sz="3200" dirty="0" smtClean="0"/>
              <a:t>       </a:t>
            </a:r>
            <a:r>
              <a:rPr lang="en-US" sz="3200" dirty="0" smtClean="0">
                <a:latin typeface="Lucida Sans Unicode"/>
                <a:cs typeface="Lucida Sans Unicode"/>
              </a:rPr>
              <a:t>∠OPS=80º</a:t>
            </a:r>
          </a:p>
          <a:p>
            <a:r>
              <a:rPr lang="en-US" sz="3200" dirty="0" smtClean="0">
                <a:latin typeface="Lucida Sans Unicode"/>
                <a:cs typeface="Lucida Sans Unicode"/>
              </a:rPr>
              <a:t>     ∠FSP=40º</a:t>
            </a:r>
          </a:p>
          <a:p>
            <a:r>
              <a:rPr lang="ru-RU" sz="3200" dirty="0" smtClean="0">
                <a:latin typeface="Lucida Sans Unicode"/>
                <a:cs typeface="Lucida Sans Unicode"/>
              </a:rPr>
              <a:t>Найти: ∠</a:t>
            </a:r>
            <a:r>
              <a:rPr lang="en-US" sz="3200" dirty="0" smtClean="0">
                <a:latin typeface="Lucida Sans Unicode"/>
                <a:cs typeface="Lucida Sans Unicode"/>
              </a:rPr>
              <a:t>OFK</a:t>
            </a:r>
          </a:p>
          <a:p>
            <a:r>
              <a:rPr lang="en-US" sz="3200" dirty="0" smtClean="0">
                <a:latin typeface="Lucida Sans Unicode"/>
                <a:cs typeface="Lucida Sans Unicode"/>
              </a:rPr>
              <a:t>           ∠KFB</a:t>
            </a:r>
            <a:endParaRPr lang="ru-RU" sz="3200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>
            <a:off x="2571736" y="2071678"/>
            <a:ext cx="3714776" cy="1428760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5072066" y="2000240"/>
            <a:ext cx="4357718" cy="1928826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786314" y="1571612"/>
            <a:ext cx="5084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O</a:t>
            </a:r>
            <a:endParaRPr lang="ru-RU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4071934" y="3429000"/>
            <a:ext cx="431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</a:t>
            </a:r>
            <a:endParaRPr lang="ru-RU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7786710" y="4929198"/>
            <a:ext cx="444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</a:t>
            </a:r>
            <a:endParaRPr lang="ru-RU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3214678" y="4286256"/>
            <a:ext cx="4924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</a:t>
            </a:r>
            <a:endParaRPr lang="ru-RU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7429520" y="4071942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</a:t>
            </a:r>
            <a:endParaRPr lang="ru-RU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6357950" y="428604"/>
            <a:ext cx="4683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K</a:t>
            </a:r>
            <a:endParaRPr lang="ru-RU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6357950" y="1857364"/>
            <a:ext cx="4203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</a:t>
            </a:r>
            <a:endParaRPr lang="ru-RU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7929586" y="1643050"/>
            <a:ext cx="4667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ru-RU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8215338" y="3786190"/>
            <a:ext cx="5004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</a:t>
            </a:r>
            <a:endParaRPr lang="ru-RU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7072330" y="3643314"/>
            <a:ext cx="9316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40º</a:t>
            </a:r>
            <a:endParaRPr lang="ru-RU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4071934" y="1357298"/>
            <a:ext cx="9316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80º</a:t>
            </a:r>
            <a:endParaRPr lang="ru-RU" sz="3200" dirty="0"/>
          </a:p>
        </p:txBody>
      </p:sp>
      <p:sp>
        <p:nvSpPr>
          <p:cNvPr id="34" name="Дуга 33"/>
          <p:cNvSpPr/>
          <p:nvPr/>
        </p:nvSpPr>
        <p:spPr>
          <a:xfrm rot="5400000" flipH="1">
            <a:off x="3857620" y="3071810"/>
            <a:ext cx="914400" cy="914400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Дуга 34"/>
          <p:cNvSpPr/>
          <p:nvPr/>
        </p:nvSpPr>
        <p:spPr>
          <a:xfrm rot="16200000" flipH="1">
            <a:off x="4357686" y="1000108"/>
            <a:ext cx="914400" cy="914400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6286512" y="1357298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715140" y="1428736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flipV="1">
            <a:off x="4071934" y="928670"/>
            <a:ext cx="3286148" cy="285752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357686" y="4572008"/>
            <a:ext cx="4286280" cy="857256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3071802" y="3357562"/>
            <a:ext cx="4786346" cy="785818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4643438" y="2928934"/>
            <a:ext cx="5286412" cy="857256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Дуга 11"/>
          <p:cNvSpPr/>
          <p:nvPr/>
        </p:nvSpPr>
        <p:spPr>
          <a:xfrm rot="5400000">
            <a:off x="7215206" y="4857760"/>
            <a:ext cx="914400" cy="914400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 rot="10800000">
            <a:off x="6643702" y="1071546"/>
            <a:ext cx="914400" cy="914400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уга 13"/>
          <p:cNvSpPr/>
          <p:nvPr/>
        </p:nvSpPr>
        <p:spPr>
          <a:xfrm rot="5400000">
            <a:off x="4857752" y="1928802"/>
            <a:ext cx="914400" cy="914400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уга 15"/>
          <p:cNvSpPr/>
          <p:nvPr/>
        </p:nvSpPr>
        <p:spPr>
          <a:xfrm rot="16200000">
            <a:off x="5072066" y="4286256"/>
            <a:ext cx="914400" cy="914400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уга 16"/>
          <p:cNvSpPr/>
          <p:nvPr/>
        </p:nvSpPr>
        <p:spPr>
          <a:xfrm rot="10800000">
            <a:off x="7215206" y="4714884"/>
            <a:ext cx="914400" cy="914400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4786314" y="2285992"/>
            <a:ext cx="450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F</a:t>
            </a:r>
            <a:endParaRPr lang="ru-RU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7572396" y="4572008"/>
            <a:ext cx="5405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</a:t>
            </a:r>
            <a:endParaRPr lang="ru-RU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6786578" y="571480"/>
            <a:ext cx="476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E</a:t>
            </a:r>
            <a:endParaRPr lang="ru-RU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5286380" y="4786322"/>
            <a:ext cx="468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</a:t>
            </a:r>
            <a:endParaRPr lang="ru-RU" sz="3600" dirty="0"/>
          </a:p>
        </p:txBody>
      </p:sp>
      <p:sp>
        <p:nvSpPr>
          <p:cNvPr id="22" name="TextBox 21"/>
          <p:cNvSpPr txBox="1"/>
          <p:nvPr/>
        </p:nvSpPr>
        <p:spPr>
          <a:xfrm>
            <a:off x="5500694" y="2571744"/>
            <a:ext cx="11929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145º</a:t>
            </a:r>
            <a:endParaRPr lang="ru-RU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4143372" y="4500570"/>
            <a:ext cx="500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</a:t>
            </a:r>
            <a:endParaRPr lang="ru-RU" sz="3600" dirty="0"/>
          </a:p>
        </p:txBody>
      </p:sp>
      <p:sp>
        <p:nvSpPr>
          <p:cNvPr id="24" name="TextBox 23"/>
          <p:cNvSpPr txBox="1"/>
          <p:nvPr/>
        </p:nvSpPr>
        <p:spPr>
          <a:xfrm>
            <a:off x="7215206" y="5786454"/>
            <a:ext cx="506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</a:t>
            </a:r>
            <a:endParaRPr lang="ru-RU" sz="3600" dirty="0"/>
          </a:p>
        </p:txBody>
      </p:sp>
      <p:sp>
        <p:nvSpPr>
          <p:cNvPr id="25" name="TextBox 24"/>
          <p:cNvSpPr txBox="1"/>
          <p:nvPr/>
        </p:nvSpPr>
        <p:spPr>
          <a:xfrm>
            <a:off x="8358214" y="478632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L</a:t>
            </a:r>
            <a:endParaRPr lang="ru-RU" sz="3600" dirty="0"/>
          </a:p>
        </p:txBody>
      </p:sp>
      <p:sp>
        <p:nvSpPr>
          <p:cNvPr id="26" name="TextBox 25"/>
          <p:cNvSpPr txBox="1"/>
          <p:nvPr/>
        </p:nvSpPr>
        <p:spPr>
          <a:xfrm>
            <a:off x="4643438" y="4071942"/>
            <a:ext cx="9316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50º</a:t>
            </a:r>
            <a:endParaRPr lang="ru-RU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7072330" y="5286388"/>
            <a:ext cx="428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y</a:t>
            </a:r>
            <a:endParaRPr lang="ru-RU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7929586" y="5429264"/>
            <a:ext cx="428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x</a:t>
            </a:r>
            <a:endParaRPr lang="ru-RU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714348" y="1142984"/>
            <a:ext cx="31618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Найти: </a:t>
            </a:r>
            <a:r>
              <a:rPr lang="en-US" sz="3600" dirty="0" smtClean="0"/>
              <a:t>x,  y.</a:t>
            </a:r>
            <a:endParaRPr lang="ru-RU" sz="3600" dirty="0"/>
          </a:p>
        </p:txBody>
      </p:sp>
      <p:sp>
        <p:nvSpPr>
          <p:cNvPr id="30" name="TextBox 29"/>
          <p:cNvSpPr txBox="1"/>
          <p:nvPr/>
        </p:nvSpPr>
        <p:spPr>
          <a:xfrm>
            <a:off x="6215074" y="1500174"/>
            <a:ext cx="9316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35</a:t>
            </a:r>
            <a:r>
              <a:rPr lang="en-US" sz="3200" dirty="0" smtClean="0"/>
              <a:t>º</a:t>
            </a:r>
            <a:endParaRPr lang="ru-RU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4143372" y="4500570"/>
            <a:ext cx="500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</a:t>
            </a:r>
            <a:endParaRPr lang="ru-RU" sz="3600" dirty="0"/>
          </a:p>
        </p:txBody>
      </p:sp>
      <p:sp>
        <p:nvSpPr>
          <p:cNvPr id="32" name="TextBox 31"/>
          <p:cNvSpPr txBox="1"/>
          <p:nvPr/>
        </p:nvSpPr>
        <p:spPr>
          <a:xfrm>
            <a:off x="5429256" y="5572140"/>
            <a:ext cx="500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А</a:t>
            </a:r>
            <a:endParaRPr lang="ru-RU" sz="3600" dirty="0"/>
          </a:p>
        </p:txBody>
      </p:sp>
      <p:sp>
        <p:nvSpPr>
          <p:cNvPr id="33" name="TextBox 32"/>
          <p:cNvSpPr txBox="1"/>
          <p:nvPr/>
        </p:nvSpPr>
        <p:spPr>
          <a:xfrm>
            <a:off x="642910" y="500042"/>
            <a:ext cx="1159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№12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500042"/>
            <a:ext cx="1021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№13</a:t>
            </a:r>
            <a:endParaRPr lang="ru-RU" sz="2400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857620" y="1643050"/>
            <a:ext cx="4572032" cy="1588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428992" y="3929066"/>
            <a:ext cx="4357718" cy="1588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6965173" y="2464587"/>
            <a:ext cx="2286016" cy="642942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3428992" y="1643050"/>
            <a:ext cx="3357586" cy="2286016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29058" y="1000108"/>
            <a:ext cx="4667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3000364" y="3571876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8215338" y="1142984"/>
            <a:ext cx="4716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7715272" y="3714752"/>
            <a:ext cx="5004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</a:t>
            </a:r>
            <a:endParaRPr lang="ru-RU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6643702" y="1071546"/>
            <a:ext cx="444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</a:t>
            </a:r>
            <a:endParaRPr lang="ru-RU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4000496" y="3429000"/>
            <a:ext cx="9316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30º</a:t>
            </a:r>
            <a:endParaRPr lang="ru-RU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7072330" y="3357562"/>
            <a:ext cx="11929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130º</a:t>
            </a:r>
            <a:endParaRPr lang="ru-RU" sz="3200" dirty="0"/>
          </a:p>
        </p:txBody>
      </p:sp>
      <p:cxnSp>
        <p:nvCxnSpPr>
          <p:cNvPr id="22" name="Прямая соединительная линия 21"/>
          <p:cNvCxnSpPr>
            <a:stCxn id="15" idx="3"/>
          </p:cNvCxnSpPr>
          <p:nvPr/>
        </p:nvCxnSpPr>
        <p:spPr>
          <a:xfrm flipV="1">
            <a:off x="3465556" y="1643050"/>
            <a:ext cx="392064" cy="2221214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500958" y="1643050"/>
            <a:ext cx="9316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50º</a:t>
            </a:r>
            <a:endParaRPr lang="ru-RU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3857620" y="1571612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00760" y="1500174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42976" y="571480"/>
            <a:ext cx="508023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Дано: АЕ- биссектриса</a:t>
            </a:r>
          </a:p>
          <a:p>
            <a:r>
              <a:rPr lang="ru-RU" sz="3200" dirty="0" smtClean="0">
                <a:latin typeface="Lucida Sans Unicode"/>
                <a:cs typeface="Lucida Sans Unicode"/>
              </a:rPr>
              <a:t>∠</a:t>
            </a:r>
            <a:r>
              <a:rPr lang="en-US" sz="3200" dirty="0" smtClean="0">
                <a:latin typeface="Lucida Sans Unicode"/>
                <a:cs typeface="Lucida Sans Unicode"/>
              </a:rPr>
              <a:t>BAD</a:t>
            </a:r>
          </a:p>
          <a:p>
            <a:r>
              <a:rPr lang="ru-RU" sz="3200" dirty="0" smtClean="0">
                <a:latin typeface="Lucida Sans Unicode"/>
                <a:cs typeface="Lucida Sans Unicode"/>
              </a:rPr>
              <a:t>Найти:</a:t>
            </a:r>
          </a:p>
          <a:p>
            <a:r>
              <a:rPr lang="ru-RU" sz="3200" dirty="0" smtClean="0">
                <a:latin typeface="Lucida Sans Unicode"/>
                <a:cs typeface="Lucida Sans Unicode"/>
              </a:rPr>
              <a:t>∠АВЕ, ∠ВЕА.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500042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№14</a:t>
            </a:r>
            <a:endParaRPr lang="ru-RU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428992" y="1071546"/>
            <a:ext cx="4714908" cy="1143008"/>
          </a:xfrm>
          <a:prstGeom prst="lin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 flipV="1">
            <a:off x="4214810" y="2214554"/>
            <a:ext cx="3929090" cy="2928958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2607455" y="2893215"/>
            <a:ext cx="5000660" cy="214314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4536281" y="3107529"/>
            <a:ext cx="4643470" cy="142876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00430" y="1071546"/>
            <a:ext cx="396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0" y="4143380"/>
            <a:ext cx="4203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6429388" y="2786058"/>
            <a:ext cx="444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6929454" y="1357298"/>
            <a:ext cx="431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8143900" y="1857364"/>
            <a:ext cx="5309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6858016" y="2428868"/>
            <a:ext cx="4523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16" y="3000372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x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29124" y="857232"/>
            <a:ext cx="9316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70º</a:t>
            </a:r>
            <a:endParaRPr lang="ru-RU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5000628" y="3786190"/>
            <a:ext cx="9316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52º</a:t>
            </a:r>
            <a:endParaRPr lang="ru-RU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571472" y="928670"/>
            <a:ext cx="27170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Найти: </a:t>
            </a:r>
            <a:r>
              <a:rPr lang="en-US" sz="3200" dirty="0" smtClean="0"/>
              <a:t>X, Y.</a:t>
            </a:r>
            <a:endParaRPr lang="ru-RU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6072198" y="1785926"/>
            <a:ext cx="11929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110º</a:t>
            </a:r>
            <a:endParaRPr lang="ru-RU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5214942" y="357166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</a:t>
            </a:r>
            <a:endParaRPr lang="ru-RU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6929454" y="428604"/>
            <a:ext cx="4667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ru-RU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6858016" y="4500570"/>
            <a:ext cx="4716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endParaRPr lang="ru-RU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4786314" y="1357298"/>
            <a:ext cx="396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К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428604"/>
            <a:ext cx="1021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№15</a:t>
            </a:r>
            <a:endParaRPr lang="ru-RU" sz="2400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286116" y="1643050"/>
            <a:ext cx="5857884" cy="1588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428992" y="3929066"/>
            <a:ext cx="4357718" cy="1588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5786446" y="2285992"/>
            <a:ext cx="3571900" cy="1000132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143372" y="1000108"/>
            <a:ext cx="4667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3000364" y="3571876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7429520" y="1214422"/>
            <a:ext cx="4716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7358082" y="3357562"/>
            <a:ext cx="5004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</a:t>
            </a:r>
            <a:endParaRPr lang="ru-RU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6286512" y="3357562"/>
            <a:ext cx="11929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129º</a:t>
            </a:r>
            <a:endParaRPr lang="ru-RU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7858148" y="1071546"/>
            <a:ext cx="9316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51º</a:t>
            </a:r>
            <a:endParaRPr lang="ru-RU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642910" y="1714488"/>
            <a:ext cx="271260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Дано:</a:t>
            </a:r>
          </a:p>
          <a:p>
            <a:r>
              <a:rPr lang="ru-RU" sz="3200" dirty="0" smtClean="0">
                <a:latin typeface="Lucida Sans Unicode"/>
                <a:cs typeface="Lucida Sans Unicode"/>
              </a:rPr>
              <a:t>∠АВЕ=∠СВЕ</a:t>
            </a:r>
            <a:endParaRPr lang="en-US" sz="3200" dirty="0" smtClean="0">
              <a:latin typeface="Lucida Sans Unicode"/>
              <a:cs typeface="Lucida Sans Unicode"/>
            </a:endParaRPr>
          </a:p>
          <a:p>
            <a:r>
              <a:rPr lang="ru-RU" sz="3200" dirty="0" smtClean="0">
                <a:latin typeface="Lucida Sans Unicode"/>
                <a:cs typeface="Lucida Sans Unicode"/>
              </a:rPr>
              <a:t>Найти:</a:t>
            </a:r>
            <a:r>
              <a:rPr lang="en-US" sz="3200" dirty="0" smtClean="0">
                <a:latin typeface="Lucida Sans Unicode"/>
                <a:cs typeface="Lucida Sans Unicode"/>
              </a:rPr>
              <a:t> x</a:t>
            </a:r>
            <a:endParaRPr lang="ru-RU" sz="3200" dirty="0" smtClean="0">
              <a:latin typeface="Lucida Sans Unicode"/>
              <a:cs typeface="Lucida Sans Unicode"/>
            </a:endParaRPr>
          </a:p>
          <a:p>
            <a:endParaRPr lang="ru-RU" sz="3200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5400000">
            <a:off x="1928794" y="2285992"/>
            <a:ext cx="3643338" cy="107157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3178959" y="1893083"/>
            <a:ext cx="3786214" cy="2428892"/>
          </a:xfrm>
          <a:prstGeom prst="line">
            <a:avLst/>
          </a:prstGeom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214942" y="3929066"/>
            <a:ext cx="444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</a:t>
            </a:r>
            <a:endParaRPr lang="ru-RU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4643438" y="3429000"/>
            <a:ext cx="9316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52º</a:t>
            </a:r>
            <a:endParaRPr lang="ru-RU" sz="3200" dirty="0"/>
          </a:p>
        </p:txBody>
      </p:sp>
      <p:sp>
        <p:nvSpPr>
          <p:cNvPr id="37" name="TextBox 36"/>
          <p:cNvSpPr txBox="1"/>
          <p:nvPr/>
        </p:nvSpPr>
        <p:spPr>
          <a:xfrm>
            <a:off x="3428992" y="3429000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x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8" name="Дуга 37"/>
          <p:cNvSpPr/>
          <p:nvPr/>
        </p:nvSpPr>
        <p:spPr>
          <a:xfrm rot="5400000">
            <a:off x="4000496" y="1214422"/>
            <a:ext cx="914400" cy="914400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Дуга 38"/>
          <p:cNvSpPr/>
          <p:nvPr/>
        </p:nvSpPr>
        <p:spPr>
          <a:xfrm rot="5400000">
            <a:off x="3428992" y="1500174"/>
            <a:ext cx="914400" cy="914400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14348" y="2000240"/>
            <a:ext cx="81644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«Параллельные прямые»</a:t>
            </a:r>
            <a:endParaRPr lang="ru-RU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95864" y="2967335"/>
            <a:ext cx="6288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Решение задач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4071934" y="2571744"/>
            <a:ext cx="4429156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143372" y="3929066"/>
            <a:ext cx="4429156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4214810" y="2071678"/>
            <a:ext cx="3714776" cy="2286016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143768" y="1142984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7929586" y="2000240"/>
            <a:ext cx="431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8072462" y="3357562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6143636" y="2000240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6643702" y="2000240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6357950" y="2500306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</a:t>
            </a:r>
            <a:endParaRPr lang="ru-RU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5857884" y="2500306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</a:t>
            </a:r>
            <a:endParaRPr lang="ru-RU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5214942" y="3357562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5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86446" y="3429000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6</a:t>
            </a:r>
            <a:endParaRPr lang="ru-RU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5072066" y="3857628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7</a:t>
            </a:r>
            <a:endParaRPr lang="ru-RU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5572132" y="3857628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8</a:t>
            </a:r>
            <a:endParaRPr lang="ru-RU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428596" y="428604"/>
            <a:ext cx="9268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№2</a:t>
            </a:r>
            <a:endParaRPr lang="ru-RU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357158" y="928670"/>
            <a:ext cx="420339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Дано: </a:t>
            </a:r>
            <a:r>
              <a:rPr lang="ru-RU" sz="3200" dirty="0" smtClean="0">
                <a:latin typeface="Lucida Sans Unicode"/>
                <a:cs typeface="Lucida Sans Unicode"/>
              </a:rPr>
              <a:t>∠4=∠5</a:t>
            </a:r>
          </a:p>
          <a:p>
            <a:endParaRPr lang="ru-RU" sz="3200" dirty="0" smtClean="0">
              <a:latin typeface="Lucida Sans Unicode"/>
              <a:cs typeface="Lucida Sans Unicode"/>
            </a:endParaRPr>
          </a:p>
          <a:p>
            <a:r>
              <a:rPr lang="ru-RU" sz="3200" dirty="0" smtClean="0">
                <a:latin typeface="Lucida Sans Unicode"/>
                <a:cs typeface="Lucida Sans Unicode"/>
              </a:rPr>
              <a:t>Докажите: ∠3=∠6; </a:t>
            </a:r>
          </a:p>
          <a:p>
            <a:r>
              <a:rPr lang="ru-RU" sz="3200" dirty="0" smtClean="0">
                <a:latin typeface="Lucida Sans Unicode"/>
                <a:cs typeface="Lucida Sans Unicode"/>
              </a:rPr>
              <a:t>∠3=∠7; ∠6=∠2;</a:t>
            </a:r>
          </a:p>
          <a:p>
            <a:r>
              <a:rPr lang="ru-RU" sz="3200" dirty="0" smtClean="0">
                <a:latin typeface="Lucida Sans Unicode"/>
                <a:cs typeface="Lucida Sans Unicode"/>
              </a:rPr>
              <a:t>∠4+∠6=180</a:t>
            </a:r>
            <a:r>
              <a:rPr lang="en-US" sz="3200" dirty="0" smtClean="0">
                <a:latin typeface="Lucida Sans Unicode"/>
                <a:cs typeface="Lucida Sans Unicode"/>
              </a:rPr>
              <a:t>º</a:t>
            </a:r>
            <a:endParaRPr lang="ru-RU" sz="32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57148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№1</a:t>
            </a:r>
            <a:endParaRPr lang="ru-RU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929058" y="3000372"/>
            <a:ext cx="4643470" cy="1588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786182" y="4643446"/>
            <a:ext cx="4643470" cy="1588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4679157" y="2250273"/>
            <a:ext cx="3286148" cy="307183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500958" y="2428868"/>
            <a:ext cx="431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7929586" y="4071942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072066" y="1857364"/>
            <a:ext cx="397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000628" y="2500306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6786578" y="4643446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714348" y="1142984"/>
            <a:ext cx="355898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Дано:</a:t>
            </a:r>
            <a:r>
              <a:rPr lang="en-US" sz="3200" dirty="0" smtClean="0"/>
              <a:t> a </a:t>
            </a:r>
            <a:r>
              <a:rPr lang="en-US" sz="3200" dirty="0" smtClean="0">
                <a:latin typeface="Lucida Sans Unicode"/>
                <a:cs typeface="Lucida Sans Unicode"/>
              </a:rPr>
              <a:t>ǁ b</a:t>
            </a:r>
          </a:p>
          <a:p>
            <a:r>
              <a:rPr lang="en-US" sz="3200" dirty="0" smtClean="0">
                <a:latin typeface="Lucida Sans Unicode"/>
                <a:cs typeface="Lucida Sans Unicode"/>
              </a:rPr>
              <a:t>  c – </a:t>
            </a:r>
            <a:r>
              <a:rPr lang="ru-RU" sz="3200" dirty="0" smtClean="0">
                <a:latin typeface="Lucida Sans Unicode"/>
                <a:cs typeface="Lucida Sans Unicode"/>
              </a:rPr>
              <a:t>секущая</a:t>
            </a:r>
          </a:p>
          <a:p>
            <a:r>
              <a:rPr lang="ru-RU" sz="3200" dirty="0" smtClean="0">
                <a:latin typeface="Lucida Sans Unicode"/>
                <a:cs typeface="Lucida Sans Unicode"/>
              </a:rPr>
              <a:t>∠1:∠2=4:5</a:t>
            </a:r>
          </a:p>
          <a:p>
            <a:r>
              <a:rPr lang="ru-RU" sz="3200" dirty="0" smtClean="0">
                <a:latin typeface="Lucida Sans Unicode"/>
                <a:cs typeface="Lucida Sans Unicode"/>
              </a:rPr>
              <a:t>Найти: все углы.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500694" y="2357430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86446" y="2857496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86380" y="2928934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00826" y="4214818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00892" y="4143380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86644" y="4500570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57148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№2</a:t>
            </a:r>
            <a:endParaRPr lang="ru-RU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929058" y="3000372"/>
            <a:ext cx="4643470" cy="1588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786182" y="4643446"/>
            <a:ext cx="4643470" cy="1588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143900" y="2500306"/>
            <a:ext cx="431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8215338" y="4071942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4143372" y="4857760"/>
            <a:ext cx="397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143504" y="2428868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714348" y="1142984"/>
            <a:ext cx="311976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Дано:</a:t>
            </a:r>
            <a:endParaRPr lang="en-US" sz="3200" dirty="0" smtClean="0">
              <a:latin typeface="Lucida Sans Unicode"/>
              <a:cs typeface="Lucida Sans Unicode"/>
            </a:endParaRPr>
          </a:p>
          <a:p>
            <a:r>
              <a:rPr lang="en-US" sz="3200" dirty="0" smtClean="0">
                <a:latin typeface="Lucida Sans Unicode"/>
                <a:cs typeface="Lucida Sans Unicode"/>
              </a:rPr>
              <a:t>  c – </a:t>
            </a:r>
            <a:r>
              <a:rPr lang="ru-RU" sz="3200" dirty="0" smtClean="0">
                <a:latin typeface="Lucida Sans Unicode"/>
                <a:cs typeface="Lucida Sans Unicode"/>
              </a:rPr>
              <a:t>секущая</a:t>
            </a:r>
          </a:p>
          <a:p>
            <a:r>
              <a:rPr lang="ru-RU" sz="3200" dirty="0" smtClean="0">
                <a:latin typeface="Lucida Sans Unicode"/>
                <a:cs typeface="Lucida Sans Unicode"/>
              </a:rPr>
              <a:t>∠1=∠2</a:t>
            </a:r>
          </a:p>
          <a:p>
            <a:r>
              <a:rPr lang="ru-RU" sz="3200" dirty="0" smtClean="0">
                <a:latin typeface="Lucida Sans Unicode"/>
                <a:cs typeface="Lucida Sans Unicode"/>
              </a:rPr>
              <a:t>∠3&gt;∠4 на 30</a:t>
            </a:r>
            <a:r>
              <a:rPr lang="en-US" sz="3200" dirty="0" smtClean="0">
                <a:latin typeface="Lucida Sans Unicode"/>
                <a:cs typeface="Lucida Sans Unicode"/>
              </a:rPr>
              <a:t>º</a:t>
            </a:r>
            <a:endParaRPr lang="ru-RU" sz="3200" dirty="0" smtClean="0">
              <a:latin typeface="Lucida Sans Unicode"/>
              <a:cs typeface="Lucida Sans Unicode"/>
            </a:endParaRPr>
          </a:p>
          <a:p>
            <a:r>
              <a:rPr lang="ru-RU" sz="3200" dirty="0" smtClean="0">
                <a:latin typeface="Lucida Sans Unicode"/>
                <a:cs typeface="Lucida Sans Unicode"/>
              </a:rPr>
              <a:t>Найти: ∠3,∠4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6500826" y="2928934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29520" y="4143380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5400000">
            <a:off x="3393273" y="2821777"/>
            <a:ext cx="3571900" cy="178595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6200000" flipH="1">
            <a:off x="5643570" y="2357430"/>
            <a:ext cx="2714644" cy="1857388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857884" y="1357298"/>
            <a:ext cx="4667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4357686" y="4071942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2</a:t>
            </a:r>
            <a:endParaRPr lang="ru-RU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7715272" y="4643446"/>
            <a:ext cx="4716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857364"/>
            <a:ext cx="812754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Отрезок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  AD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– биссектриса треугольника АВС.  </a:t>
            </a:r>
            <a:endParaRPr lang="en-US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Через точку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D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проведена прямая, пересекающая</a:t>
            </a:r>
            <a:endParaRPr lang="en-US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сторону АС в точке К, так что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DK=AK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Найдите углы треугольника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ADK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, если </a:t>
            </a:r>
          </a:p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Lucida Sans Unicode"/>
                <a:cs typeface="Lucida Sans Unicode"/>
              </a:rPr>
              <a:t>∠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Lucida Sans Unicode"/>
                <a:cs typeface="Lucida Sans Unicode"/>
              </a:rPr>
              <a:t>BAD=35º</a:t>
            </a: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71604" y="785794"/>
            <a:ext cx="54072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Решите самостоятельно.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rot="5400000">
            <a:off x="1357290" y="1643050"/>
            <a:ext cx="3929090" cy="321471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4071934" y="2143116"/>
            <a:ext cx="3643338" cy="1928826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1714480" y="4929198"/>
            <a:ext cx="5143536" cy="285752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85852" y="5000636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714876" y="714356"/>
            <a:ext cx="4667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6786578" y="4572008"/>
            <a:ext cx="4716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1785918" y="3071810"/>
            <a:ext cx="4071966" cy="2071702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786446" y="2714620"/>
            <a:ext cx="5004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</a:t>
            </a:r>
            <a:endParaRPr lang="ru-RU" sz="3200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rot="5400000">
            <a:off x="4036215" y="3250405"/>
            <a:ext cx="2000264" cy="164307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786182" y="5072074"/>
            <a:ext cx="4683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К</a:t>
            </a:r>
            <a:endParaRPr lang="ru-RU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2928926" y="4929198"/>
            <a:ext cx="5437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´</a:t>
            </a:r>
            <a:endParaRPr lang="ru-RU" sz="4400" dirty="0"/>
          </a:p>
        </p:txBody>
      </p:sp>
      <p:sp>
        <p:nvSpPr>
          <p:cNvPr id="34" name="TextBox 33"/>
          <p:cNvSpPr txBox="1"/>
          <p:nvPr/>
        </p:nvSpPr>
        <p:spPr>
          <a:xfrm rot="5400000">
            <a:off x="4613413" y="3673339"/>
            <a:ext cx="5437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´</a:t>
            </a:r>
            <a:endParaRPr lang="ru-RU" sz="4400" dirty="0"/>
          </a:p>
        </p:txBody>
      </p:sp>
      <p:sp>
        <p:nvSpPr>
          <p:cNvPr id="35" name="Дуга 34"/>
          <p:cNvSpPr/>
          <p:nvPr/>
        </p:nvSpPr>
        <p:spPr>
          <a:xfrm>
            <a:off x="2285984" y="3929066"/>
            <a:ext cx="914400" cy="914400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2928926" y="3571876"/>
            <a:ext cx="10230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35</a:t>
            </a:r>
            <a:r>
              <a:rPr lang="en-US" sz="3600" dirty="0" smtClean="0"/>
              <a:t>º</a:t>
            </a:r>
            <a:endParaRPr lang="ru-RU" sz="36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7356" y="500042"/>
            <a:ext cx="39116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Домашнее задание: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1142984"/>
            <a:ext cx="8338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№1</a:t>
            </a:r>
            <a:endParaRPr lang="ru-RU" sz="28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786182" y="1714488"/>
            <a:ext cx="4857784" cy="35719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714744" y="3357562"/>
            <a:ext cx="4857784" cy="35719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3428992" y="1928802"/>
            <a:ext cx="3000396" cy="1571636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5750727" y="2893215"/>
            <a:ext cx="3214710" cy="42862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215338" y="1500174"/>
            <a:ext cx="4619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а</a:t>
            </a:r>
            <a:endParaRPr lang="ru-RU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8072462" y="3643314"/>
            <a:ext cx="471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</a:t>
            </a:r>
            <a:endParaRPr lang="ru-RU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7215206" y="1000108"/>
            <a:ext cx="6335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m</a:t>
            </a:r>
            <a:endParaRPr lang="ru-RU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5357818" y="857232"/>
            <a:ext cx="425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</a:t>
            </a:r>
            <a:endParaRPr lang="ru-RU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5429256" y="1357298"/>
            <a:ext cx="10230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52º</a:t>
            </a:r>
            <a:endParaRPr lang="ru-RU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3571868" y="2643182"/>
            <a:ext cx="13163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128º</a:t>
            </a:r>
            <a:endParaRPr lang="ru-RU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7072330" y="1428736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</a:t>
            </a:r>
            <a:endParaRPr lang="ru-RU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58082" y="3571876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</a:t>
            </a:r>
            <a:endParaRPr lang="ru-RU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00892" y="3071810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</a:t>
            </a:r>
            <a:endParaRPr lang="ru-RU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29454" y="3571876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</a:t>
            </a:r>
            <a:endParaRPr lang="ru-RU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2910" y="1857364"/>
            <a:ext cx="327365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Дано:</a:t>
            </a:r>
            <a:r>
              <a:rPr lang="ru-RU" sz="2800" dirty="0" smtClean="0">
                <a:latin typeface="Lucida Sans Unicode"/>
                <a:cs typeface="Lucida Sans Unicode"/>
              </a:rPr>
              <a:t>∠1:∠2=5:4</a:t>
            </a:r>
          </a:p>
          <a:p>
            <a:r>
              <a:rPr lang="ru-RU" sz="2800" dirty="0" smtClean="0">
                <a:latin typeface="Lucida Sans Unicode"/>
                <a:cs typeface="Lucida Sans Unicode"/>
              </a:rPr>
              <a:t>Найти: ∠1,∠2,</a:t>
            </a:r>
          </a:p>
          <a:p>
            <a:r>
              <a:rPr lang="ru-RU" sz="2800" dirty="0" smtClean="0">
                <a:latin typeface="Lucida Sans Unicode"/>
                <a:cs typeface="Lucida Sans Unicode"/>
              </a:rPr>
              <a:t>            </a:t>
            </a:r>
            <a:r>
              <a:rPr lang="en-US" sz="2800" dirty="0" smtClean="0">
                <a:latin typeface="Lucida Sans Unicode"/>
                <a:cs typeface="Lucida Sans Unicode"/>
              </a:rPr>
              <a:t>∠</a:t>
            </a:r>
            <a:r>
              <a:rPr lang="ru-RU" sz="2800" dirty="0" smtClean="0">
                <a:latin typeface="Lucida Sans Unicode"/>
                <a:cs typeface="Lucida Sans Unicode"/>
              </a:rPr>
              <a:t>3,∠4.</a:t>
            </a:r>
            <a:endParaRPr lang="ru-RU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4572000" y="292893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143768" y="1928802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7356" y="500042"/>
            <a:ext cx="39116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Домашнее задание: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1142984"/>
            <a:ext cx="8338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№2</a:t>
            </a:r>
            <a:endParaRPr lang="ru-RU" sz="28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786182" y="1714488"/>
            <a:ext cx="4857784" cy="35719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714744" y="3357562"/>
            <a:ext cx="4857784" cy="35719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2928926" y="2071678"/>
            <a:ext cx="3643338" cy="1928826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215206" y="1357298"/>
            <a:ext cx="506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С</a:t>
            </a:r>
            <a:endParaRPr lang="ru-RU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8072462" y="3643314"/>
            <a:ext cx="5405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</a:t>
            </a:r>
            <a:endParaRPr lang="ru-RU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4000496" y="3286124"/>
            <a:ext cx="500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В</a:t>
            </a:r>
            <a:endParaRPr lang="ru-RU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5072066" y="1214422"/>
            <a:ext cx="500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А</a:t>
            </a:r>
            <a:endParaRPr lang="ru-RU" sz="3600" dirty="0"/>
          </a:p>
        </p:txBody>
      </p:sp>
      <p:sp>
        <p:nvSpPr>
          <p:cNvPr id="24" name="TextBox 23"/>
          <p:cNvSpPr txBox="1"/>
          <p:nvPr/>
        </p:nvSpPr>
        <p:spPr>
          <a:xfrm>
            <a:off x="642910" y="1857364"/>
            <a:ext cx="320472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Дано:</a:t>
            </a:r>
            <a:r>
              <a:rPr lang="en-US" sz="2800" dirty="0" smtClean="0"/>
              <a:t>AC </a:t>
            </a:r>
            <a:r>
              <a:rPr lang="en-US" sz="2800" dirty="0" smtClean="0">
                <a:latin typeface="Lucida Sans Unicode"/>
                <a:cs typeface="Lucida Sans Unicode"/>
              </a:rPr>
              <a:t>ǁ BD</a:t>
            </a:r>
          </a:p>
          <a:p>
            <a:r>
              <a:rPr lang="en-US" sz="2800" dirty="0" smtClean="0">
                <a:latin typeface="Lucida Sans Unicode"/>
                <a:cs typeface="Lucida Sans Unicode"/>
              </a:rPr>
              <a:t>          AB = AC</a:t>
            </a:r>
          </a:p>
          <a:p>
            <a:r>
              <a:rPr lang="en-US" sz="2800" dirty="0" smtClean="0">
                <a:latin typeface="Lucida Sans Unicode"/>
                <a:cs typeface="Lucida Sans Unicode"/>
              </a:rPr>
              <a:t>          ∠ACB=25º</a:t>
            </a:r>
          </a:p>
          <a:p>
            <a:r>
              <a:rPr lang="ru-RU" sz="2800" dirty="0" smtClean="0">
                <a:latin typeface="Lucida Sans Unicode"/>
                <a:cs typeface="Lucida Sans Unicode"/>
              </a:rPr>
              <a:t>Найти: ∠</a:t>
            </a:r>
            <a:r>
              <a:rPr lang="en-US" sz="2800" dirty="0" smtClean="0">
                <a:latin typeface="Lucida Sans Unicode"/>
                <a:cs typeface="Lucida Sans Unicode"/>
              </a:rPr>
              <a:t>DBE</a:t>
            </a:r>
            <a:r>
              <a:rPr lang="ru-RU" sz="2800" dirty="0" smtClean="0">
                <a:latin typeface="Lucida Sans Unicode"/>
                <a:cs typeface="Lucida Sans Unicode"/>
              </a:rPr>
              <a:t>.</a:t>
            </a:r>
            <a:endParaRPr lang="ru-RU" sz="2800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V="1">
            <a:off x="4572000" y="1928802"/>
            <a:ext cx="2786082" cy="150019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929322" y="1714488"/>
            <a:ext cx="5437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´</a:t>
            </a:r>
            <a:endParaRPr lang="ru-RU" sz="4400" dirty="0"/>
          </a:p>
        </p:txBody>
      </p:sp>
      <p:sp>
        <p:nvSpPr>
          <p:cNvPr id="30" name="TextBox 29"/>
          <p:cNvSpPr txBox="1"/>
          <p:nvPr/>
        </p:nvSpPr>
        <p:spPr>
          <a:xfrm rot="5400000">
            <a:off x="4541975" y="2244579"/>
            <a:ext cx="5437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´</a:t>
            </a:r>
            <a:endParaRPr lang="ru-RU" sz="4400" dirty="0"/>
          </a:p>
        </p:txBody>
      </p:sp>
      <p:sp>
        <p:nvSpPr>
          <p:cNvPr id="31" name="Дуга 30"/>
          <p:cNvSpPr>
            <a:spLocks noChangeAspect="1"/>
          </p:cNvSpPr>
          <p:nvPr/>
        </p:nvSpPr>
        <p:spPr>
          <a:xfrm rot="10800000">
            <a:off x="6143636" y="1428736"/>
            <a:ext cx="914400" cy="914400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3786182" y="4643446"/>
            <a:ext cx="476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E</a:t>
            </a:r>
            <a:endParaRPr lang="ru-RU" sz="36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7356" y="500042"/>
            <a:ext cx="39116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Домашнее задание: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1142984"/>
            <a:ext cx="8338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№</a:t>
            </a:r>
            <a:r>
              <a:rPr lang="en-US" sz="2800" dirty="0" smtClean="0"/>
              <a:t>3</a:t>
            </a:r>
            <a:endParaRPr lang="ru-RU" sz="28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786182" y="1714488"/>
            <a:ext cx="4857784" cy="35719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714744" y="3357562"/>
            <a:ext cx="4857784" cy="35719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143636" y="2071678"/>
            <a:ext cx="506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С</a:t>
            </a:r>
            <a:endParaRPr lang="ru-RU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4429124" y="3429000"/>
            <a:ext cx="5405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</a:t>
            </a:r>
            <a:endParaRPr lang="ru-RU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5072066" y="1214422"/>
            <a:ext cx="500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В</a:t>
            </a:r>
            <a:endParaRPr lang="ru-RU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8072462" y="1428736"/>
            <a:ext cx="500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А</a:t>
            </a:r>
            <a:endParaRPr lang="ru-RU" sz="3600" dirty="0"/>
          </a:p>
        </p:txBody>
      </p:sp>
      <p:sp>
        <p:nvSpPr>
          <p:cNvPr id="24" name="TextBox 23"/>
          <p:cNvSpPr txBox="1"/>
          <p:nvPr/>
        </p:nvSpPr>
        <p:spPr>
          <a:xfrm>
            <a:off x="642910" y="1857364"/>
            <a:ext cx="439094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Дано:</a:t>
            </a:r>
            <a:r>
              <a:rPr lang="en-US" sz="2800" dirty="0" smtClean="0"/>
              <a:t>AB </a:t>
            </a:r>
            <a:r>
              <a:rPr lang="en-US" sz="2800" dirty="0" smtClean="0">
                <a:latin typeface="Lucida Sans Unicode"/>
                <a:cs typeface="Lucida Sans Unicode"/>
              </a:rPr>
              <a:t>ǁ DE</a:t>
            </a:r>
          </a:p>
          <a:p>
            <a:r>
              <a:rPr lang="en-US" sz="2800" dirty="0" smtClean="0">
                <a:latin typeface="Lucida Sans Unicode"/>
                <a:cs typeface="Lucida Sans Unicode"/>
              </a:rPr>
              <a:t>          ∠ABC:∠EDC =3:4</a:t>
            </a:r>
          </a:p>
          <a:p>
            <a:r>
              <a:rPr lang="en-US" sz="2800" dirty="0" smtClean="0">
                <a:latin typeface="Lucida Sans Unicode"/>
                <a:cs typeface="Lucida Sans Unicode"/>
              </a:rPr>
              <a:t>          ∠BCD=70º</a:t>
            </a:r>
          </a:p>
          <a:p>
            <a:r>
              <a:rPr lang="ru-RU" sz="2800" dirty="0" smtClean="0">
                <a:latin typeface="Lucida Sans Unicode"/>
                <a:cs typeface="Lucida Sans Unicode"/>
              </a:rPr>
              <a:t>Найти: ∠</a:t>
            </a:r>
            <a:r>
              <a:rPr lang="en-US" sz="2800" dirty="0" smtClean="0">
                <a:latin typeface="Lucida Sans Unicode"/>
                <a:cs typeface="Lucida Sans Unicode"/>
              </a:rPr>
              <a:t>ABC,</a:t>
            </a:r>
          </a:p>
          <a:p>
            <a:r>
              <a:rPr lang="en-US" sz="2800" dirty="0" smtClean="0">
                <a:latin typeface="Lucida Sans Unicode"/>
                <a:cs typeface="Lucida Sans Unicode"/>
              </a:rPr>
              <a:t>            </a:t>
            </a:r>
            <a:r>
              <a:rPr lang="en-US" sz="2800" smtClean="0">
                <a:latin typeface="Lucida Sans Unicode"/>
                <a:cs typeface="Lucida Sans Unicode"/>
              </a:rPr>
              <a:t>∠EDC.</a:t>
            </a:r>
            <a:endParaRPr lang="ru-RU" sz="2800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V="1">
            <a:off x="4572000" y="2357430"/>
            <a:ext cx="1571636" cy="107157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Дуга 30"/>
          <p:cNvSpPr>
            <a:spLocks noChangeAspect="1"/>
          </p:cNvSpPr>
          <p:nvPr/>
        </p:nvSpPr>
        <p:spPr>
          <a:xfrm rot="7800000" flipV="1">
            <a:off x="5544737" y="1901407"/>
            <a:ext cx="914400" cy="914400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7929586" y="3571876"/>
            <a:ext cx="476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E</a:t>
            </a:r>
            <a:endParaRPr lang="ru-RU" sz="3600" dirty="0"/>
          </a:p>
        </p:txBody>
      </p:sp>
      <p:cxnSp>
        <p:nvCxnSpPr>
          <p:cNvPr id="20" name="Прямая соединительная линия 19"/>
          <p:cNvCxnSpPr>
            <a:stCxn id="16" idx="2"/>
          </p:cNvCxnSpPr>
          <p:nvPr/>
        </p:nvCxnSpPr>
        <p:spPr>
          <a:xfrm rot="16200000" flipH="1">
            <a:off x="5484627" y="1698420"/>
            <a:ext cx="496677" cy="821341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>
            <a:off x="3643306" y="2214554"/>
            <a:ext cx="4786346" cy="35719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786710" y="207167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L</a:t>
            </a:r>
            <a:endParaRPr lang="ru-RU" sz="3600" dirty="0"/>
          </a:p>
        </p:txBody>
      </p:sp>
      <p:sp>
        <p:nvSpPr>
          <p:cNvPr id="26" name="TextBox 25"/>
          <p:cNvSpPr txBox="1"/>
          <p:nvPr/>
        </p:nvSpPr>
        <p:spPr>
          <a:xfrm>
            <a:off x="4286248" y="1785926"/>
            <a:ext cx="5052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К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0166" y="2000240"/>
            <a:ext cx="6704079" cy="1200329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Задачи </a:t>
            </a:r>
          </a:p>
          <a:p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повышенной сложности</a:t>
            </a:r>
            <a:endParaRPr lang="ru-RU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500042"/>
            <a:ext cx="699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№1</a:t>
            </a:r>
            <a:endParaRPr lang="ru-RU" sz="2000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929058" y="1714488"/>
            <a:ext cx="4429156" cy="142876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857620" y="3500438"/>
            <a:ext cx="4429156" cy="142876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4536281" y="2107397"/>
            <a:ext cx="3714776" cy="1500198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929058" y="1142984"/>
            <a:ext cx="4619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а</a:t>
            </a:r>
            <a:endParaRPr lang="ru-RU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3857620" y="3000372"/>
            <a:ext cx="471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</a:t>
            </a:r>
            <a:endParaRPr lang="ru-RU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5715008" y="642918"/>
            <a:ext cx="425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</a:t>
            </a:r>
            <a:endParaRPr lang="ru-RU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5857884" y="1214422"/>
            <a:ext cx="4780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1</a:t>
            </a:r>
            <a:endParaRPr lang="ru-RU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6572264" y="3000372"/>
            <a:ext cx="4780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2</a:t>
            </a:r>
            <a:endParaRPr lang="ru-RU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6715140" y="3571876"/>
            <a:ext cx="4780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3</a:t>
            </a:r>
            <a:endParaRPr lang="ru-RU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571472" y="1000108"/>
            <a:ext cx="416331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Дано:</a:t>
            </a:r>
            <a:r>
              <a:rPr lang="en-US" sz="3200" dirty="0" smtClean="0"/>
              <a:t> </a:t>
            </a:r>
            <a:r>
              <a:rPr lang="ru-RU" sz="3200" dirty="0" smtClean="0"/>
              <a:t>а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Lucida Sans Unicode"/>
                <a:cs typeface="Lucida Sans Unicode"/>
              </a:rPr>
              <a:t>ǁ b,</a:t>
            </a:r>
          </a:p>
          <a:p>
            <a:r>
              <a:rPr lang="en-US" sz="3200" dirty="0" smtClean="0">
                <a:latin typeface="Lucida Sans Unicode"/>
                <a:cs typeface="Lucida Sans Unicode"/>
              </a:rPr>
              <a:t>C – </a:t>
            </a:r>
            <a:r>
              <a:rPr lang="ru-RU" sz="3200" dirty="0" smtClean="0">
                <a:latin typeface="Lucida Sans Unicode"/>
                <a:cs typeface="Lucida Sans Unicode"/>
              </a:rPr>
              <a:t>секущая,</a:t>
            </a:r>
          </a:p>
          <a:p>
            <a:r>
              <a:rPr lang="ru-RU" sz="3200" dirty="0" smtClean="0">
                <a:latin typeface="Lucida Sans Unicode"/>
                <a:cs typeface="Lucida Sans Unicode"/>
              </a:rPr>
              <a:t>∠3&lt;∠1+∠2 на150</a:t>
            </a:r>
            <a:r>
              <a:rPr lang="en-US" sz="3200" dirty="0" smtClean="0">
                <a:latin typeface="Lucida Sans Unicode"/>
                <a:cs typeface="Lucida Sans Unicode"/>
              </a:rPr>
              <a:t>º</a:t>
            </a:r>
            <a:endParaRPr lang="ru-RU" sz="3200" dirty="0" smtClean="0">
              <a:latin typeface="Lucida Sans Unicode"/>
              <a:cs typeface="Lucida Sans Unicode"/>
            </a:endParaRPr>
          </a:p>
          <a:p>
            <a:r>
              <a:rPr lang="ru-RU" sz="3200" dirty="0" smtClean="0">
                <a:latin typeface="Lucida Sans Unicode"/>
                <a:cs typeface="Lucida Sans Unicode"/>
              </a:rPr>
              <a:t>Найти: ∠1, ∠2, ∠3.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500042"/>
            <a:ext cx="699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№2</a:t>
            </a:r>
            <a:endParaRPr lang="ru-RU" sz="2000" b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857620" y="3500438"/>
            <a:ext cx="5143536" cy="142876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6107917" y="2107397"/>
            <a:ext cx="1928826" cy="1143008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072066" y="1928802"/>
            <a:ext cx="5741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М</a:t>
            </a:r>
            <a:endParaRPr lang="ru-RU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6286512" y="1142984"/>
            <a:ext cx="463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P</a:t>
            </a:r>
            <a:endParaRPr lang="ru-RU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3714744" y="2928934"/>
            <a:ext cx="500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В</a:t>
            </a:r>
            <a:endParaRPr lang="ru-RU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428596" y="1785926"/>
            <a:ext cx="4926349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Дано:</a:t>
            </a:r>
            <a:r>
              <a:rPr lang="en-US" sz="3200" dirty="0" smtClean="0"/>
              <a:t> MN </a:t>
            </a:r>
            <a:r>
              <a:rPr lang="en-US" sz="3200" dirty="0" smtClean="0">
                <a:latin typeface="Lucida Sans Unicode"/>
                <a:cs typeface="Lucida Sans Unicode"/>
              </a:rPr>
              <a:t>ǁ PK,</a:t>
            </a:r>
          </a:p>
          <a:p>
            <a:r>
              <a:rPr lang="en-US" sz="3200" dirty="0" smtClean="0">
                <a:latin typeface="Lucida Sans Unicode"/>
                <a:cs typeface="Lucida Sans Unicode"/>
              </a:rPr>
              <a:t>KE –</a:t>
            </a:r>
            <a:r>
              <a:rPr lang="ru-RU" sz="3200" dirty="0" smtClean="0">
                <a:latin typeface="Lucida Sans Unicode"/>
                <a:cs typeface="Lucida Sans Unicode"/>
              </a:rPr>
              <a:t>биссектриса ∠</a:t>
            </a:r>
            <a:r>
              <a:rPr lang="en-US" sz="3200" dirty="0" smtClean="0">
                <a:latin typeface="Lucida Sans Unicode"/>
                <a:cs typeface="Lucida Sans Unicode"/>
              </a:rPr>
              <a:t>PKD,</a:t>
            </a:r>
            <a:endParaRPr lang="ru-RU" sz="3200" dirty="0" smtClean="0">
              <a:latin typeface="Lucida Sans Unicode"/>
              <a:cs typeface="Lucida Sans Unicode"/>
            </a:endParaRPr>
          </a:p>
          <a:p>
            <a:r>
              <a:rPr lang="ru-RU" sz="3200" dirty="0" smtClean="0">
                <a:latin typeface="Lucida Sans Unicode"/>
                <a:cs typeface="Lucida Sans Unicode"/>
              </a:rPr>
              <a:t>∠</a:t>
            </a:r>
            <a:r>
              <a:rPr lang="en-US" sz="3200" dirty="0" smtClean="0">
                <a:latin typeface="Lucida Sans Unicode"/>
                <a:cs typeface="Lucida Sans Unicode"/>
              </a:rPr>
              <a:t>BNM=78º</a:t>
            </a:r>
            <a:endParaRPr lang="ru-RU" sz="3200" dirty="0" smtClean="0">
              <a:latin typeface="Lucida Sans Unicode"/>
              <a:cs typeface="Lucida Sans Unicode"/>
            </a:endParaRPr>
          </a:p>
          <a:p>
            <a:r>
              <a:rPr lang="ru-RU" sz="3200" dirty="0" smtClean="0">
                <a:latin typeface="Lucida Sans Unicode"/>
                <a:cs typeface="Lucida Sans Unicode"/>
              </a:rPr>
              <a:t>Найти: </a:t>
            </a:r>
            <a:r>
              <a:rPr lang="en-US" sz="3200" dirty="0" smtClean="0">
                <a:latin typeface="Lucida Sans Unicode"/>
                <a:cs typeface="Lucida Sans Unicode"/>
              </a:rPr>
              <a:t>a)</a:t>
            </a:r>
            <a:r>
              <a:rPr lang="ru-RU" sz="3200" dirty="0" smtClean="0">
                <a:latin typeface="Lucida Sans Unicode"/>
                <a:cs typeface="Lucida Sans Unicode"/>
              </a:rPr>
              <a:t>∠</a:t>
            </a:r>
            <a:r>
              <a:rPr lang="en-US" sz="3200" dirty="0" smtClean="0">
                <a:latin typeface="Lucida Sans Unicode"/>
                <a:cs typeface="Lucida Sans Unicode"/>
              </a:rPr>
              <a:t>BKE.</a:t>
            </a:r>
          </a:p>
          <a:p>
            <a:r>
              <a:rPr lang="ru-RU" sz="3200" dirty="0" smtClean="0">
                <a:latin typeface="Lucida Sans Unicode"/>
                <a:cs typeface="Lucida Sans Unicode"/>
              </a:rPr>
              <a:t>б) Пересекаются ли </a:t>
            </a:r>
          </a:p>
          <a:p>
            <a:r>
              <a:rPr lang="ru-RU" sz="3200" dirty="0" smtClean="0">
                <a:latin typeface="Lucida Sans Unicode"/>
                <a:cs typeface="Lucida Sans Unicode"/>
              </a:rPr>
              <a:t>прямые </a:t>
            </a:r>
            <a:r>
              <a:rPr lang="en-US" sz="3200" dirty="0" smtClean="0">
                <a:latin typeface="Lucida Sans Unicode"/>
                <a:cs typeface="Lucida Sans Unicode"/>
              </a:rPr>
              <a:t>AB </a:t>
            </a:r>
            <a:r>
              <a:rPr lang="ru-RU" sz="3200" dirty="0" smtClean="0">
                <a:latin typeface="Lucida Sans Unicode"/>
                <a:cs typeface="Lucida Sans Unicode"/>
              </a:rPr>
              <a:t>и КЕ, </a:t>
            </a:r>
          </a:p>
          <a:p>
            <a:r>
              <a:rPr lang="ru-RU" sz="3200" dirty="0" smtClean="0">
                <a:latin typeface="Lucida Sans Unicode"/>
                <a:cs typeface="Lucida Sans Unicode"/>
              </a:rPr>
              <a:t>Если ∠</a:t>
            </a:r>
            <a:r>
              <a:rPr lang="en-US" sz="3200" dirty="0" smtClean="0">
                <a:latin typeface="Lucida Sans Unicode"/>
                <a:cs typeface="Lucida Sans Unicode"/>
              </a:rPr>
              <a:t>BMN=51º?</a:t>
            </a:r>
            <a:r>
              <a:rPr lang="ru-RU" sz="3200" dirty="0" smtClean="0">
                <a:latin typeface="Lucida Sans Unicode"/>
                <a:cs typeface="Lucida Sans Unicode"/>
              </a:rPr>
              <a:t>.</a:t>
            </a:r>
            <a:endParaRPr lang="ru-RU" sz="3200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3857620" y="785794"/>
            <a:ext cx="4000528" cy="2714644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5143504" y="2714620"/>
            <a:ext cx="1071570" cy="642942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 flipH="1" flipV="1">
            <a:off x="7358082" y="2357430"/>
            <a:ext cx="1571636" cy="100013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715008" y="3571876"/>
            <a:ext cx="5293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N</a:t>
            </a:r>
            <a:endParaRPr lang="ru-RU" sz="3600" dirty="0"/>
          </a:p>
        </p:txBody>
      </p:sp>
      <p:sp>
        <p:nvSpPr>
          <p:cNvPr id="29" name="TextBox 28"/>
          <p:cNvSpPr txBox="1"/>
          <p:nvPr/>
        </p:nvSpPr>
        <p:spPr>
          <a:xfrm>
            <a:off x="7358082" y="3571876"/>
            <a:ext cx="5052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K</a:t>
            </a:r>
            <a:endParaRPr lang="ru-RU" sz="3600" dirty="0"/>
          </a:p>
        </p:txBody>
      </p:sp>
      <p:sp>
        <p:nvSpPr>
          <p:cNvPr id="30" name="TextBox 29"/>
          <p:cNvSpPr txBox="1"/>
          <p:nvPr/>
        </p:nvSpPr>
        <p:spPr>
          <a:xfrm>
            <a:off x="8072462" y="1643050"/>
            <a:ext cx="476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E</a:t>
            </a:r>
            <a:endParaRPr lang="ru-RU" sz="3600" dirty="0"/>
          </a:p>
        </p:txBody>
      </p:sp>
      <p:sp>
        <p:nvSpPr>
          <p:cNvPr id="32" name="Дуга 31"/>
          <p:cNvSpPr/>
          <p:nvPr/>
        </p:nvSpPr>
        <p:spPr>
          <a:xfrm rot="16200000">
            <a:off x="5286380" y="3071810"/>
            <a:ext cx="914400" cy="914400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571480"/>
            <a:ext cx="76001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</a:rPr>
              <a:t>Признаки параллельности прямых</a:t>
            </a:r>
            <a:endParaRPr lang="ru-RU" sz="3200" dirty="0">
              <a:ln>
                <a:solidFill>
                  <a:schemeClr val="accent4">
                    <a:lumMod val="75000"/>
                  </a:schemeClr>
                </a:solidFill>
              </a:ln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1285860"/>
            <a:ext cx="18357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Задача №1</a:t>
            </a:r>
            <a:endParaRPr lang="ru-RU" sz="2000" b="1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4286248" y="1571612"/>
            <a:ext cx="3857652" cy="2071702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4857752" y="2857496"/>
            <a:ext cx="3857652" cy="2071702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5357818" y="2000240"/>
            <a:ext cx="2857520" cy="28575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500694" y="1643050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7429520" y="1142984"/>
            <a:ext cx="431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6215074" y="2428868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6500826" y="3357562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</a:t>
            </a:r>
            <a:endParaRPr lang="ru-RU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8358214" y="2357430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ru-RU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500034" y="2143116"/>
            <a:ext cx="490551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Дано:</a:t>
            </a:r>
            <a:r>
              <a:rPr lang="ru-RU" sz="3200" dirty="0" smtClean="0">
                <a:latin typeface="Lucida Sans Unicode"/>
                <a:cs typeface="Lucida Sans Unicode"/>
              </a:rPr>
              <a:t>∠1=32</a:t>
            </a:r>
            <a:r>
              <a:rPr lang="en-US" sz="3200" dirty="0" smtClean="0">
                <a:latin typeface="Lucida Sans Unicode"/>
                <a:cs typeface="Lucida Sans Unicode"/>
              </a:rPr>
              <a:t>º</a:t>
            </a:r>
            <a:r>
              <a:rPr lang="ru-RU" sz="3200" dirty="0" smtClean="0">
                <a:latin typeface="Lucida Sans Unicode"/>
                <a:cs typeface="Lucida Sans Unicode"/>
              </a:rPr>
              <a:t>, ∠2=32</a:t>
            </a:r>
            <a:r>
              <a:rPr lang="en-US" sz="3200" dirty="0" smtClean="0">
                <a:latin typeface="Lucida Sans Unicode"/>
                <a:cs typeface="Lucida Sans Unicode"/>
              </a:rPr>
              <a:t>º</a:t>
            </a:r>
            <a:endParaRPr lang="ru-RU" sz="3200" dirty="0" smtClean="0">
              <a:latin typeface="Lucida Sans Unicode"/>
              <a:cs typeface="Lucida Sans Unicode"/>
            </a:endParaRPr>
          </a:p>
          <a:p>
            <a:endParaRPr lang="ru-RU" sz="3200" dirty="0" smtClean="0">
              <a:latin typeface="Lucida Sans Unicode"/>
              <a:cs typeface="Lucida Sans Unicode"/>
            </a:endParaRPr>
          </a:p>
          <a:p>
            <a:r>
              <a:rPr lang="ru-RU" sz="3200" dirty="0" smtClean="0">
                <a:latin typeface="Lucida Sans Unicode"/>
                <a:cs typeface="Lucida Sans Unicode"/>
              </a:rPr>
              <a:t>Доказать: а</a:t>
            </a:r>
            <a:r>
              <a:rPr lang="en-US" sz="3200" dirty="0" err="1" smtClean="0">
                <a:latin typeface="Lucida Sans Unicode"/>
                <a:cs typeface="Lucida Sans Unicode"/>
              </a:rPr>
              <a:t>ǁb</a:t>
            </a:r>
            <a:r>
              <a:rPr lang="ru-RU" sz="3200" dirty="0" smtClean="0">
                <a:latin typeface="Lucida Sans Unicode"/>
                <a:cs typeface="Lucida Sans Unicode"/>
              </a:rPr>
              <a:t>.</a:t>
            </a:r>
            <a:endParaRPr lang="ru-RU" sz="32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500042"/>
            <a:ext cx="699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№</a:t>
            </a:r>
            <a:r>
              <a:rPr lang="en-US" sz="2000" b="1" dirty="0" smtClean="0"/>
              <a:t>3</a:t>
            </a:r>
            <a:endParaRPr lang="ru-RU" sz="2000" b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857620" y="3500438"/>
            <a:ext cx="4929222" cy="142876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3857620" y="1714488"/>
            <a:ext cx="2571768" cy="1785950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00496" y="1214422"/>
            <a:ext cx="5405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</a:t>
            </a:r>
            <a:endParaRPr lang="ru-RU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4429124" y="214290"/>
            <a:ext cx="500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</a:t>
            </a:r>
            <a:endParaRPr lang="ru-RU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3357554" y="3143248"/>
            <a:ext cx="500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</a:t>
            </a:r>
            <a:endParaRPr lang="ru-RU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357158" y="3429000"/>
            <a:ext cx="481253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Дано:</a:t>
            </a:r>
            <a:endParaRPr lang="en-US" sz="3200" dirty="0" smtClean="0">
              <a:latin typeface="Lucida Sans Unicode"/>
              <a:cs typeface="Lucida Sans Unicode"/>
            </a:endParaRPr>
          </a:p>
          <a:p>
            <a:r>
              <a:rPr lang="en-US" sz="3200" dirty="0" smtClean="0">
                <a:latin typeface="Lucida Sans Unicode"/>
                <a:cs typeface="Lucida Sans Unicode"/>
              </a:rPr>
              <a:t>AE –</a:t>
            </a:r>
            <a:r>
              <a:rPr lang="ru-RU" sz="3200" dirty="0" smtClean="0">
                <a:latin typeface="Lucida Sans Unicode"/>
                <a:cs typeface="Lucida Sans Unicode"/>
              </a:rPr>
              <a:t>биссектриса △</a:t>
            </a:r>
            <a:r>
              <a:rPr lang="en-US" sz="3200" dirty="0" smtClean="0">
                <a:latin typeface="Lucida Sans Unicode"/>
                <a:cs typeface="Lucida Sans Unicode"/>
              </a:rPr>
              <a:t>ABC</a:t>
            </a:r>
          </a:p>
          <a:p>
            <a:r>
              <a:rPr lang="en-US" sz="3200" dirty="0" smtClean="0">
                <a:latin typeface="Lucida Sans Unicode"/>
                <a:cs typeface="Lucida Sans Unicode"/>
              </a:rPr>
              <a:t>AD=DE, AE=EC,</a:t>
            </a:r>
            <a:endParaRPr lang="ru-RU" sz="3200" dirty="0" smtClean="0">
              <a:latin typeface="Lucida Sans Unicode"/>
              <a:cs typeface="Lucida Sans Unicode"/>
            </a:endParaRPr>
          </a:p>
          <a:p>
            <a:r>
              <a:rPr lang="ru-RU" sz="3200" dirty="0" smtClean="0">
                <a:latin typeface="Lucida Sans Unicode"/>
                <a:cs typeface="Lucida Sans Unicode"/>
              </a:rPr>
              <a:t>∠</a:t>
            </a:r>
            <a:r>
              <a:rPr lang="en-US" sz="3200" dirty="0" smtClean="0">
                <a:latin typeface="Lucida Sans Unicode"/>
                <a:cs typeface="Lucida Sans Unicode"/>
              </a:rPr>
              <a:t>ACB=37º.</a:t>
            </a:r>
            <a:endParaRPr lang="ru-RU" sz="3200" dirty="0" smtClean="0">
              <a:latin typeface="Lucida Sans Unicode"/>
              <a:cs typeface="Lucida Sans Unicode"/>
            </a:endParaRPr>
          </a:p>
          <a:p>
            <a:r>
              <a:rPr lang="ru-RU" sz="3200" dirty="0" smtClean="0">
                <a:latin typeface="Lucida Sans Unicode"/>
                <a:cs typeface="Lucida Sans Unicode"/>
              </a:rPr>
              <a:t>Найти: </a:t>
            </a:r>
            <a:r>
              <a:rPr lang="en-US" sz="3200" dirty="0" smtClean="0">
                <a:latin typeface="Lucida Sans Unicode"/>
                <a:cs typeface="Lucida Sans Unicode"/>
              </a:rPr>
              <a:t>a)</a:t>
            </a:r>
            <a:r>
              <a:rPr lang="ru-RU" sz="3200" dirty="0" smtClean="0">
                <a:latin typeface="Lucida Sans Unicode"/>
                <a:cs typeface="Lucida Sans Unicode"/>
              </a:rPr>
              <a:t>∠</a:t>
            </a:r>
            <a:r>
              <a:rPr lang="en-US" sz="3200" dirty="0" smtClean="0">
                <a:latin typeface="Lucida Sans Unicode"/>
                <a:cs typeface="Lucida Sans Unicode"/>
              </a:rPr>
              <a:t>BDE.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2857488" y="1500174"/>
            <a:ext cx="3000396" cy="1000132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500562" y="1643050"/>
            <a:ext cx="1857388" cy="7143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429652" y="3500438"/>
            <a:ext cx="506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</a:t>
            </a:r>
            <a:endParaRPr lang="ru-RU" sz="3600" dirty="0"/>
          </a:p>
        </p:txBody>
      </p:sp>
      <p:sp>
        <p:nvSpPr>
          <p:cNvPr id="30" name="TextBox 29"/>
          <p:cNvSpPr txBox="1"/>
          <p:nvPr/>
        </p:nvSpPr>
        <p:spPr>
          <a:xfrm>
            <a:off x="6286512" y="1285860"/>
            <a:ext cx="476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E</a:t>
            </a:r>
            <a:endParaRPr lang="ru-RU" sz="3600" dirty="0"/>
          </a:p>
        </p:txBody>
      </p:sp>
      <p:sp>
        <p:nvSpPr>
          <p:cNvPr id="32" name="Дуга 31"/>
          <p:cNvSpPr/>
          <p:nvPr/>
        </p:nvSpPr>
        <p:spPr>
          <a:xfrm>
            <a:off x="3500430" y="3071810"/>
            <a:ext cx="914400" cy="914400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4857752" y="500042"/>
            <a:ext cx="3929090" cy="3143272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Дуга 30"/>
          <p:cNvSpPr/>
          <p:nvPr/>
        </p:nvSpPr>
        <p:spPr>
          <a:xfrm rot="16200000">
            <a:off x="7715272" y="3143248"/>
            <a:ext cx="914400" cy="914400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Дуга 32"/>
          <p:cNvSpPr/>
          <p:nvPr/>
        </p:nvSpPr>
        <p:spPr>
          <a:xfrm rot="16200000">
            <a:off x="7858148" y="3214686"/>
            <a:ext cx="914400" cy="914400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7000892" y="2214554"/>
            <a:ext cx="5437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´</a:t>
            </a:r>
            <a:endParaRPr lang="ru-RU" sz="4400" dirty="0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5399231" y="2030265"/>
            <a:ext cx="5437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´</a:t>
            </a:r>
            <a:endParaRPr lang="ru-RU" sz="4400" dirty="0"/>
          </a:p>
        </p:txBody>
      </p:sp>
      <p:sp>
        <p:nvSpPr>
          <p:cNvPr id="37" name="TextBox 36"/>
          <p:cNvSpPr txBox="1"/>
          <p:nvPr/>
        </p:nvSpPr>
        <p:spPr>
          <a:xfrm>
            <a:off x="5000628" y="1428736"/>
            <a:ext cx="4443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"</a:t>
            </a:r>
            <a:endParaRPr lang="ru-RU" sz="4400" dirty="0"/>
          </a:p>
        </p:txBody>
      </p:sp>
      <p:sp>
        <p:nvSpPr>
          <p:cNvPr id="38" name="TextBox 37"/>
          <p:cNvSpPr txBox="1"/>
          <p:nvPr/>
        </p:nvSpPr>
        <p:spPr>
          <a:xfrm rot="16200000">
            <a:off x="4234479" y="1837696"/>
            <a:ext cx="4443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"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500042"/>
            <a:ext cx="699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№</a:t>
            </a:r>
            <a:r>
              <a:rPr lang="en-US" sz="2000" b="1" dirty="0" smtClean="0"/>
              <a:t>4</a:t>
            </a:r>
            <a:endParaRPr lang="ru-RU" sz="2000" b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857620" y="3500438"/>
            <a:ext cx="4929222" cy="142876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3857620" y="1714488"/>
            <a:ext cx="2571768" cy="1785950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286512" y="1214422"/>
            <a:ext cx="5405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</a:t>
            </a:r>
            <a:endParaRPr lang="ru-RU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4429124" y="214290"/>
            <a:ext cx="500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</a:t>
            </a:r>
            <a:endParaRPr lang="ru-RU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3357554" y="3143248"/>
            <a:ext cx="500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</a:t>
            </a:r>
            <a:endParaRPr lang="ru-RU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357158" y="3429000"/>
            <a:ext cx="489749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Дано:</a:t>
            </a:r>
            <a:endParaRPr lang="en-US" sz="3200" dirty="0" smtClean="0">
              <a:latin typeface="Lucida Sans Unicode"/>
              <a:cs typeface="Lucida Sans Unicode"/>
            </a:endParaRPr>
          </a:p>
          <a:p>
            <a:r>
              <a:rPr lang="en-US" sz="3200" dirty="0" smtClean="0">
                <a:latin typeface="Lucida Sans Unicode"/>
                <a:cs typeface="Lucida Sans Unicode"/>
              </a:rPr>
              <a:t>AD –</a:t>
            </a:r>
            <a:r>
              <a:rPr lang="ru-RU" sz="3200" dirty="0" smtClean="0">
                <a:latin typeface="Lucida Sans Unicode"/>
                <a:cs typeface="Lucida Sans Unicode"/>
              </a:rPr>
              <a:t>биссектриса △</a:t>
            </a:r>
            <a:r>
              <a:rPr lang="en-US" sz="3200" dirty="0" smtClean="0">
                <a:latin typeface="Lucida Sans Unicode"/>
                <a:cs typeface="Lucida Sans Unicode"/>
              </a:rPr>
              <a:t>ABC</a:t>
            </a:r>
          </a:p>
          <a:p>
            <a:r>
              <a:rPr lang="en-US" sz="3200" dirty="0" smtClean="0">
                <a:latin typeface="Lucida Sans Unicode"/>
                <a:cs typeface="Lucida Sans Unicode"/>
              </a:rPr>
              <a:t>AO=OD, MO┻AD.</a:t>
            </a:r>
          </a:p>
          <a:p>
            <a:r>
              <a:rPr lang="ru-RU" sz="3200" dirty="0" smtClean="0">
                <a:latin typeface="Lucida Sans Unicode"/>
                <a:cs typeface="Lucida Sans Unicode"/>
              </a:rPr>
              <a:t>Доказать:</a:t>
            </a:r>
            <a:r>
              <a:rPr lang="en-US" sz="3200" dirty="0" smtClean="0">
                <a:latin typeface="Lucida Sans Unicode"/>
                <a:cs typeface="Lucida Sans Unicode"/>
              </a:rPr>
              <a:t>AB ǁ MD.</a:t>
            </a:r>
            <a:endParaRPr lang="ru-RU" sz="3200" dirty="0" smtClean="0">
              <a:latin typeface="Lucida Sans Unicode"/>
              <a:cs typeface="Lucida Sans Unicode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2857488" y="1500174"/>
            <a:ext cx="3000396" cy="1000132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 flipH="1" flipV="1">
            <a:off x="5107785" y="2321711"/>
            <a:ext cx="1857388" cy="64294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429652" y="3500438"/>
            <a:ext cx="506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</a:t>
            </a:r>
            <a:endParaRPr lang="ru-RU" sz="3600" dirty="0"/>
          </a:p>
        </p:txBody>
      </p:sp>
      <p:sp>
        <p:nvSpPr>
          <p:cNvPr id="30" name="TextBox 29"/>
          <p:cNvSpPr txBox="1"/>
          <p:nvPr/>
        </p:nvSpPr>
        <p:spPr>
          <a:xfrm>
            <a:off x="5429256" y="3571876"/>
            <a:ext cx="5741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M</a:t>
            </a:r>
            <a:endParaRPr lang="ru-RU" sz="3600" dirty="0"/>
          </a:p>
        </p:txBody>
      </p:sp>
      <p:sp>
        <p:nvSpPr>
          <p:cNvPr id="32" name="Дуга 31"/>
          <p:cNvSpPr/>
          <p:nvPr/>
        </p:nvSpPr>
        <p:spPr>
          <a:xfrm>
            <a:off x="3500430" y="3071810"/>
            <a:ext cx="914400" cy="914400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4857752" y="500042"/>
            <a:ext cx="3929090" cy="3143272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Дуга 30"/>
          <p:cNvSpPr/>
          <p:nvPr/>
        </p:nvSpPr>
        <p:spPr>
          <a:xfrm rot="16200000">
            <a:off x="7715272" y="3143248"/>
            <a:ext cx="914400" cy="914400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Дуга 32"/>
          <p:cNvSpPr/>
          <p:nvPr/>
        </p:nvSpPr>
        <p:spPr>
          <a:xfrm rot="16200000">
            <a:off x="7858148" y="3214686"/>
            <a:ext cx="914400" cy="914400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5399231" y="2030265"/>
            <a:ext cx="5437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´</a:t>
            </a:r>
            <a:endParaRPr lang="ru-RU" sz="4400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16200000" flipV="1">
            <a:off x="4929190" y="2786058"/>
            <a:ext cx="928694" cy="642942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rot="16200000">
            <a:off x="4613413" y="2530331"/>
            <a:ext cx="5437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´</a:t>
            </a:r>
            <a:endParaRPr lang="ru-RU" sz="4400" dirty="0"/>
          </a:p>
        </p:txBody>
      </p:sp>
      <p:sp>
        <p:nvSpPr>
          <p:cNvPr id="27" name="TextBox 26"/>
          <p:cNvSpPr txBox="1"/>
          <p:nvPr/>
        </p:nvSpPr>
        <p:spPr>
          <a:xfrm>
            <a:off x="4714876" y="2000240"/>
            <a:ext cx="5485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O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1500174"/>
            <a:ext cx="699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№</a:t>
            </a:r>
            <a:r>
              <a:rPr lang="en-US" sz="2000" b="1" dirty="0" smtClean="0"/>
              <a:t>1</a:t>
            </a:r>
            <a:endParaRPr lang="ru-RU" sz="2000" b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857620" y="3500438"/>
            <a:ext cx="4929222" cy="142876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V="1">
            <a:off x="4250529" y="2107397"/>
            <a:ext cx="1571636" cy="1357322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429124" y="214290"/>
            <a:ext cx="500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</a:t>
            </a:r>
            <a:endParaRPr lang="ru-RU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3357554" y="3143248"/>
            <a:ext cx="500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</a:t>
            </a:r>
            <a:endParaRPr lang="ru-RU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357158" y="3429000"/>
            <a:ext cx="441338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Дано:</a:t>
            </a:r>
            <a:endParaRPr lang="en-US" sz="3200" dirty="0" smtClean="0">
              <a:latin typeface="Lucida Sans Unicode"/>
              <a:cs typeface="Lucida Sans Unicode"/>
            </a:endParaRPr>
          </a:p>
          <a:p>
            <a:r>
              <a:rPr lang="en-US" sz="3200" dirty="0" smtClean="0">
                <a:latin typeface="Lucida Sans Unicode"/>
                <a:cs typeface="Lucida Sans Unicode"/>
              </a:rPr>
              <a:t>AM=AN,∠MNC=117º</a:t>
            </a:r>
          </a:p>
          <a:p>
            <a:r>
              <a:rPr lang="en-US" sz="3200" dirty="0" smtClean="0">
                <a:latin typeface="Lucida Sans Unicode"/>
                <a:cs typeface="Lucida Sans Unicode"/>
              </a:rPr>
              <a:t>∠ABC=63º.</a:t>
            </a:r>
          </a:p>
          <a:p>
            <a:r>
              <a:rPr lang="ru-RU" sz="3200" dirty="0" smtClean="0">
                <a:latin typeface="Lucida Sans Unicode"/>
                <a:cs typeface="Lucida Sans Unicode"/>
              </a:rPr>
              <a:t>Доказать:</a:t>
            </a:r>
            <a:r>
              <a:rPr lang="en-US" sz="3200" dirty="0" smtClean="0">
                <a:latin typeface="Lucida Sans Unicode"/>
                <a:cs typeface="Lucida Sans Unicode"/>
              </a:rPr>
              <a:t>MN ǁ BC.</a:t>
            </a:r>
            <a:endParaRPr lang="ru-RU" sz="3200" dirty="0" smtClean="0">
              <a:latin typeface="Lucida Sans Unicode"/>
              <a:cs typeface="Lucida Sans Unicode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2857488" y="1500174"/>
            <a:ext cx="3000396" cy="1000132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286644" y="3643314"/>
            <a:ext cx="506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</a:t>
            </a:r>
            <a:endParaRPr lang="ru-RU" sz="3600" dirty="0"/>
          </a:p>
        </p:txBody>
      </p:sp>
      <p:sp>
        <p:nvSpPr>
          <p:cNvPr id="30" name="TextBox 29"/>
          <p:cNvSpPr txBox="1"/>
          <p:nvPr/>
        </p:nvSpPr>
        <p:spPr>
          <a:xfrm>
            <a:off x="5500694" y="3643314"/>
            <a:ext cx="5293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N</a:t>
            </a:r>
            <a:endParaRPr lang="ru-RU" sz="3600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4643438" y="714356"/>
            <a:ext cx="3143272" cy="2714644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42910" y="642918"/>
            <a:ext cx="3041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Домашнее задание</a:t>
            </a:r>
            <a:endParaRPr lang="ru-RU" sz="2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857620" y="1571612"/>
            <a:ext cx="5741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M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1500174"/>
            <a:ext cx="699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№</a:t>
            </a:r>
            <a:r>
              <a:rPr lang="en-US" sz="2000" b="1" dirty="0" smtClean="0"/>
              <a:t>2</a:t>
            </a:r>
            <a:endParaRPr lang="ru-RU" sz="2000" b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785918" y="3286124"/>
            <a:ext cx="7072362" cy="35719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>
            <a:off x="3714744" y="428604"/>
            <a:ext cx="5286412" cy="214314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429124" y="214290"/>
            <a:ext cx="500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</a:t>
            </a:r>
            <a:endParaRPr lang="ru-RU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3214678" y="3286124"/>
            <a:ext cx="500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</a:t>
            </a:r>
            <a:endParaRPr lang="ru-RU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357158" y="3786190"/>
            <a:ext cx="692208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Дано:</a:t>
            </a:r>
            <a:endParaRPr lang="en-US" sz="3200" dirty="0" smtClean="0">
              <a:latin typeface="Lucida Sans Unicode"/>
              <a:cs typeface="Lucida Sans Unicode"/>
            </a:endParaRPr>
          </a:p>
          <a:p>
            <a:r>
              <a:rPr lang="en-US" sz="3200" dirty="0" smtClean="0">
                <a:latin typeface="Lucida Sans Unicode"/>
                <a:cs typeface="Lucida Sans Unicode"/>
              </a:rPr>
              <a:t>BD</a:t>
            </a:r>
            <a:r>
              <a:rPr lang="ru-RU" sz="3200" dirty="0" smtClean="0">
                <a:latin typeface="Lucida Sans Unicode"/>
                <a:cs typeface="Lucida Sans Unicode"/>
              </a:rPr>
              <a:t> </a:t>
            </a:r>
            <a:r>
              <a:rPr lang="en-US" sz="3200" dirty="0" smtClean="0">
                <a:latin typeface="Lucida Sans Unicode"/>
                <a:cs typeface="Lucida Sans Unicode"/>
              </a:rPr>
              <a:t>ǁ</a:t>
            </a:r>
            <a:r>
              <a:rPr lang="ru-RU" sz="3200" smtClean="0">
                <a:latin typeface="Lucida Sans Unicode"/>
                <a:cs typeface="Lucida Sans Unicode"/>
              </a:rPr>
              <a:t> </a:t>
            </a:r>
            <a:r>
              <a:rPr lang="en-US" sz="3200" smtClean="0">
                <a:latin typeface="Lucida Sans Unicode"/>
                <a:cs typeface="Lucida Sans Unicode"/>
              </a:rPr>
              <a:t>AC</a:t>
            </a:r>
            <a:r>
              <a:rPr lang="en-US" sz="3200" dirty="0" smtClean="0">
                <a:latin typeface="Lucida Sans Unicode"/>
                <a:cs typeface="Lucida Sans Unicode"/>
              </a:rPr>
              <a:t>, BC</a:t>
            </a:r>
            <a:r>
              <a:rPr lang="ru-RU" sz="3200" dirty="0" smtClean="0">
                <a:latin typeface="Lucida Sans Unicode"/>
                <a:cs typeface="Lucida Sans Unicode"/>
              </a:rPr>
              <a:t> – биссектриса ∠</a:t>
            </a:r>
            <a:r>
              <a:rPr lang="en-US" sz="3200" dirty="0" smtClean="0">
                <a:latin typeface="Lucida Sans Unicode"/>
                <a:cs typeface="Lucida Sans Unicode"/>
              </a:rPr>
              <a:t>ABD,</a:t>
            </a:r>
            <a:endParaRPr lang="ru-RU" sz="3200" dirty="0" smtClean="0">
              <a:latin typeface="Lucida Sans Unicode"/>
              <a:cs typeface="Lucida Sans Unicode"/>
            </a:endParaRPr>
          </a:p>
          <a:p>
            <a:r>
              <a:rPr lang="en-US" sz="3200" dirty="0" smtClean="0">
                <a:latin typeface="Lucida Sans Unicode"/>
                <a:cs typeface="Lucida Sans Unicode"/>
              </a:rPr>
              <a:t>∠EAB=116º</a:t>
            </a:r>
          </a:p>
          <a:p>
            <a:r>
              <a:rPr lang="ru-RU" sz="3200" dirty="0" smtClean="0">
                <a:latin typeface="Lucida Sans Unicode"/>
                <a:cs typeface="Lucida Sans Unicode"/>
              </a:rPr>
              <a:t>Найти: ∠ВСА</a:t>
            </a:r>
            <a:endParaRPr lang="en-US" sz="3200" dirty="0" smtClean="0">
              <a:latin typeface="Lucida Sans Unicode"/>
              <a:cs typeface="Lucida Sans Unicode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2214546" y="1285860"/>
            <a:ext cx="3429024" cy="1857388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286644" y="3643314"/>
            <a:ext cx="506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</a:t>
            </a:r>
            <a:endParaRPr lang="ru-RU" sz="3600" dirty="0"/>
          </a:p>
        </p:txBody>
      </p:sp>
      <p:sp>
        <p:nvSpPr>
          <p:cNvPr id="30" name="TextBox 29"/>
          <p:cNvSpPr txBox="1"/>
          <p:nvPr/>
        </p:nvSpPr>
        <p:spPr>
          <a:xfrm>
            <a:off x="8143900" y="785794"/>
            <a:ext cx="5405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</a:t>
            </a:r>
            <a:endParaRPr lang="ru-RU" sz="3600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4607719" y="750075"/>
            <a:ext cx="3714776" cy="321471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42910" y="642918"/>
            <a:ext cx="3041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Домашнее задание</a:t>
            </a:r>
            <a:endParaRPr lang="ru-RU" sz="2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2214546" y="2786058"/>
            <a:ext cx="476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E</a:t>
            </a:r>
            <a:endParaRPr lang="ru-RU" sz="3600" dirty="0"/>
          </a:p>
        </p:txBody>
      </p:sp>
      <p:sp>
        <p:nvSpPr>
          <p:cNvPr id="31" name="Дуга 30"/>
          <p:cNvSpPr/>
          <p:nvPr/>
        </p:nvSpPr>
        <p:spPr>
          <a:xfrm rot="5400000">
            <a:off x="4214810" y="0"/>
            <a:ext cx="914400" cy="914400"/>
          </a:xfrm>
          <a:prstGeom prst="arc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4000" dirty="0"/>
          </a:p>
        </p:txBody>
      </p:sp>
      <p:sp>
        <p:nvSpPr>
          <p:cNvPr id="34" name="TextBox 33"/>
          <p:cNvSpPr txBox="1"/>
          <p:nvPr/>
        </p:nvSpPr>
        <p:spPr>
          <a:xfrm>
            <a:off x="6858016" y="3000372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000108"/>
            <a:ext cx="699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№3</a:t>
            </a:r>
            <a:endParaRPr lang="ru-RU" sz="2000" b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572000" y="3000372"/>
            <a:ext cx="3500462" cy="142876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4572000" y="1857364"/>
            <a:ext cx="2428892" cy="1143008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500694" y="142852"/>
            <a:ext cx="500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</a:t>
            </a:r>
            <a:endParaRPr lang="ru-RU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2643174" y="5072074"/>
            <a:ext cx="500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</a:t>
            </a:r>
            <a:endParaRPr lang="ru-RU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214282" y="1357298"/>
            <a:ext cx="362471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Дано:</a:t>
            </a:r>
            <a:endParaRPr lang="en-US" sz="3200" dirty="0" smtClean="0">
              <a:latin typeface="Lucida Sans Unicode"/>
              <a:cs typeface="Lucida Sans Unicode"/>
            </a:endParaRPr>
          </a:p>
          <a:p>
            <a:r>
              <a:rPr lang="en-US" sz="3200" dirty="0" smtClean="0">
                <a:latin typeface="Lucida Sans Unicode"/>
                <a:cs typeface="Lucida Sans Unicode"/>
              </a:rPr>
              <a:t>AD=DC, DE ǁ AC,</a:t>
            </a:r>
          </a:p>
          <a:p>
            <a:r>
              <a:rPr lang="en-US" sz="3200" dirty="0" smtClean="0">
                <a:latin typeface="Lucida Sans Unicode"/>
                <a:cs typeface="Lucida Sans Unicode"/>
              </a:rPr>
              <a:t>∠1=30º.</a:t>
            </a:r>
          </a:p>
          <a:p>
            <a:r>
              <a:rPr lang="ru-RU" sz="3200" dirty="0" smtClean="0">
                <a:latin typeface="Lucida Sans Unicode"/>
                <a:cs typeface="Lucida Sans Unicode"/>
              </a:rPr>
              <a:t>Найти: ∠2, ∠3</a:t>
            </a:r>
            <a:r>
              <a:rPr lang="en-US" sz="3200" dirty="0" smtClean="0">
                <a:latin typeface="Lucida Sans Unicode"/>
                <a:cs typeface="Lucida Sans Unicode"/>
              </a:rPr>
              <a:t>.</a:t>
            </a:r>
            <a:endParaRPr lang="ru-RU" sz="3200" dirty="0" smtClean="0">
              <a:latin typeface="Lucida Sans Unicode"/>
              <a:cs typeface="Lucida Sans Unicode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2035951" y="1750207"/>
            <a:ext cx="5000660" cy="2643206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072462" y="2928934"/>
            <a:ext cx="506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</a:t>
            </a:r>
            <a:endParaRPr lang="ru-RU" sz="3600" dirty="0"/>
          </a:p>
        </p:txBody>
      </p:sp>
      <p:sp>
        <p:nvSpPr>
          <p:cNvPr id="30" name="TextBox 29"/>
          <p:cNvSpPr txBox="1"/>
          <p:nvPr/>
        </p:nvSpPr>
        <p:spPr>
          <a:xfrm>
            <a:off x="6929454" y="1357298"/>
            <a:ext cx="476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E</a:t>
            </a:r>
            <a:endParaRPr lang="ru-RU" sz="3600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5679289" y="750075"/>
            <a:ext cx="2571768" cy="2214578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71472" y="428604"/>
            <a:ext cx="3041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Домашнее задание</a:t>
            </a:r>
            <a:endParaRPr lang="ru-RU" sz="2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071934" y="2500306"/>
            <a:ext cx="5405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</a:t>
            </a:r>
            <a:endParaRPr lang="ru-RU" sz="3600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3214678" y="3143248"/>
            <a:ext cx="4857784" cy="2428892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714876" y="2285992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500430" y="4786322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000628" y="271462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</a:rPr>
              <a:t>1</a:t>
            </a:r>
            <a:endParaRPr lang="ru-RU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00760" y="2857496"/>
            <a:ext cx="5437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´</a:t>
            </a:r>
            <a:endParaRPr lang="ru-RU" sz="4400" dirty="0"/>
          </a:p>
        </p:txBody>
      </p:sp>
      <p:sp>
        <p:nvSpPr>
          <p:cNvPr id="34" name="TextBox 33"/>
          <p:cNvSpPr txBox="1"/>
          <p:nvPr/>
        </p:nvSpPr>
        <p:spPr>
          <a:xfrm rot="16200000">
            <a:off x="3970471" y="3673339"/>
            <a:ext cx="5437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´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Использованная литература: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Lucida Sans Unicode"/>
                <a:cs typeface="Lucida Sans Unicode"/>
              </a:rPr>
              <a:t>∙ Гаврилова Н.Ф. Поурочные разработки по геометрии. 7 класс. М.: «ВАКО», 2004, 288с. – (В помощь школьному учителю)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571480"/>
            <a:ext cx="1669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Задача №2</a:t>
            </a:r>
            <a:endParaRPr lang="ru-RU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3786182" y="1643050"/>
            <a:ext cx="4572032" cy="35719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4071934" y="3500438"/>
            <a:ext cx="4572032" cy="35719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4107653" y="1893083"/>
            <a:ext cx="4143404" cy="1928826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001024" y="1071546"/>
            <a:ext cx="431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8001024" y="2928934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6572264" y="370437"/>
            <a:ext cx="4042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6143636" y="1714488"/>
            <a:ext cx="4042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429256" y="3143248"/>
            <a:ext cx="4042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2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00034" y="1643050"/>
            <a:ext cx="360868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Дано: </a:t>
            </a:r>
            <a:r>
              <a:rPr lang="ru-RU" sz="3200" dirty="0" smtClean="0">
                <a:latin typeface="Lucida Sans Unicode"/>
                <a:cs typeface="Lucida Sans Unicode"/>
              </a:rPr>
              <a:t>∠1=48</a:t>
            </a:r>
            <a:r>
              <a:rPr lang="en-US" sz="3200" dirty="0" smtClean="0">
                <a:latin typeface="Lucida Sans Unicode"/>
                <a:cs typeface="Lucida Sans Unicode"/>
              </a:rPr>
              <a:t>º</a:t>
            </a:r>
            <a:endParaRPr lang="ru-RU" sz="3200" dirty="0" smtClean="0">
              <a:latin typeface="Lucida Sans Unicode"/>
              <a:cs typeface="Lucida Sans Unicode"/>
            </a:endParaRPr>
          </a:p>
          <a:p>
            <a:r>
              <a:rPr lang="ru-RU" sz="3200" dirty="0" smtClean="0">
                <a:latin typeface="Lucida Sans Unicode"/>
                <a:cs typeface="Lucida Sans Unicode"/>
              </a:rPr>
              <a:t>           ∠2=132</a:t>
            </a:r>
            <a:r>
              <a:rPr lang="en-US" sz="3200" dirty="0" smtClean="0">
                <a:latin typeface="Lucida Sans Unicode"/>
                <a:cs typeface="Lucida Sans Unicode"/>
              </a:rPr>
              <a:t>º</a:t>
            </a:r>
            <a:r>
              <a:rPr lang="ru-RU" sz="3200" dirty="0" smtClean="0">
                <a:latin typeface="Lucida Sans Unicode"/>
                <a:cs typeface="Lucida Sans Unicode"/>
              </a:rPr>
              <a:t>.</a:t>
            </a:r>
          </a:p>
          <a:p>
            <a:endParaRPr lang="ru-RU" sz="3200" dirty="0" smtClean="0">
              <a:latin typeface="Lucida Sans Unicode"/>
              <a:cs typeface="Lucida Sans Unicode"/>
            </a:endParaRPr>
          </a:p>
          <a:p>
            <a:r>
              <a:rPr lang="ru-RU" sz="3200" dirty="0" err="1" smtClean="0">
                <a:latin typeface="Lucida Sans Unicode"/>
                <a:cs typeface="Lucida Sans Unicode"/>
              </a:rPr>
              <a:t>Доказать:а</a:t>
            </a:r>
            <a:r>
              <a:rPr lang="en-US" sz="3200" dirty="0" err="1" smtClean="0">
                <a:latin typeface="Lucida Sans Unicode"/>
                <a:cs typeface="Lucida Sans Unicode"/>
              </a:rPr>
              <a:t>ǁb</a:t>
            </a: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500042"/>
            <a:ext cx="1669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Задача №3</a:t>
            </a:r>
            <a:endParaRPr lang="ru-RU" b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143240" y="3143248"/>
            <a:ext cx="4786346" cy="2643206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929058" y="1214422"/>
            <a:ext cx="4786346" cy="2643206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3643306" y="3214686"/>
            <a:ext cx="4714908" cy="42862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001024" y="2857496"/>
            <a:ext cx="431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7572396" y="5072074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5857884" y="928670"/>
            <a:ext cx="397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429256" y="1643050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500694" y="2214554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5929322" y="2357430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4</a:t>
            </a:r>
            <a:endParaRPr lang="ru-RU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5643570" y="4071942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5</a:t>
            </a:r>
            <a:endParaRPr lang="ru-RU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5715008" y="4714884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</a:t>
            </a:r>
            <a:endParaRPr lang="ru-RU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428596" y="1714488"/>
            <a:ext cx="347883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Дано: </a:t>
            </a:r>
            <a:r>
              <a:rPr lang="ru-RU" sz="3200" dirty="0" smtClean="0">
                <a:latin typeface="Lucida Sans Unicode"/>
                <a:cs typeface="Lucida Sans Unicode"/>
              </a:rPr>
              <a:t>∠1=47</a:t>
            </a:r>
            <a:r>
              <a:rPr lang="en-US" sz="3200" dirty="0" smtClean="0">
                <a:latin typeface="Lucida Sans Unicode"/>
                <a:cs typeface="Lucida Sans Unicode"/>
              </a:rPr>
              <a:t>º</a:t>
            </a:r>
            <a:r>
              <a:rPr lang="ru-RU" sz="3200" dirty="0" smtClean="0">
                <a:latin typeface="Lucida Sans Unicode"/>
                <a:cs typeface="Lucida Sans Unicode"/>
              </a:rPr>
              <a:t>,</a:t>
            </a:r>
          </a:p>
          <a:p>
            <a:r>
              <a:rPr lang="ru-RU" sz="3200" dirty="0" smtClean="0">
                <a:latin typeface="Lucida Sans Unicode"/>
                <a:cs typeface="Lucida Sans Unicode"/>
              </a:rPr>
              <a:t>           ∠2=133</a:t>
            </a:r>
            <a:r>
              <a:rPr lang="en-US" sz="3200" dirty="0" smtClean="0">
                <a:latin typeface="Lucida Sans Unicode"/>
                <a:cs typeface="Lucida Sans Unicode"/>
              </a:rPr>
              <a:t>º</a:t>
            </a:r>
            <a:endParaRPr lang="ru-RU" sz="3200" dirty="0" smtClean="0">
              <a:latin typeface="Lucida Sans Unicode"/>
              <a:cs typeface="Lucida Sans Unicode"/>
            </a:endParaRPr>
          </a:p>
          <a:p>
            <a:endParaRPr lang="ru-RU" sz="3200" dirty="0" smtClean="0">
              <a:latin typeface="Lucida Sans Unicode"/>
              <a:cs typeface="Lucida Sans Unicode"/>
            </a:endParaRPr>
          </a:p>
          <a:p>
            <a:r>
              <a:rPr lang="ru-RU" sz="3200" dirty="0" smtClean="0">
                <a:latin typeface="Lucida Sans Unicode"/>
                <a:cs typeface="Lucida Sans Unicode"/>
              </a:rPr>
              <a:t>Доказать: а</a:t>
            </a:r>
            <a:r>
              <a:rPr lang="en-US" sz="3200" dirty="0" err="1" smtClean="0">
                <a:latin typeface="Lucida Sans Unicode"/>
                <a:cs typeface="Lucida Sans Unicode"/>
              </a:rPr>
              <a:t>ǁb</a:t>
            </a:r>
            <a:r>
              <a:rPr lang="ru-RU" sz="3200" dirty="0" smtClean="0">
                <a:latin typeface="Lucida Sans Unicode"/>
                <a:cs typeface="Lucida Sans Unicode"/>
              </a:rPr>
              <a:t>.</a:t>
            </a:r>
            <a:endParaRPr lang="ru-RU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571480"/>
            <a:ext cx="1669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Задача №4</a:t>
            </a:r>
            <a:endParaRPr lang="ru-RU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786182" y="1928802"/>
            <a:ext cx="4714908" cy="642942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714744" y="3500438"/>
            <a:ext cx="4714908" cy="642942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4786314" y="2500306"/>
            <a:ext cx="3071834" cy="121444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215338" y="2000240"/>
            <a:ext cx="431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8215338" y="3571876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6929454" y="1357298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6572264" y="2285992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 smtClean="0"/>
              <a:t>α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6000760" y="3429000"/>
            <a:ext cx="16353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180º-</a:t>
            </a:r>
            <a:r>
              <a:rPr lang="el-GR" sz="3200" dirty="0" smtClean="0"/>
              <a:t>α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857224" y="1571612"/>
            <a:ext cx="1920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Доказать: а</a:t>
            </a:r>
            <a:r>
              <a:rPr lang="en-US" dirty="0" err="1" smtClean="0">
                <a:latin typeface="Lucida Sans Unicode"/>
                <a:cs typeface="Lucida Sans Unicode"/>
              </a:rPr>
              <a:t>ǁb</a:t>
            </a:r>
            <a:r>
              <a:rPr lang="ru-RU" dirty="0" smtClean="0">
                <a:latin typeface="Lucida Sans Unicode"/>
                <a:cs typeface="Lucida Sans Unicode"/>
              </a:rPr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500042"/>
            <a:ext cx="1669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Задача №5</a:t>
            </a:r>
            <a:endParaRPr lang="ru-RU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3857620" y="2643182"/>
            <a:ext cx="4572032" cy="7143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3929058" y="4357694"/>
            <a:ext cx="4572032" cy="7143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5322099" y="2893215"/>
            <a:ext cx="1714512" cy="121444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643438" y="2714620"/>
            <a:ext cx="3429024" cy="1643074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500562" y="2071678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6643702" y="2000240"/>
            <a:ext cx="4667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5214942" y="4429132"/>
            <a:ext cx="5004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</a:t>
            </a:r>
            <a:endParaRPr lang="ru-RU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7929586" y="4429132"/>
            <a:ext cx="4716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endParaRPr lang="ru-RU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5572132" y="3286124"/>
            <a:ext cx="5084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5357818" y="3000372"/>
            <a:ext cx="3577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Lucida Sans Unicode"/>
                <a:cs typeface="Lucida Sans Unicode"/>
              </a:rPr>
              <a:t>"</a:t>
            </a:r>
            <a:endParaRPr lang="ru-RU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6643702" y="3571876"/>
            <a:ext cx="3577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Lucida Sans Unicode"/>
                <a:cs typeface="Lucida Sans Unicode"/>
              </a:rPr>
              <a:t>"</a:t>
            </a:r>
            <a:endParaRPr lang="ru-RU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6357950" y="2928934"/>
            <a:ext cx="290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Lucida Sans Unicode"/>
                <a:cs typeface="Lucida Sans Unicode"/>
              </a:rPr>
              <a:t>'</a:t>
            </a:r>
            <a:endParaRPr lang="ru-RU" sz="3600" dirty="0"/>
          </a:p>
        </p:txBody>
      </p:sp>
      <p:sp>
        <p:nvSpPr>
          <p:cNvPr id="24" name="TextBox 23"/>
          <p:cNvSpPr txBox="1"/>
          <p:nvPr/>
        </p:nvSpPr>
        <p:spPr>
          <a:xfrm>
            <a:off x="5786446" y="3714752"/>
            <a:ext cx="290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Lucida Sans Unicode"/>
                <a:cs typeface="Lucida Sans Unicode"/>
              </a:rPr>
              <a:t>'</a:t>
            </a:r>
            <a:endParaRPr lang="ru-RU" sz="3600" dirty="0"/>
          </a:p>
        </p:txBody>
      </p:sp>
      <p:sp>
        <p:nvSpPr>
          <p:cNvPr id="25" name="TextBox 24"/>
          <p:cNvSpPr txBox="1"/>
          <p:nvPr/>
        </p:nvSpPr>
        <p:spPr>
          <a:xfrm>
            <a:off x="1000100" y="1428736"/>
            <a:ext cx="40703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Доказать: АВ </a:t>
            </a:r>
            <a:r>
              <a:rPr lang="en-US" sz="3200" dirty="0" smtClean="0">
                <a:latin typeface="Lucida Sans Unicode"/>
                <a:cs typeface="Lucida Sans Unicode"/>
              </a:rPr>
              <a:t>ǁ</a:t>
            </a:r>
            <a:r>
              <a:rPr lang="ru-RU" sz="3200" dirty="0" smtClean="0">
                <a:latin typeface="Lucida Sans Unicode"/>
                <a:cs typeface="Lucida Sans Unicode"/>
              </a:rPr>
              <a:t> С</a:t>
            </a:r>
            <a:r>
              <a:rPr lang="en-US" sz="3200" dirty="0" smtClean="0">
                <a:latin typeface="Lucida Sans Unicode"/>
                <a:cs typeface="Lucida Sans Unicode"/>
              </a:rPr>
              <a:t>D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571480"/>
            <a:ext cx="1747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Задача № 6</a:t>
            </a:r>
            <a:endParaRPr lang="ru-RU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714744" y="2928934"/>
            <a:ext cx="4572032" cy="71438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786182" y="4643446"/>
            <a:ext cx="4572032" cy="71438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4714876" y="3214686"/>
            <a:ext cx="1785950" cy="1214446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5179223" y="3107529"/>
            <a:ext cx="2928958" cy="1571636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857752" y="2428868"/>
            <a:ext cx="463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Р</a:t>
            </a:r>
            <a:endParaRPr lang="ru-RU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6643702" y="2428868"/>
            <a:ext cx="476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Е</a:t>
            </a:r>
            <a:endParaRPr lang="ru-RU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5572132" y="4572008"/>
            <a:ext cx="5741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М</a:t>
            </a:r>
            <a:endParaRPr lang="ru-RU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5929322" y="2786058"/>
            <a:ext cx="3577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Lucida Sans Unicode"/>
                <a:cs typeface="Lucida Sans Unicode"/>
              </a:rPr>
              <a:t>"</a:t>
            </a:r>
            <a:endParaRPr lang="ru-RU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5429256" y="3643314"/>
            <a:ext cx="3577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Lucida Sans Unicode"/>
                <a:cs typeface="Lucida Sans Unicode"/>
              </a:rPr>
              <a:t>"</a:t>
            </a:r>
            <a:endParaRPr lang="ru-RU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6286512" y="414338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Lucida Sans Unicode"/>
                <a:cs typeface="Lucida Sans Unicode"/>
              </a:rPr>
              <a:t>╮</a:t>
            </a:r>
            <a:endParaRPr lang="ru-RU" sz="3600" dirty="0"/>
          </a:p>
        </p:txBody>
      </p:sp>
      <p:sp>
        <p:nvSpPr>
          <p:cNvPr id="32" name="TextBox 31"/>
          <p:cNvSpPr txBox="1"/>
          <p:nvPr/>
        </p:nvSpPr>
        <p:spPr>
          <a:xfrm flipV="1">
            <a:off x="5786446" y="392906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Lucida Sans Unicode"/>
                <a:cs typeface="Lucida Sans Unicode"/>
              </a:rPr>
              <a:t>╯</a:t>
            </a:r>
            <a:endParaRPr lang="ru-RU" sz="4000" dirty="0"/>
          </a:p>
        </p:txBody>
      </p:sp>
      <p:sp>
        <p:nvSpPr>
          <p:cNvPr id="33" name="TextBox 32"/>
          <p:cNvSpPr txBox="1"/>
          <p:nvPr/>
        </p:nvSpPr>
        <p:spPr>
          <a:xfrm>
            <a:off x="428596" y="1142984"/>
            <a:ext cx="40206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Доказать: РЕ </a:t>
            </a:r>
            <a:r>
              <a:rPr lang="en-US" sz="3200" dirty="0" smtClean="0">
                <a:latin typeface="Lucida Sans Unicode"/>
                <a:cs typeface="Lucida Sans Unicode"/>
              </a:rPr>
              <a:t>ǁ</a:t>
            </a:r>
            <a:r>
              <a:rPr lang="ru-RU" sz="3200" dirty="0" smtClean="0">
                <a:latin typeface="Lucida Sans Unicode"/>
                <a:cs typeface="Lucida Sans Unicode"/>
              </a:rPr>
              <a:t> МК</a:t>
            </a:r>
            <a:endParaRPr lang="ru-RU" sz="3200" dirty="0"/>
          </a:p>
        </p:txBody>
      </p:sp>
      <p:sp>
        <p:nvSpPr>
          <p:cNvPr id="34" name="TextBox 33"/>
          <p:cNvSpPr txBox="1"/>
          <p:nvPr/>
        </p:nvSpPr>
        <p:spPr>
          <a:xfrm>
            <a:off x="7786710" y="4714884"/>
            <a:ext cx="5052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К</a:t>
            </a:r>
            <a:endParaRPr lang="ru-RU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770</TotalTime>
  <Words>1219</Words>
  <Application>Microsoft Office PowerPoint</Application>
  <PresentationFormat>Экран (4:3)</PresentationFormat>
  <Paragraphs>540</Paragraphs>
  <Slides>45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Аспект</vt:lpstr>
      <vt:lpstr>Параллельные прямые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Параллельные прямые</dc:title>
  <dc:creator>User</dc:creator>
  <cp:lastModifiedBy>Надежда</cp:lastModifiedBy>
  <cp:revision>72</cp:revision>
  <dcterms:created xsi:type="dcterms:W3CDTF">2012-02-08T16:43:12Z</dcterms:created>
  <dcterms:modified xsi:type="dcterms:W3CDTF">2012-09-09T10:47:49Z</dcterms:modified>
</cp:coreProperties>
</file>