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Екатерина Великая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64288" y="5949280"/>
            <a:ext cx="1522512" cy="17688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Императрица Всероссийская </a:t>
            </a:r>
            <a:r>
              <a:rPr lang="ru-RU" dirty="0" smtClean="0"/>
              <a:t>с </a:t>
            </a:r>
            <a:r>
              <a:rPr lang="ru-RU" dirty="0" smtClean="0"/>
              <a:t>1762 - </a:t>
            </a:r>
            <a:r>
              <a:rPr lang="ru-RU" dirty="0" smtClean="0"/>
              <a:t> по 1796 год.</a:t>
            </a:r>
          </a:p>
          <a:p>
            <a:r>
              <a:rPr lang="ru-RU" dirty="0" smtClean="0"/>
              <a:t>Рожденная </a:t>
            </a:r>
            <a:r>
              <a:rPr lang="ru-RU" dirty="0" smtClean="0"/>
              <a:t>София-Фредерика-Амалия, принцесса Ангальт-Цербстская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Екатерина выросла в небогатой семье и получила посредственное воспитание. Кроме позднее создавшихся слухов, нет определенных фактов, указывающих на ее преждевременное развитие и раннее проявление дарований. В 1743 г. </a:t>
            </a:r>
            <a:r>
              <a:rPr lang="ru-RU" dirty="0" smtClean="0"/>
              <a:t>мать Екатерины и она сама получили приглашение от императрицы Елизаветы Петровны приехать в Петербург. Елизавета, по разным мотивам, выбрала в невесты своему наследнику Петру </a:t>
            </a:r>
            <a:r>
              <a:rPr lang="ru-RU" dirty="0" err="1" smtClean="0"/>
              <a:t>Феодоровичу</a:t>
            </a:r>
            <a:r>
              <a:rPr lang="ru-RU" dirty="0" smtClean="0"/>
              <a:t> именно Екатерину. Приехав в Москву, Екатерина, несмотря на юные годы, быстро освоилась с положением и поняла свою задачу: приспособиться к условиям, к Елизавете, ее двору, ко всей русской жизни, усвоить русский язык и православную веру. Обладая привлекательной внешностью, Екатерина расположила в свою пользу и Елизавету, и двор. 21 августа 1745 г. Екатерина была обвенчана с великим князем Петром, но только 20 сентября 1754 г. у Екатерины </a:t>
            </a:r>
            <a:r>
              <a:rPr lang="ru-RU" dirty="0" err="1" smtClean="0"/>
              <a:t>родися</a:t>
            </a:r>
            <a:r>
              <a:rPr lang="ru-RU" dirty="0" smtClean="0"/>
              <a:t> сын Павел .</a:t>
            </a:r>
          </a:p>
          <a:p>
            <a:endParaRPr lang="ru-RU" dirty="0"/>
          </a:p>
        </p:txBody>
      </p:sp>
      <p:pic>
        <p:nvPicPr>
          <p:cNvPr id="10242" name="Picture 2" descr="http://img1.liveinternet.ru/images/attach/c/1/57/59/57059163_VoroncovaDashkova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60648"/>
            <a:ext cx="5112568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26368" cy="20362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У нее было удивительное уменье приспособляться к обстоятельствам. Она обладала сильным характером, умела понимать людей и влиять на них; смелая и отважная, она никогда не теряла присутствия духа. Она была очень трудолюбива и вела жизнь размеренную, рано ложась и рано вставая; любила во все входить сама и любила, чтобы об этом знали. Славолюбие было основной чертой ее характера и стимулом ее деятельности, хотя она и действительно дорожила величием и блеском России, а ее мечта, чтобы после окончания законодательства русский народ был самым справедливым и процветающим на земле, отдавала, быть может, не одной сентиментальностью.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32" y="5877272"/>
            <a:ext cx="2205881" cy="248891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http://img1.liveinternet.ru/images/attach/c/1/60/861/60861523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3312368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3008313" cy="203622"/>
          </a:xfrm>
        </p:spPr>
        <p:txBody>
          <a:bodyPr>
            <a:noAutofit/>
          </a:bodyPr>
          <a:lstStyle/>
          <a:p>
            <a:r>
              <a:rPr lang="ru-RU" sz="1600" dirty="0" smtClean="0"/>
              <a:t>Французский философ и просветитель </a:t>
            </a:r>
            <a:r>
              <a:rPr lang="ru-RU" sz="1600" dirty="0" err="1" smtClean="0"/>
              <a:t>Д</a:t>
            </a:r>
            <a:r>
              <a:rPr lang="ru-RU" sz="1600" dirty="0" err="1" smtClean="0"/>
              <a:t>ени</a:t>
            </a:r>
            <a:r>
              <a:rPr lang="ru-RU" sz="1600" dirty="0" smtClean="0"/>
              <a:t> Дидро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836712"/>
            <a:ext cx="5111750" cy="5289451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Екатерина </a:t>
            </a:r>
            <a:r>
              <a:rPr lang="ru-RU" dirty="0" smtClean="0"/>
              <a:t>переписывалась с Вольтером, </a:t>
            </a:r>
            <a:r>
              <a:rPr lang="ru-RU" dirty="0" err="1" smtClean="0"/>
              <a:t>д'Аламбером</a:t>
            </a:r>
            <a:r>
              <a:rPr lang="ru-RU" dirty="0" smtClean="0"/>
              <a:t>, Бюффоном, принимала у себя в Петербурге </a:t>
            </a:r>
            <a:r>
              <a:rPr lang="ru-RU" dirty="0" err="1" smtClean="0"/>
              <a:t>Гримма</a:t>
            </a:r>
            <a:r>
              <a:rPr lang="ru-RU" dirty="0" smtClean="0"/>
              <a:t> и Дидро. 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 smtClean="0"/>
              <a:t>чуждая отвлеченных умозрений, она была политиком-реалистом, хорошо разбиралась в экономических и психологических факторах, отдавала себе отчет в том, что ей приходится иметь дело с живыми людьми, которые "почувствительнее и пощекотливее, чем бумага, которая все терпит" (слова, сказанные ей Дидро). </a:t>
            </a:r>
            <a:endParaRPr lang="ru-RU" dirty="0" smtClean="0"/>
          </a:p>
          <a:p>
            <a:r>
              <a:rPr lang="ru-RU" dirty="0" smtClean="0"/>
              <a:t>Она </a:t>
            </a:r>
            <a:r>
              <a:rPr lang="ru-RU" dirty="0" smtClean="0"/>
              <a:t>была убеждена, что для черни нужны религия и церковь. Положение православной императрицы обязывало, и как бы ни относилась Екатерина лично к религии, она по внешности была очень набожна (продолжительные богомолья), а с годами, быть может, и действительно стала верующей дочерью церкви. Екатерина была обворожительна в обращении; она очаровывала людей и при дворе умела создать атмосферу известной свободы. </a:t>
            </a:r>
            <a:endParaRPr lang="ru-RU" dirty="0" smtClean="0"/>
          </a:p>
          <a:p>
            <a:r>
              <a:rPr lang="ru-RU" dirty="0" smtClean="0"/>
              <a:t>Она </a:t>
            </a:r>
            <a:r>
              <a:rPr lang="ru-RU" dirty="0" smtClean="0"/>
              <a:t>любила критику, если она была прилична по форме и ограничена некоторыми пределами. С годами эти пределы суживались: Екатерина все более и более проникалась убеждением, что она натура исключительная и гениальная, ее решения безошибочны; лесть, которую она любила (ей льстили русские и иностранцы, монархи и философы), вредно действовала на нее. 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6309320"/>
            <a:ext cx="3069977" cy="176883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Вольтер  французский </a:t>
            </a:r>
            <a:r>
              <a:rPr lang="ru-RU" dirty="0" err="1" smtClean="0"/>
              <a:t>писатель,философ</a:t>
            </a:r>
            <a:r>
              <a:rPr lang="ru-RU" dirty="0" smtClean="0"/>
              <a:t>, просветитель.</a:t>
            </a:r>
            <a:endParaRPr lang="ru-RU" dirty="0"/>
          </a:p>
        </p:txBody>
      </p:sp>
      <p:pic>
        <p:nvPicPr>
          <p:cNvPr id="23554" name="Picture 2" descr="http://www.copia-di-arte.com/kunst/louis_michel_van_loo/portrait_denis_diderot_1713_8_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764704"/>
            <a:ext cx="2230825" cy="2448272"/>
          </a:xfrm>
          <a:prstGeom prst="rect">
            <a:avLst/>
          </a:prstGeom>
          <a:noFill/>
        </p:spPr>
      </p:pic>
      <p:pic>
        <p:nvPicPr>
          <p:cNvPr id="23556" name="Picture 4" descr="http://www.artline.ro/files/gItems/image/5/Voltai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29000"/>
            <a:ext cx="2531571" cy="2662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</a:rPr>
              <a:t>Здесь погребена</a:t>
            </a:r>
            <a:br>
              <a:rPr lang="ru-RU" sz="1800" dirty="0" smtClean="0">
                <a:solidFill>
                  <a:schemeClr val="bg2">
                    <a:lumMod val="90000"/>
                  </a:schemeClr>
                </a:solidFill>
              </a:rPr>
            </a:br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</a:rPr>
              <a:t>Екатерина Вторая, рождённая в </a:t>
            </a:r>
            <a:r>
              <a:rPr lang="ru-RU" sz="1800" dirty="0" err="1" smtClean="0">
                <a:solidFill>
                  <a:schemeClr val="bg2">
                    <a:lumMod val="90000"/>
                  </a:schemeClr>
                </a:solidFill>
              </a:rPr>
              <a:t>Штеттине</a:t>
            </a:r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bg2">
                    <a:lumMod val="90000"/>
                  </a:schemeClr>
                </a:solidFill>
              </a:rPr>
            </a:br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</a:rPr>
              <a:t>21 апреля 1729 года.</a:t>
            </a:r>
            <a:br>
              <a:rPr lang="ru-RU" sz="1800" dirty="0" smtClean="0">
                <a:solidFill>
                  <a:schemeClr val="bg2">
                    <a:lumMod val="90000"/>
                  </a:schemeClr>
                </a:solidFill>
              </a:rPr>
            </a:br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</a:rPr>
              <a:t>Она провела 44 года в России, и вышла</a:t>
            </a:r>
            <a:br>
              <a:rPr lang="ru-RU" sz="1800" dirty="0" smtClean="0">
                <a:solidFill>
                  <a:schemeClr val="bg2">
                    <a:lumMod val="90000"/>
                  </a:schemeClr>
                </a:solidFill>
              </a:rPr>
            </a:br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</a:rPr>
              <a:t>Там замуж за Петра III.</a:t>
            </a:r>
            <a:br>
              <a:rPr lang="ru-RU" sz="1800" dirty="0" smtClean="0">
                <a:solidFill>
                  <a:schemeClr val="bg2">
                    <a:lumMod val="90000"/>
                  </a:schemeClr>
                </a:solidFill>
              </a:rPr>
            </a:br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</a:rPr>
              <a:t>Четырнадцати лет от роду</a:t>
            </a:r>
            <a:br>
              <a:rPr lang="ru-RU" sz="1800" dirty="0" smtClean="0">
                <a:solidFill>
                  <a:schemeClr val="bg2">
                    <a:lumMod val="90000"/>
                  </a:schemeClr>
                </a:solidFill>
              </a:rPr>
            </a:br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</a:rPr>
              <a:t>Она составила тройной проект — нравиться</a:t>
            </a:r>
            <a:br>
              <a:rPr lang="ru-RU" sz="1800" dirty="0" smtClean="0">
                <a:solidFill>
                  <a:schemeClr val="bg2">
                    <a:lumMod val="90000"/>
                  </a:schemeClr>
                </a:solidFill>
              </a:rPr>
            </a:br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</a:rPr>
              <a:t>Супругу, Елизавете I и народу.</a:t>
            </a:r>
            <a:br>
              <a:rPr lang="ru-RU" sz="1800" dirty="0" smtClean="0">
                <a:solidFill>
                  <a:schemeClr val="bg2">
                    <a:lumMod val="90000"/>
                  </a:schemeClr>
                </a:solidFill>
              </a:rPr>
            </a:br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</a:rPr>
              <a:t>Она пользовалась всем для достижения в этом успеха.</a:t>
            </a:r>
            <a:br>
              <a:rPr lang="ru-RU" sz="1800" dirty="0" smtClean="0">
                <a:solidFill>
                  <a:schemeClr val="bg2">
                    <a:lumMod val="90000"/>
                  </a:schemeClr>
                </a:solidFill>
              </a:rPr>
            </a:br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</a:rPr>
              <a:t>Восемнадцать лет скуки и уединения заставили её прочесть много книг.</a:t>
            </a:r>
            <a:br>
              <a:rPr lang="ru-RU" sz="1800" dirty="0" smtClean="0">
                <a:solidFill>
                  <a:schemeClr val="bg2">
                    <a:lumMod val="90000"/>
                  </a:schemeClr>
                </a:solidFill>
              </a:rPr>
            </a:br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</a:rPr>
              <a:t>Вступив на русский престол, она стремилась к добру,</a:t>
            </a:r>
            <a:br>
              <a:rPr lang="ru-RU" sz="1800" dirty="0" smtClean="0">
                <a:solidFill>
                  <a:schemeClr val="bg2">
                    <a:lumMod val="90000"/>
                  </a:schemeClr>
                </a:solidFill>
              </a:rPr>
            </a:br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</a:rPr>
              <a:t>Желала доставить своим подданным счастье, свободу и собственность.</a:t>
            </a:r>
            <a:br>
              <a:rPr lang="ru-RU" sz="1800" dirty="0" smtClean="0">
                <a:solidFill>
                  <a:schemeClr val="bg2">
                    <a:lumMod val="90000"/>
                  </a:schemeClr>
                </a:solidFill>
              </a:rPr>
            </a:br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</a:rPr>
              <a:t>Она легко прощала и не питала ни к кому ненависти.</a:t>
            </a:r>
            <a:br>
              <a:rPr lang="ru-RU" sz="1800" dirty="0" smtClean="0">
                <a:solidFill>
                  <a:schemeClr val="bg2">
                    <a:lumMod val="90000"/>
                  </a:schemeClr>
                </a:solidFill>
              </a:rPr>
            </a:br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</a:rPr>
              <a:t>Снисходительная, любившая непринуждённость в жизни, весёлая от природы, с душой республиканки</a:t>
            </a:r>
            <a:br>
              <a:rPr lang="ru-RU" sz="1800" dirty="0" smtClean="0">
                <a:solidFill>
                  <a:schemeClr val="bg2">
                    <a:lumMod val="90000"/>
                  </a:schemeClr>
                </a:solidFill>
              </a:rPr>
            </a:br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</a:rPr>
              <a:t>И добрым сердцем — она имела друзей.</a:t>
            </a:r>
            <a:br>
              <a:rPr lang="ru-RU" sz="1800" dirty="0" smtClean="0">
                <a:solidFill>
                  <a:schemeClr val="bg2">
                    <a:lumMod val="90000"/>
                  </a:schemeClr>
                </a:solidFill>
              </a:rPr>
            </a:br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</a:rPr>
              <a:t>Труд для неё был лёгок,</a:t>
            </a:r>
            <a:br>
              <a:rPr lang="ru-RU" sz="1800" dirty="0" smtClean="0">
                <a:solidFill>
                  <a:schemeClr val="bg2">
                    <a:lumMod val="90000"/>
                  </a:schemeClr>
                </a:solidFill>
              </a:rPr>
            </a:br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</a:rPr>
              <a:t>В обществе и словесных науках она</a:t>
            </a:r>
            <a:br>
              <a:rPr lang="ru-RU" sz="1800" dirty="0" smtClean="0">
                <a:solidFill>
                  <a:schemeClr val="bg2">
                    <a:lumMod val="90000"/>
                  </a:schemeClr>
                </a:solidFill>
              </a:rPr>
            </a:br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</a:rPr>
              <a:t>Находила удовольствие.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8674" name="Picture 2" descr="http://artclassic.edu.ru/attach.asp?a_no=91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"/>
            <a:ext cx="1907704" cy="2769906"/>
          </a:xfrm>
          <a:prstGeom prst="rect">
            <a:avLst/>
          </a:prstGeom>
          <a:noFill/>
        </p:spPr>
      </p:pic>
      <p:pic>
        <p:nvPicPr>
          <p:cNvPr id="28676" name="Picture 4" descr="http://img0.liveinternet.ru/images/attach/c/0/35/382/35382588_30176328_Vigilius_YERIKSEN__Portret_Ekaterinuy_II_v_shugae_i_kokoshni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2483768" cy="292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229600" cy="295232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  <a:latin typeface="BatangChe" pitchFamily="49" charset="-127"/>
                <a:ea typeface="BatangChe" pitchFamily="49" charset="-127"/>
              </a:rPr>
              <a:t>СПАСИБО</a:t>
            </a:r>
            <a:br>
              <a:rPr lang="ru-RU" sz="6000" b="1" dirty="0" smtClean="0">
                <a:solidFill>
                  <a:srgbClr val="7030A0"/>
                </a:solidFill>
                <a:latin typeface="BatangChe" pitchFamily="49" charset="-127"/>
                <a:ea typeface="BatangChe" pitchFamily="49" charset="-127"/>
              </a:rPr>
            </a:br>
            <a:r>
              <a:rPr lang="ru-RU" sz="6000" b="1" dirty="0" smtClean="0">
                <a:solidFill>
                  <a:srgbClr val="7030A0"/>
                </a:solidFill>
                <a:latin typeface="BatangChe" pitchFamily="49" charset="-127"/>
                <a:ea typeface="BatangChe" pitchFamily="49" charset="-127"/>
              </a:rPr>
              <a:t> ЗА ВНИМАНИЕ!!!</a:t>
            </a:r>
            <a:endParaRPr lang="ru-RU" sz="6000" b="1" dirty="0">
              <a:solidFill>
                <a:srgbClr val="7030A0"/>
              </a:solidFill>
              <a:latin typeface="BatangChe" pitchFamily="49" charset="-127"/>
              <a:ea typeface="BatangChe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154360" cy="1316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5733256"/>
            <a:ext cx="4978896" cy="392907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b="1" dirty="0" smtClean="0">
                <a:solidFill>
                  <a:srgbClr val="004620"/>
                </a:solidFill>
              </a:rPr>
              <a:t>Петр </a:t>
            </a:r>
            <a:r>
              <a:rPr lang="en-US" b="1" dirty="0" smtClean="0">
                <a:solidFill>
                  <a:srgbClr val="004620"/>
                </a:solidFill>
              </a:rPr>
              <a:t>III </a:t>
            </a:r>
            <a:r>
              <a:rPr lang="ru-RU" b="1" dirty="0" smtClean="0">
                <a:solidFill>
                  <a:srgbClr val="004620"/>
                </a:solidFill>
              </a:rPr>
              <a:t>и Екатерина </a:t>
            </a:r>
            <a:r>
              <a:rPr lang="en-US" b="1" dirty="0" smtClean="0">
                <a:solidFill>
                  <a:srgbClr val="004620"/>
                </a:solidFill>
              </a:rPr>
              <a:t>II</a:t>
            </a:r>
            <a:endParaRPr lang="ru-RU" b="1" dirty="0">
              <a:solidFill>
                <a:srgbClr val="00462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20688"/>
            <a:ext cx="3008313" cy="5505475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Екатерина жила в условиях неблагоприятных. Сплетни, интриги, распущенная, праздная жизнь, в которой безудержное веселье, балы, охоты и маскарады сменялись приливами безысходной скуки, - такова была атмосфера Елизаветинского двора. Екатерина чувствовала себя стесненной; ее держали под присмотром, и даже ее большой такт и ум не избавляли ее от ошибок и крупных неприятностей. Екатерина и Петр еще до свадьбы друг к другу охладели. Обезображенный оспой, хилый физически, малоразвитой, чудаковатый, Петр ничего не делал, чтобы быть любимым; он огорчал и оскорблял Екатерину своей бестактностью, волокитством и странными выходками. </a:t>
            </a:r>
            <a:r>
              <a:rPr lang="ru-RU" b="1" dirty="0" smtClean="0"/>
              <a:t>Рождение сына, отнятого у Екатерины императрицей Елизаветой, не внесло улучшения в супружескую жизнь, которая затем окончательно расстроилась под влиянием сторонних увлечений</a:t>
            </a:r>
            <a:endParaRPr lang="ru-RU" b="1" dirty="0"/>
          </a:p>
        </p:txBody>
      </p:sp>
      <p:pic>
        <p:nvPicPr>
          <p:cNvPr id="9218" name="Picture 2" descr="http://www.art-prints-on-demand.com/kunst/georg_christoph_grooth/portrait_catherine_great_1729_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62876"/>
            <a:ext cx="4752528" cy="5639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352" cy="596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404664"/>
            <a:ext cx="4176464" cy="5853113"/>
          </a:xfrm>
        </p:spPr>
        <p:txBody>
          <a:bodyPr>
            <a:noAutofit/>
          </a:bodyPr>
          <a:lstStyle/>
          <a:p>
            <a:r>
              <a:rPr lang="ru-RU" sz="1400" dirty="0" smtClean="0"/>
              <a:t>Годы, горькие испытания, грубое общество приучили Екатерину искать утешения и радости в чтении, уходить в мир высших интересов. Тацит, Вольтер, </a:t>
            </a:r>
            <a:r>
              <a:rPr lang="ru-RU" sz="1400" dirty="0" err="1" smtClean="0"/>
              <a:t>Бейль</a:t>
            </a:r>
            <a:r>
              <a:rPr lang="ru-RU" sz="1400" dirty="0" smtClean="0"/>
              <a:t>, Монтескьё стали ее любимыми авторами. Когда она вступила на престол, она была женщиной </a:t>
            </a:r>
            <a:r>
              <a:rPr lang="ru-RU" sz="1400" dirty="0" smtClean="0"/>
              <a:t>высокообразованной. </a:t>
            </a:r>
            <a:r>
              <a:rPr lang="ru-RU" sz="1400" dirty="0" smtClean="0"/>
              <a:t>К кончине императрицы Елизаветы Петр и Екатерина отнеслись разно: новый император вел себя странно и беззастенчиво, императрица подчеркивала свое уважение к памяти усопшей. Император явно шел к разрыву; Екатерину ждал развод, монастырь, может быть, смерть. Различные кружки лелеяли мысль о низложении Петра III. Екатерина, пользовавшаяся популярностью в народе, имела свои планы. Гвардейцы мечтали видеть ее на престоле; сановники помышляли о замене Петра его сыном под регентством Екатерины. Случай вызвал преждевременный взрыв. В центре движения стояли гвардейцы: сановникам пришлось признать совершившийся факт воцарения Екатерины. Петр III был низложен 28 июня 1762 г. военным мятежом, без выстрела, без пролития капли крови. В последовавшей затем смерти Петра III (6 июля 1762 г.) Екатерина неповинна. </a:t>
            </a:r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11760" y="5805264"/>
            <a:ext cx="1656184" cy="3208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http://artclassic.edu.ru/attach.asp?a_no=45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6217"/>
            <a:ext cx="4248472" cy="6145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140968"/>
            <a:ext cx="3008313" cy="504056"/>
          </a:xfrm>
        </p:spPr>
        <p:txBody>
          <a:bodyPr>
            <a:noAutofit/>
          </a:bodyPr>
          <a:lstStyle/>
          <a:p>
            <a:r>
              <a:rPr lang="ru-RU" sz="1400" dirty="0" smtClean="0"/>
              <a:t>Румянцев П.А.   генерал-фельдмаршал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Внешняя политика Екатерины имела в первые годы царствования большое значение. Поддерживая мир с Пруссией, Екатерина стала интенсивно вмешиваться в польские дела </a:t>
            </a:r>
            <a:r>
              <a:rPr lang="ru-RU" dirty="0" smtClean="0"/>
              <a:t> и получила Белоруссию.</a:t>
            </a:r>
          </a:p>
          <a:p>
            <a:r>
              <a:rPr lang="ru-RU" dirty="0" smtClean="0"/>
              <a:t>В </a:t>
            </a:r>
            <a:r>
              <a:rPr lang="ru-RU" dirty="0" smtClean="0"/>
              <a:t>войне с Турцией на суше наибольшее значение имела </a:t>
            </a:r>
            <a:r>
              <a:rPr lang="ru-RU" dirty="0" err="1" smtClean="0"/>
              <a:t>Кагульская</a:t>
            </a:r>
            <a:r>
              <a:rPr lang="ru-RU" dirty="0" smtClean="0"/>
              <a:t> битва </a:t>
            </a:r>
            <a:r>
              <a:rPr lang="ru-RU" dirty="0" smtClean="0"/>
              <a:t>(руководил Румянцев), </a:t>
            </a:r>
            <a:r>
              <a:rPr lang="ru-RU" dirty="0" smtClean="0"/>
              <a:t>на море - сожжение турецкого флота в Чесменской бухте (Алексей Орлов, </a:t>
            </a:r>
            <a:r>
              <a:rPr lang="ru-RU" dirty="0" err="1" smtClean="0"/>
              <a:t>Спиридов</a:t>
            </a:r>
            <a:r>
              <a:rPr lang="ru-RU" dirty="0" smtClean="0"/>
              <a:t> ). По миру в </a:t>
            </a:r>
            <a:r>
              <a:rPr lang="ru-RU" dirty="0" err="1" smtClean="0"/>
              <a:t>Кючук-Кайнарджи</a:t>
            </a:r>
            <a:r>
              <a:rPr lang="ru-RU" dirty="0" smtClean="0"/>
              <a:t> (1774) России достались </a:t>
            </a:r>
            <a:r>
              <a:rPr lang="ru-RU" dirty="0" smtClean="0"/>
              <a:t>Азов, южные </a:t>
            </a:r>
            <a:r>
              <a:rPr lang="ru-RU" dirty="0" smtClean="0"/>
              <a:t>степи, право на покровительство турецким христианам, торговые выгоды и контрибуция. Во время войны произошли немалые внутренние осложнения. Занесенная из армии чума свила себе прочное гнездо в Москве (1770). Главнокомандующий Салтыков бежал; народ обвинял в беде врачей, а архиепископ Амвросий, приказавший увезти чудотворную икону, к которой стекались толпы людей, от чего зараза сильно развивалась, был убит. Только энергия генерала Еропкина положила конец бунту, а чрезвычайные меры </a:t>
            </a:r>
            <a:r>
              <a:rPr lang="ru-RU" dirty="0" smtClean="0"/>
              <a:t>прекратили </a:t>
            </a:r>
            <a:r>
              <a:rPr lang="ru-RU" dirty="0" smtClean="0"/>
              <a:t>болезнь.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6165304"/>
            <a:ext cx="3069977" cy="248891"/>
          </a:xfrm>
        </p:spPr>
        <p:txBody>
          <a:bodyPr>
            <a:noAutofit/>
          </a:bodyPr>
          <a:lstStyle/>
          <a:p>
            <a:r>
              <a:rPr lang="ru-RU" b="1" dirty="0" smtClean="0"/>
              <a:t>Граф Орлов А.Г.</a:t>
            </a:r>
            <a:endParaRPr lang="ru-RU" b="1" dirty="0"/>
          </a:p>
        </p:txBody>
      </p:sp>
      <p:pic>
        <p:nvPicPr>
          <p:cNvPr id="7170" name="Picture 2" descr="http://www.dollisen.com/wp-content/marshal-konev-i1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190" y="188640"/>
            <a:ext cx="2378633" cy="2835696"/>
          </a:xfrm>
          <a:prstGeom prst="rect">
            <a:avLst/>
          </a:prstGeom>
          <a:noFill/>
        </p:spPr>
      </p:pic>
      <p:pic>
        <p:nvPicPr>
          <p:cNvPr id="7172" name="Picture 4" descr="http://www.touristplaces.ru/Uploaded/point_photos/point4424_Graf_Orl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645024"/>
            <a:ext cx="2016224" cy="2497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351" cy="20362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60432" y="6021288"/>
            <a:ext cx="226368" cy="10487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76672"/>
            <a:ext cx="3008313" cy="5649491"/>
          </a:xfrm>
        </p:spPr>
        <p:txBody>
          <a:bodyPr>
            <a:noAutofit/>
          </a:bodyPr>
          <a:lstStyle/>
          <a:p>
            <a:r>
              <a:rPr lang="ru-RU" sz="1600" dirty="0" smtClean="0"/>
              <a:t>Еще опаснее был Пугачевский </a:t>
            </a:r>
            <a:r>
              <a:rPr lang="ru-RU" sz="1600" dirty="0" smtClean="0"/>
              <a:t>бунт; </a:t>
            </a:r>
            <a:r>
              <a:rPr lang="ru-RU" sz="1600" dirty="0" smtClean="0"/>
              <a:t>это было острое проявление социально-политического протеста казаков, крестьян и инородцев против петербургской абсолютной монархии и крепостного строя. Начавшись на Яике (Урале), среди тамошних казаков, движение нашло благоприятную почву в слухах и толках, порожденных вольностью дворянства, низложением </a:t>
            </a:r>
            <a:r>
              <a:rPr lang="ru-RU" sz="1600" dirty="0" smtClean="0"/>
              <a:t>Петра. </a:t>
            </a:r>
            <a:r>
              <a:rPr lang="ru-RU" sz="1600" dirty="0" smtClean="0"/>
              <a:t>Казак Емельян Пугачев принял имя Петра III. Движение получило грозный характер; начатое подавление его было прервано смертью А.И. Бибикова, но затем энергичные меры П.И. Панина, </a:t>
            </a:r>
            <a:r>
              <a:rPr lang="ru-RU" sz="1600" dirty="0" err="1" smtClean="0"/>
              <a:t>Михельсона</a:t>
            </a:r>
            <a:r>
              <a:rPr lang="ru-RU" sz="1600" dirty="0" smtClean="0"/>
              <a:t>, Суворова положили конец движению, и 10 января 1775 г. Пугачев был казнен. </a:t>
            </a:r>
            <a:endParaRPr lang="ru-RU" sz="1600" dirty="0"/>
          </a:p>
        </p:txBody>
      </p:sp>
      <p:pic>
        <p:nvPicPr>
          <p:cNvPr id="6146" name="Picture 2" descr="http://topwar.ru/uploads/posts/2012-09/1347850873_Kartina_emely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068960"/>
            <a:ext cx="5076056" cy="3261467"/>
          </a:xfrm>
          <a:prstGeom prst="rect">
            <a:avLst/>
          </a:prstGeom>
          <a:noFill/>
        </p:spPr>
      </p:pic>
      <p:pic>
        <p:nvPicPr>
          <p:cNvPr id="6148" name="Picture 4" descr="http://www.stihi.ru/pics/2009/05/15/67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76672"/>
            <a:ext cx="3168352" cy="2232248"/>
          </a:xfrm>
          <a:prstGeom prst="rect">
            <a:avLst/>
          </a:prstGeom>
          <a:noFill/>
        </p:spPr>
      </p:pic>
      <p:pic>
        <p:nvPicPr>
          <p:cNvPr id="6150" name="Picture 6" descr="http://tvsamara.ru/box/enc2/15/15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76672"/>
            <a:ext cx="342900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96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00392" y="5949280"/>
            <a:ext cx="586408" cy="17688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76672"/>
            <a:ext cx="5410944" cy="564949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</a:t>
            </a:r>
            <a:r>
              <a:rPr lang="ru-RU" dirty="0" smtClean="0"/>
              <a:t>ажное </a:t>
            </a:r>
            <a:r>
              <a:rPr lang="ru-RU" dirty="0" smtClean="0"/>
              <a:t>значение имели указ о вольных типографиях, устав благочиния (1782), содержавший много гуманных идей и нравственных сентенций, наконец, </a:t>
            </a:r>
            <a:endParaRPr lang="ru-RU" dirty="0" smtClean="0"/>
          </a:p>
          <a:p>
            <a:r>
              <a:rPr lang="ru-RU" dirty="0" smtClean="0"/>
              <a:t>жалованные </a:t>
            </a:r>
            <a:r>
              <a:rPr lang="ru-RU" dirty="0" smtClean="0"/>
              <a:t>грамоты дворянству и городам (1785), оформившие положение дворянского класса и городских обществ, давшие обоим самоуправление, а за дворянством закрепившие, наряду с сословно корпоративной организацией, преобладающее значение в государстве. </a:t>
            </a:r>
            <a:endParaRPr lang="ru-RU" dirty="0" smtClean="0"/>
          </a:p>
          <a:p>
            <a:r>
              <a:rPr lang="ru-RU" dirty="0" smtClean="0"/>
              <a:t>Вопреки </a:t>
            </a:r>
            <a:r>
              <a:rPr lang="ru-RU" dirty="0" smtClean="0"/>
              <a:t>требованиям многих дворян в эпоху комиссии, было сохранено начало выслуги дворянства, т. е. сохранен его некастовый характер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Гораздо хуже обстояло дело с крестьянским вопросом. Екатерина не предприняла существенных мер к улучшению крестьянского быта; она закрепила за дворянством право на владение населенными имениями, хотя и не дала отчетливого определения крепостного права; в редких случаях она карала помещиков-истязателей и вменяла в обязанность наместникам пресекать "тиранство и мучительство", но, с другой стороны, умножила число крепостных щедрыми пожалованиями населенных имений своим сотрудникам и фаворитам и распространением крепостного права на Малороссию, </a:t>
            </a:r>
            <a:endParaRPr lang="ru-RU" dirty="0" smtClean="0"/>
          </a:p>
          <a:p>
            <a:r>
              <a:rPr lang="ru-RU" dirty="0" smtClean="0"/>
              <a:t>После 1785 года Екатерина вступила </a:t>
            </a:r>
            <a:r>
              <a:rPr lang="ru-RU" dirty="0" smtClean="0"/>
              <a:t>на путь реакции и застоя. Французская революция осталась ей непонятой и вызвала ее живое негодование. Она всюду стала видеть заговорщиков, </a:t>
            </a:r>
            <a:r>
              <a:rPr lang="ru-RU" dirty="0" smtClean="0"/>
              <a:t>подосланных </a:t>
            </a:r>
            <a:r>
              <a:rPr lang="ru-RU" dirty="0" smtClean="0"/>
              <a:t>убийц; реакционное настроение ее питали эмигранты, иностранные дворы, </a:t>
            </a:r>
            <a:r>
              <a:rPr lang="ru-RU" dirty="0" smtClean="0"/>
              <a:t>приближенные. </a:t>
            </a:r>
            <a:r>
              <a:rPr lang="ru-RU" dirty="0" smtClean="0"/>
              <a:t>Гонения на печать и интеллигенцию (</a:t>
            </a:r>
            <a:r>
              <a:rPr lang="ru-RU" dirty="0" smtClean="0"/>
              <a:t>Новиков, </a:t>
            </a:r>
            <a:r>
              <a:rPr lang="ru-RU" dirty="0" smtClean="0"/>
              <a:t>Радищев, Державин, Княжнин ) отметили последние годы царствования Екатерины. </a:t>
            </a:r>
            <a:endParaRPr lang="ru-RU" dirty="0"/>
          </a:p>
        </p:txBody>
      </p:sp>
      <p:pic>
        <p:nvPicPr>
          <p:cNvPr id="5122" name="Picture 2" descr="http://img1.liveinternet.ru/images/attach/c/1/48/601/48601802_p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340768"/>
            <a:ext cx="3000375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3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3011934"/>
          </a:xfrm>
        </p:spPr>
        <p:txBody>
          <a:bodyPr>
            <a:noAutofit/>
          </a:bodyPr>
          <a:lstStyle/>
          <a:p>
            <a:r>
              <a:rPr lang="ru-RU" sz="1600" dirty="0" smtClean="0"/>
              <a:t>Внешняя политика Екатерины </a:t>
            </a:r>
            <a:r>
              <a:rPr lang="ru-RU" sz="1600" dirty="0" smtClean="0"/>
              <a:t>была</a:t>
            </a:r>
            <a:r>
              <a:rPr lang="ru-RU" sz="1600" dirty="0" smtClean="0"/>
              <a:t>, несмотря на частичные неудачи, блестяща по результатам. Успешно выступив посредницей в борьбе за баварское наследство (1778 - 79), Екатерина еще более подняла престиж России, проведя в жизнь, во время борьбы Англии с ее североамериканскими колониями, "вооруженный нейтралитет", т. е. международную охрану торгового мореплавания (1780). </a:t>
            </a:r>
            <a:endParaRPr lang="ru-RU" sz="1600" dirty="0" smtClean="0"/>
          </a:p>
          <a:p>
            <a:r>
              <a:rPr lang="ru-RU" sz="1600" dirty="0" smtClean="0"/>
              <a:t>К России был присоединен  </a:t>
            </a:r>
            <a:r>
              <a:rPr lang="ru-RU" sz="1600" dirty="0" smtClean="0"/>
              <a:t>Крым, Тамань и </a:t>
            </a:r>
            <a:r>
              <a:rPr lang="ru-RU" sz="1600" dirty="0" smtClean="0"/>
              <a:t>Кубань.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5661248"/>
            <a:ext cx="2458616" cy="46491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Путешествие Екатерины великой в Крыму 1787 г. </a:t>
            </a:r>
            <a:endParaRPr lang="ru-RU" dirty="0"/>
          </a:p>
        </p:txBody>
      </p:sp>
      <p:pic>
        <p:nvPicPr>
          <p:cNvPr id="4098" name="Picture 2" descr="http://img0.liveinternet.ru/images/attach/c/0/47/873/47873488_vstrec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068960"/>
            <a:ext cx="5282324" cy="3356992"/>
          </a:xfrm>
          <a:prstGeom prst="rect">
            <a:avLst/>
          </a:prstGeom>
          <a:noFill/>
        </p:spPr>
      </p:pic>
      <p:pic>
        <p:nvPicPr>
          <p:cNvPr id="4100" name="Picture 4" descr="http://tourout.ru/file/9o7p3q4i977x/600x/vqj490u2hs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2914650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765721" cy="3103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84368" y="5877272"/>
            <a:ext cx="802432" cy="248891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457200" y="620688"/>
            <a:ext cx="3754760" cy="5505475"/>
          </a:xfrm>
        </p:spPr>
        <p:txBody>
          <a:bodyPr>
            <a:noAutofit/>
          </a:bodyPr>
          <a:lstStyle/>
          <a:p>
            <a:r>
              <a:rPr lang="ru-RU" sz="1600" dirty="0" smtClean="0"/>
              <a:t>Вторая турецкая  война </a:t>
            </a:r>
            <a:r>
              <a:rPr lang="ru-RU" sz="1600" dirty="0" smtClean="0"/>
              <a:t>(1787 - 91</a:t>
            </a:r>
            <a:r>
              <a:rPr lang="ru-RU" sz="1600" dirty="0" smtClean="0"/>
              <a:t>) была </a:t>
            </a:r>
            <a:r>
              <a:rPr lang="ru-RU" sz="1600" dirty="0" smtClean="0"/>
              <a:t>тяжела для России; в то же время приходилось воевать с Швецией (1788 - 90) и терпеть усиление возрождавшейся </a:t>
            </a:r>
            <a:r>
              <a:rPr lang="ru-RU" sz="1600" dirty="0" smtClean="0"/>
              <a:t>Польши. Ряд </a:t>
            </a:r>
            <a:r>
              <a:rPr lang="ru-RU" sz="1600" dirty="0" smtClean="0"/>
              <a:t>неудач в войне с Турцией, приведших в отчаяние Потемкина, был искуплен взятием Очакова, победами Суворова при </a:t>
            </a:r>
            <a:r>
              <a:rPr lang="ru-RU" sz="1600" dirty="0" err="1" smtClean="0"/>
              <a:t>Фокшанах</a:t>
            </a:r>
            <a:r>
              <a:rPr lang="ru-RU" sz="1600" dirty="0" smtClean="0"/>
              <a:t> и </a:t>
            </a:r>
            <a:r>
              <a:rPr lang="ru-RU" sz="1600" dirty="0" err="1" smtClean="0"/>
              <a:t>Рымнике</a:t>
            </a:r>
            <a:r>
              <a:rPr lang="ru-RU" sz="1600" dirty="0" smtClean="0"/>
              <a:t>, взятием Измаила, победой при </a:t>
            </a:r>
            <a:r>
              <a:rPr lang="ru-RU" sz="1600" dirty="0" err="1" smtClean="0"/>
              <a:t>Мачине</a:t>
            </a:r>
            <a:r>
              <a:rPr lang="ru-RU" sz="1600" dirty="0" smtClean="0"/>
              <a:t>. По </a:t>
            </a:r>
            <a:r>
              <a:rPr lang="ru-RU" sz="1600" dirty="0" err="1" smtClean="0"/>
              <a:t>Ясскому</a:t>
            </a:r>
            <a:r>
              <a:rPr lang="ru-RU" sz="1600" dirty="0" smtClean="0"/>
              <a:t> </a:t>
            </a:r>
            <a:r>
              <a:rPr lang="ru-RU" sz="1600" dirty="0" smtClean="0"/>
              <a:t>миру, с Турцией Россия </a:t>
            </a:r>
            <a:r>
              <a:rPr lang="ru-RU" sz="1600" dirty="0" smtClean="0"/>
              <a:t>получила </a:t>
            </a:r>
            <a:r>
              <a:rPr lang="ru-RU" sz="1600" dirty="0" smtClean="0"/>
              <a:t>крепость Очаков </a:t>
            </a:r>
            <a:r>
              <a:rPr lang="ru-RU" sz="1600" dirty="0" smtClean="0"/>
              <a:t>и признание присоединения Крыма и Кубани; результат этот не отвечал тяжести затрат, безрезультатна была также тяжелая война со Швецией, закончившаяся </a:t>
            </a:r>
            <a:r>
              <a:rPr lang="ru-RU" sz="1600" dirty="0" err="1" smtClean="0"/>
              <a:t>Верельским</a:t>
            </a:r>
            <a:r>
              <a:rPr lang="ru-RU" sz="1600" dirty="0" smtClean="0"/>
              <a:t> миром. </a:t>
            </a:r>
            <a:r>
              <a:rPr lang="ru-RU" sz="1600" dirty="0" smtClean="0"/>
              <a:t>Разделы  Польши 1793 </a:t>
            </a:r>
            <a:r>
              <a:rPr lang="ru-RU" sz="1600" dirty="0" smtClean="0"/>
              <a:t>г. (между Россией и Пруссией) и 1795 г. (между ними же и Австрией) положили конец государственному существованию Польши и дали России Литву, Волынь, </a:t>
            </a:r>
            <a:r>
              <a:rPr lang="ru-RU" sz="1600" dirty="0" err="1" smtClean="0"/>
              <a:t>Подолию</a:t>
            </a:r>
            <a:r>
              <a:rPr lang="ru-RU" sz="1600" dirty="0" smtClean="0"/>
              <a:t> и часть теперешнего </a:t>
            </a:r>
            <a:r>
              <a:rPr lang="ru-RU" sz="1600" dirty="0" err="1" smtClean="0"/>
              <a:t>Привислинского</a:t>
            </a:r>
            <a:r>
              <a:rPr lang="ru-RU" sz="1600" dirty="0" smtClean="0"/>
              <a:t> края. </a:t>
            </a:r>
            <a:endParaRPr lang="ru-RU" sz="1600" dirty="0"/>
          </a:p>
        </p:txBody>
      </p:sp>
      <p:pic>
        <p:nvPicPr>
          <p:cNvPr id="3074" name="Picture 2" descr="http://frame3.loadup.ru/b1/f5/946862.2.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645024"/>
            <a:ext cx="3810000" cy="2857500"/>
          </a:xfrm>
          <a:prstGeom prst="rect">
            <a:avLst/>
          </a:prstGeom>
          <a:noFill/>
        </p:spPr>
      </p:pic>
      <p:pic>
        <p:nvPicPr>
          <p:cNvPr id="3076" name="Picture 4" descr="http://m.io.ua/img_aa/medium/1746/20/17462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4634" y="620688"/>
            <a:ext cx="4492572" cy="2364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Историк Ключевский В.О. об  Екатерине Великой: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1484784"/>
            <a:ext cx="4762872" cy="464137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"У Екатерины был ум не особенно тонкий и глубокий, но гибкий и осторожный, сообразительный. У нее не было никакой выдающейся способности, одного господствующего таланта, который давил бы все остальные силы, нарушая равновесие духа. Но у нее был один счастливый дар, производивший наиболее сильное впечатление: памятливость, наблюдательность, догадливость, чутье положения, уменье быстро схватить и обобщить все наличные данные, чтобы вовремя выбрать </a:t>
            </a:r>
            <a:r>
              <a:rPr lang="ru-RU" dirty="0" smtClean="0"/>
              <a:t>тон»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5445224"/>
            <a:ext cx="2637929" cy="6809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://muzon.org/uploads/posts/2010-09/muzon.org_klyuchevsk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1589</Words>
  <Application>Microsoft Office PowerPoint</Application>
  <PresentationFormat>Экран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Екатерина Великая </vt:lpstr>
      <vt:lpstr>Слайд 2</vt:lpstr>
      <vt:lpstr>Слайд 3</vt:lpstr>
      <vt:lpstr>Румянцев П.А.   генерал-фельдмаршал</vt:lpstr>
      <vt:lpstr>Слайд 5</vt:lpstr>
      <vt:lpstr>Слайд 6</vt:lpstr>
      <vt:lpstr>Слайд 7</vt:lpstr>
      <vt:lpstr>Слайд 8</vt:lpstr>
      <vt:lpstr>Историк Ключевский В.О. об  Екатерине Великой: </vt:lpstr>
      <vt:lpstr>Слайд 10</vt:lpstr>
      <vt:lpstr>Французский философ и просветитель Дени Дидро</vt:lpstr>
      <vt:lpstr>Здесь погребена Екатерина Вторая, рождённая в Штеттине  21 апреля 1729 года. Она провела 44 года в России, и вышла Там замуж за Петра III. Четырнадцати лет от роду Она составила тройной проект — нравиться Супругу, Елизавете I и народу. Она пользовалась всем для достижения в этом успеха. Восемнадцать лет скуки и уединения заставили её прочесть много книг. Вступив на русский престол, она стремилась к добру, Желала доставить своим подданным счастье, свободу и собственность. Она легко прощала и не питала ни к кому ненависти. Снисходительная, любившая непринуждённость в жизни, весёлая от природы, с душой республиканки И добрым сердцем — она имела друзей. Труд для неё был лёгок, В обществе и словесных науках она Находила удовольствие. </vt:lpstr>
      <vt:lpstr>СПАСИБО  ЗА ВНИМАНИЕ!!!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Екатерина Великая </dc:title>
  <dc:creator>1</dc:creator>
  <cp:lastModifiedBy>1</cp:lastModifiedBy>
  <cp:revision>12</cp:revision>
  <dcterms:created xsi:type="dcterms:W3CDTF">2013-10-19T04:26:57Z</dcterms:created>
  <dcterms:modified xsi:type="dcterms:W3CDTF">2013-10-19T06:25:32Z</dcterms:modified>
</cp:coreProperties>
</file>