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76" r:id="rId4"/>
    <p:sldId id="261" r:id="rId5"/>
    <p:sldId id="262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CC"/>
    <a:srgbClr val="FF9900"/>
    <a:srgbClr val="66FF33"/>
    <a:srgbClr val="FF9966"/>
    <a:srgbClr val="E6F480"/>
    <a:srgbClr val="7DF4F7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96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6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A29E-D611-4800-804E-5A549C1BE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94E04-B8A2-4A9D-8F57-85896850B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419E-313D-4847-A61F-0D7CEFF64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EECB4-BC6E-40A6-B5C7-6BD935851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4371F-DAE7-46DC-BB30-1CB4A5CC3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D4E9-CEAA-4303-9D89-8AF32FBDD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D2EE-FA89-4FD4-AAF7-6AADFB900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FAC05-D31D-479E-B616-E1A1A6F65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7A409-6351-4869-9159-939974776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65AA5-3723-4294-85BE-C6D2EF008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410D7-94E5-4EA4-83E7-A45A2F84F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AA76-5B13-4815-8BE9-7265D57C9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C04BC-3154-419A-84C9-E5CA80EAB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83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3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4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4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4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4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85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3136E7D-F733-415E-8D60-F2335B3C0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5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5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5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5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73987" cy="1008063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78FCB7"/>
                </a:solidFill>
                <a:latin typeface="Times New Roman" pitchFamily="18" charset="0"/>
              </a:rPr>
              <a:t>Устройство компьютера</a:t>
            </a:r>
          </a:p>
        </p:txBody>
      </p:sp>
      <p:pic>
        <p:nvPicPr>
          <p:cNvPr id="2053" name="Picture 5" descr="66676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2420888"/>
            <a:ext cx="4032250" cy="292893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15888"/>
            <a:ext cx="6335712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CC00"/>
                </a:solidFill>
              </a:rPr>
              <a:t>Жесткий диск (винчестер)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82089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Жесткий магнитный диск представляет собой несколько десятков дисков, размещенных на одной оси, заключенных в металлический корпус и вращающихся с большой угловой скоростью.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000"/>
              <a:t>Емкость – более 500 Гб </a:t>
            </a:r>
            <a:br>
              <a:rPr lang="ru-RU" sz="2000"/>
            </a:br>
            <a:r>
              <a:rPr lang="ru-RU" sz="2000"/>
              <a:t>Скорость записи и считывания – 133 Мбайт</a:t>
            </a:r>
            <a:r>
              <a:rPr lang="en-US" sz="2000"/>
              <a:t>/</a:t>
            </a:r>
            <a:r>
              <a:rPr lang="ru-RU" sz="2000"/>
              <a:t>с</a:t>
            </a:r>
            <a:br>
              <a:rPr lang="ru-RU" sz="2000"/>
            </a:br>
            <a:r>
              <a:rPr lang="ru-RU" sz="2000"/>
              <a:t>Скорость вращения – 7200 об</a:t>
            </a:r>
            <a:r>
              <a:rPr lang="en-US" sz="2000"/>
              <a:t>/</a:t>
            </a:r>
            <a:r>
              <a:rPr lang="ru-RU" sz="2000"/>
              <a:t>мин</a:t>
            </a:r>
          </a:p>
        </p:txBody>
      </p:sp>
      <p:pic>
        <p:nvPicPr>
          <p:cNvPr id="12292" name="Picture 6" descr="http://article.tech-labs.ru/img/img/35505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789363"/>
            <a:ext cx="3097212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http://kuperyta.ru/sites/default/files/hard_disc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3716338"/>
            <a:ext cx="381635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8713788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В лазерных дисководах </a:t>
            </a:r>
            <a:r>
              <a:rPr lang="en-US" sz="2000"/>
              <a:t>CD-ROM </a:t>
            </a:r>
            <a:r>
              <a:rPr lang="ru-RU" sz="2000"/>
              <a:t>и</a:t>
            </a:r>
            <a:r>
              <a:rPr lang="en-US" sz="2000"/>
              <a:t> DVD-ROM </a:t>
            </a:r>
            <a:r>
              <a:rPr lang="ru-RU" sz="2000"/>
              <a:t>используется </a:t>
            </a:r>
            <a:r>
              <a:rPr lang="ru-RU" sz="2000">
                <a:solidFill>
                  <a:srgbClr val="CCFF99"/>
                </a:solidFill>
              </a:rPr>
              <a:t>оптический принцип</a:t>
            </a:r>
            <a:r>
              <a:rPr lang="ru-RU" sz="2000"/>
              <a:t> записи и считывания информации.</a:t>
            </a:r>
            <a:br>
              <a:rPr lang="ru-RU" sz="2000"/>
            </a:br>
            <a:r>
              <a:rPr lang="ru-RU" sz="2000"/>
              <a:t>На поверхности диска с помощью лазера создаются участки с различной отражающей способностью (логические 0 или 1).</a:t>
            </a:r>
            <a:br>
              <a:rPr lang="ru-RU" sz="2000"/>
            </a:br>
            <a:r>
              <a:rPr lang="en-US" sz="2000"/>
              <a:t>CD-R</a:t>
            </a:r>
            <a:r>
              <a:rPr lang="ru-RU" sz="2000"/>
              <a:t>,</a:t>
            </a:r>
            <a:r>
              <a:rPr lang="en-US" sz="2000"/>
              <a:t> CD-RW</a:t>
            </a:r>
            <a:r>
              <a:rPr lang="ru-RU" sz="2000"/>
              <a:t> :</a:t>
            </a:r>
            <a:br>
              <a:rPr lang="ru-RU" sz="2000"/>
            </a:br>
            <a:r>
              <a:rPr lang="ru-RU" sz="2000"/>
              <a:t>Емкость – 650 Мб </a:t>
            </a:r>
            <a:br>
              <a:rPr lang="ru-RU" sz="2000"/>
            </a:br>
            <a:r>
              <a:rPr lang="ru-RU" sz="2000"/>
              <a:t>Скорость записи и считывания – 7,8 Мбайт</a:t>
            </a:r>
            <a:r>
              <a:rPr lang="en-US" sz="2000"/>
              <a:t>/</a:t>
            </a:r>
            <a:r>
              <a:rPr lang="ru-RU" sz="2000"/>
              <a:t>с</a:t>
            </a:r>
            <a:br>
              <a:rPr lang="ru-RU" sz="2000"/>
            </a:br>
            <a:r>
              <a:rPr lang="ru-RU" sz="2000"/>
              <a:t>Скорость вращения – 7200 об</a:t>
            </a:r>
            <a:r>
              <a:rPr lang="en-US" sz="2000"/>
              <a:t>/</a:t>
            </a:r>
            <a:r>
              <a:rPr lang="ru-RU" sz="2000"/>
              <a:t>мин</a:t>
            </a:r>
            <a:br>
              <a:rPr lang="ru-RU" sz="2000"/>
            </a:br>
            <a:r>
              <a:rPr lang="ru-RU" sz="2000"/>
              <a:t>Маркировка дисковода </a:t>
            </a:r>
            <a:r>
              <a:rPr lang="en-US" sz="2000"/>
              <a:t>CD-RW</a:t>
            </a:r>
            <a:r>
              <a:rPr lang="ru-RU" sz="2000"/>
              <a:t> «40х12х48» означает</a:t>
            </a:r>
          </a:p>
          <a:p>
            <a:pPr>
              <a:spcBef>
                <a:spcPct val="50000"/>
              </a:spcBef>
            </a:pPr>
            <a:endParaRPr lang="ru-RU" sz="2000"/>
          </a:p>
          <a:p>
            <a:pPr>
              <a:spcBef>
                <a:spcPct val="50000"/>
              </a:spcBef>
            </a:pPr>
            <a:endParaRPr lang="ru-RU" sz="2000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en-US" sz="2000"/>
              <a:t>DVD-R</a:t>
            </a:r>
            <a:r>
              <a:rPr lang="ru-RU" sz="2000"/>
              <a:t>, </a:t>
            </a:r>
            <a:r>
              <a:rPr lang="en-US" sz="2000"/>
              <a:t>DVD-RW</a:t>
            </a:r>
            <a:r>
              <a:rPr lang="ru-RU" sz="2000"/>
              <a:t>:</a:t>
            </a:r>
            <a:r>
              <a:rPr lang="en-US" sz="2000"/>
              <a:t/>
            </a:r>
            <a:br>
              <a:rPr lang="en-US" sz="2000"/>
            </a:br>
            <a:r>
              <a:rPr lang="ru-RU" sz="2000"/>
              <a:t>Емкость – до 17 Гб </a:t>
            </a:r>
            <a:br>
              <a:rPr lang="ru-RU" sz="2000"/>
            </a:br>
            <a:r>
              <a:rPr lang="ru-RU" sz="2000"/>
              <a:t>Скорость записи и считывания – 21 Мбайт</a:t>
            </a:r>
            <a:r>
              <a:rPr lang="en-US" sz="2000"/>
              <a:t>/</a:t>
            </a:r>
            <a:r>
              <a:rPr lang="ru-RU" sz="2000"/>
              <a:t>с</a:t>
            </a:r>
            <a:br>
              <a:rPr lang="ru-RU" sz="2000"/>
            </a:br>
            <a:endParaRPr lang="ru-RU" sz="20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5915025" cy="635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CC00"/>
                </a:solidFill>
              </a:rPr>
              <a:t>Лазерные диски</a:t>
            </a:r>
          </a:p>
        </p:txBody>
      </p:sp>
      <p:sp>
        <p:nvSpPr>
          <p:cNvPr id="13316" name="AutoShape 7"/>
          <p:cNvSpPr>
            <a:spLocks/>
          </p:cNvSpPr>
          <p:nvPr/>
        </p:nvSpPr>
        <p:spPr bwMode="auto">
          <a:xfrm>
            <a:off x="5795963" y="4076700"/>
            <a:ext cx="1655762" cy="792163"/>
          </a:xfrm>
          <a:prstGeom prst="accentCallout1">
            <a:avLst>
              <a:gd name="adj1" fmla="val 14431"/>
              <a:gd name="adj2" fmla="val -4602"/>
              <a:gd name="adj3" fmla="val -94588"/>
              <a:gd name="adj4" fmla="val -36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rgbClr val="00FFFF"/>
                </a:solidFill>
              </a:rPr>
              <a:t>12-кратная скорость чтения </a:t>
            </a:r>
          </a:p>
          <a:p>
            <a:pPr algn="ctr"/>
            <a:endParaRPr lang="ru-RU" sz="1200"/>
          </a:p>
        </p:txBody>
      </p:sp>
      <p:sp>
        <p:nvSpPr>
          <p:cNvPr id="13317" name="AutoShape 6"/>
          <p:cNvSpPr>
            <a:spLocks/>
          </p:cNvSpPr>
          <p:nvPr/>
        </p:nvSpPr>
        <p:spPr bwMode="auto">
          <a:xfrm>
            <a:off x="1230313" y="4173538"/>
            <a:ext cx="1562100" cy="792162"/>
          </a:xfrm>
          <a:prstGeom prst="accentCallout1">
            <a:avLst>
              <a:gd name="adj1" fmla="val 14431"/>
              <a:gd name="adj2" fmla="val 104880"/>
              <a:gd name="adj3" fmla="val -105208"/>
              <a:gd name="adj4" fmla="val 2008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solidFill>
                  <a:srgbClr val="00FFFF"/>
                </a:solidFill>
              </a:rPr>
              <a:t>40-кратная скорость записи </a:t>
            </a:r>
            <a:r>
              <a:rPr lang="en-US" sz="1400">
                <a:solidFill>
                  <a:srgbClr val="00FFFF"/>
                </a:solidFill>
              </a:rPr>
              <a:t>CD-R</a:t>
            </a:r>
            <a:endParaRPr lang="ru-RU" sz="1000">
              <a:solidFill>
                <a:srgbClr val="00FFFF"/>
              </a:solidFill>
            </a:endParaRP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 rot="10800000">
            <a:off x="3779838" y="4149725"/>
            <a:ext cx="1368425" cy="719138"/>
          </a:xfrm>
          <a:prstGeom prst="wedgeRectCallout">
            <a:avLst>
              <a:gd name="adj1" fmla="val -24944"/>
              <a:gd name="adj2" fmla="val 157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1200" dirty="0">
                <a:solidFill>
                  <a:srgbClr val="00FFFF"/>
                </a:solidFill>
              </a:rPr>
              <a:t>12-кратная скорость записи </a:t>
            </a:r>
            <a:r>
              <a:rPr lang="en-US" sz="1200" dirty="0">
                <a:solidFill>
                  <a:srgbClr val="00FFFF"/>
                </a:solidFill>
              </a:rPr>
              <a:t>CD-RW</a:t>
            </a:r>
            <a:r>
              <a:rPr lang="ru-RU" sz="1200" dirty="0">
                <a:solidFill>
                  <a:srgbClr val="00FFFF"/>
                </a:solidFill>
              </a:rPr>
              <a:t> </a:t>
            </a:r>
          </a:p>
          <a:p>
            <a:pPr algn="ctr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15888"/>
            <a:ext cx="51943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CC00"/>
                </a:solidFill>
              </a:rPr>
              <a:t>Устройства ввода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8280400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Клавиатура</a:t>
            </a:r>
            <a:r>
              <a:rPr lang="ru-RU" sz="2800"/>
              <a:t> – числовая и текстовая информация</a:t>
            </a:r>
            <a:br>
              <a:rPr lang="ru-RU" sz="2800"/>
            </a:br>
            <a:r>
              <a:rPr lang="ru-RU" sz="2800">
                <a:solidFill>
                  <a:srgbClr val="00FFFF"/>
                </a:solidFill>
              </a:rPr>
              <a:t>Мышь, трекбол</a:t>
            </a:r>
            <a:r>
              <a:rPr lang="ru-RU" sz="2800"/>
              <a:t> – оптико-механические манипуляторы. </a:t>
            </a:r>
            <a:br>
              <a:rPr lang="ru-RU" sz="2800"/>
            </a:br>
            <a:r>
              <a:rPr lang="ru-RU" sz="2800">
                <a:solidFill>
                  <a:srgbClr val="00FFFF"/>
                </a:solidFill>
              </a:rPr>
              <a:t>Тачпад</a:t>
            </a:r>
            <a:r>
              <a:rPr lang="ru-RU" sz="2800"/>
              <a:t> – сенсорная панель, чувствительная к перемещению пальца</a:t>
            </a:r>
            <a:br>
              <a:rPr lang="ru-RU" sz="2800"/>
            </a:br>
            <a:r>
              <a:rPr lang="ru-RU" sz="2800">
                <a:solidFill>
                  <a:srgbClr val="00FFFF"/>
                </a:solidFill>
              </a:rPr>
              <a:t>Графический планшет</a:t>
            </a:r>
            <a:r>
              <a:rPr lang="ru-RU" sz="2800"/>
              <a:t> – для рисования и ввода рукописного текста</a:t>
            </a:r>
            <a:br>
              <a:rPr lang="ru-RU" sz="2800"/>
            </a:br>
            <a:r>
              <a:rPr lang="ru-RU" sz="2800">
                <a:solidFill>
                  <a:srgbClr val="00FFFF"/>
                </a:solidFill>
              </a:rPr>
              <a:t>Сканер</a:t>
            </a:r>
            <a:r>
              <a:rPr lang="ru-RU" sz="2800"/>
              <a:t> – для оптического ввода и преобразования в цифровую форму изображений</a:t>
            </a:r>
            <a:br>
              <a:rPr lang="ru-RU" sz="2800"/>
            </a:br>
            <a:r>
              <a:rPr lang="ru-RU" sz="2800">
                <a:solidFill>
                  <a:srgbClr val="00FFFF"/>
                </a:solidFill>
              </a:rPr>
              <a:t>Цифровые камеры</a:t>
            </a:r>
            <a:r>
              <a:rPr lang="ru-RU" sz="2800"/>
              <a:t> – для получения фотографий и видео в цифровом виде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351837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Разрешающая способность мыши</a:t>
            </a:r>
            <a:r>
              <a:rPr lang="ru-RU" sz="2800"/>
              <a:t> составляет 600 </a:t>
            </a:r>
            <a:r>
              <a:rPr lang="en-US" sz="2800"/>
              <a:t>dpi</a:t>
            </a:r>
            <a:r>
              <a:rPr lang="ru-RU" sz="2800"/>
              <a:t> (</a:t>
            </a:r>
            <a:r>
              <a:rPr lang="en-US" sz="2800"/>
              <a:t>dot per inch – </a:t>
            </a:r>
            <a:r>
              <a:rPr lang="ru-RU" sz="2800"/>
              <a:t>точек на дюйм). Это означает, что при перемещении мыши на 1 дюйм (2,54 см) указатель мыши на экране перемещается на 600 точек.</a:t>
            </a: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Разрешающая способность сканера</a:t>
            </a:r>
            <a:r>
              <a:rPr lang="ru-RU" sz="2800"/>
              <a:t> 600 </a:t>
            </a:r>
            <a:r>
              <a:rPr lang="en-US" sz="2800"/>
              <a:t>dpi</a:t>
            </a:r>
            <a:r>
              <a:rPr lang="ru-RU" sz="2800"/>
              <a:t> означает, что на полоске изображения 1 дюйм сканер может распознать 600 точек.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663575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CC00"/>
                </a:solidFill>
              </a:rPr>
              <a:t>Устройства вывода</a:t>
            </a:r>
            <a:r>
              <a:rPr lang="ru-RU" smtClean="0"/>
              <a:t> 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50825" y="1484313"/>
            <a:ext cx="864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424862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Монитор</a:t>
            </a:r>
            <a:r>
              <a:rPr lang="ru-RU" sz="2800"/>
              <a:t> (электронно-лучевой, жидкокристаллический)</a:t>
            </a: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Принтер</a:t>
            </a:r>
            <a:r>
              <a:rPr lang="ru-RU" sz="2800"/>
              <a:t> (матричный, струйный, лазерный)</a:t>
            </a: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Плоттер</a:t>
            </a:r>
            <a:r>
              <a:rPr lang="ru-RU" sz="2800"/>
              <a:t> – для вывода сложных и широкоформатных графических объектов (плакатов, чертежей и т. д.)</a:t>
            </a: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Акустические колонки и наушники</a:t>
            </a:r>
          </a:p>
          <a:p>
            <a:pPr>
              <a:spcBef>
                <a:spcPct val="50000"/>
              </a:spcBef>
            </a:pPr>
            <a:r>
              <a:rPr lang="ru-RU" sz="2800"/>
              <a:t>Разрешающая способность принтера 1200 </a:t>
            </a:r>
            <a:r>
              <a:rPr lang="en-US" sz="2800"/>
              <a:t>dpi</a:t>
            </a:r>
            <a:r>
              <a:rPr lang="ru-RU" sz="2800"/>
              <a:t> означает, что на полоске изображения 1 дюйм принтер может нанести 1200 чернильных точек.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993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Мышь и внешний модем подключаются с помощью </a:t>
            </a:r>
            <a:r>
              <a:rPr lang="ru-RU" sz="2400">
                <a:solidFill>
                  <a:srgbClr val="CCFF99"/>
                </a:solidFill>
              </a:rPr>
              <a:t>последовательных портов</a:t>
            </a:r>
            <a:r>
              <a:rPr lang="ru-RU" sz="2400"/>
              <a:t>, которые передают электрические импульсы последовательно один за другим.</a:t>
            </a:r>
          </a:p>
          <a:p>
            <a:pPr>
              <a:spcBef>
                <a:spcPct val="50000"/>
              </a:spcBef>
            </a:pPr>
            <a:r>
              <a:rPr lang="ru-RU" sz="2400"/>
              <a:t>Принтер обычно подключается к </a:t>
            </a:r>
            <a:r>
              <a:rPr lang="ru-RU" sz="2400">
                <a:solidFill>
                  <a:srgbClr val="CCFF99"/>
                </a:solidFill>
              </a:rPr>
              <a:t>параллельному порту</a:t>
            </a:r>
            <a:r>
              <a:rPr lang="ru-RU" sz="2400"/>
              <a:t>, передающему по 8 эл. импульсов одновременно.</a:t>
            </a:r>
          </a:p>
          <a:p>
            <a:pPr>
              <a:spcBef>
                <a:spcPct val="50000"/>
              </a:spcBef>
            </a:pPr>
            <a:r>
              <a:rPr lang="ru-RU" sz="2400"/>
              <a:t>Для подключения сканеров и цифровых камер обычно используют </a:t>
            </a:r>
            <a:r>
              <a:rPr lang="ru-RU" sz="2400">
                <a:solidFill>
                  <a:srgbClr val="CCFF99"/>
                </a:solidFill>
              </a:rPr>
              <a:t>порт </a:t>
            </a:r>
            <a:r>
              <a:rPr lang="en-US" sz="2400">
                <a:solidFill>
                  <a:srgbClr val="CCFF99"/>
                </a:solidFill>
              </a:rPr>
              <a:t>USB</a:t>
            </a:r>
            <a:r>
              <a:rPr lang="ru-RU" sz="2400"/>
              <a:t>.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763688" y="4149080"/>
            <a:ext cx="5184576" cy="1161633"/>
          </a:xfrm>
          <a:prstGeom prst="rightArrow">
            <a:avLst/>
          </a:prstGeom>
          <a:solidFill>
            <a:srgbClr val="00FFCC"/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куда подключать?</a:t>
            </a:r>
          </a:p>
        </p:txBody>
      </p:sp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1692275" y="5445125"/>
            <a:ext cx="5962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Используйте интерактивное наглядное пособие: </a:t>
            </a:r>
            <a:br>
              <a:rPr lang="ru-RU">
                <a:solidFill>
                  <a:srgbClr val="FFFF00"/>
                </a:solidFill>
              </a:rPr>
            </a:br>
            <a:r>
              <a:rPr lang="ru-RU">
                <a:solidFill>
                  <a:srgbClr val="FFFF00"/>
                </a:solidFill>
              </a:rPr>
              <a:t>ИКТ. Программно-методический комплекс</a:t>
            </a:r>
            <a:br>
              <a:rPr lang="ru-RU">
                <a:solidFill>
                  <a:srgbClr val="FFFF00"/>
                </a:solidFill>
              </a:rPr>
            </a:br>
            <a:r>
              <a:rPr lang="ru-RU">
                <a:solidFill>
                  <a:srgbClr val="FFFF00"/>
                </a:solidFill>
              </a:rPr>
              <a:t>Разработчик – «DayDream Education»; «Новый Диск»;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В основу архитектуры современных персональных компьютеров положен </a:t>
            </a:r>
            <a:r>
              <a:rPr lang="ru-RU" sz="2800" b="1" smtClean="0">
                <a:solidFill>
                  <a:srgbClr val="FF9900"/>
                </a:solidFill>
              </a:rPr>
              <a:t>магистрально-модульный принцип</a:t>
            </a:r>
            <a:r>
              <a:rPr lang="ru-RU" sz="2800" smtClean="0">
                <a:solidFill>
                  <a:srgbClr val="FF9900"/>
                </a:solidFill>
              </a:rPr>
              <a:t>.</a:t>
            </a:r>
            <a:r>
              <a:rPr lang="ru-RU" sz="2800" smtClean="0"/>
              <a:t> </a:t>
            </a:r>
            <a:r>
              <a:rPr lang="ru-RU" sz="2800" b="1" i="1" smtClean="0">
                <a:solidFill>
                  <a:srgbClr val="00CC66"/>
                </a:solidFill>
              </a:rPr>
              <a:t>Модульный</a:t>
            </a:r>
            <a:r>
              <a:rPr lang="ru-RU" sz="2800" i="1" smtClean="0">
                <a:solidFill>
                  <a:srgbClr val="66FF33"/>
                </a:solidFill>
              </a:rPr>
              <a:t> принцип </a:t>
            </a:r>
            <a:r>
              <a:rPr lang="ru-RU" sz="2800" smtClean="0"/>
              <a:t>позволяет потребителю самому комплектовать нужную ему конфигурацию компьютера и производить при необходимости ее модернизацию.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Обмен информацией производиться с помощью </a:t>
            </a:r>
            <a:r>
              <a:rPr lang="ru-RU" sz="2800" i="1" smtClean="0">
                <a:solidFill>
                  <a:srgbClr val="66FF33"/>
                </a:solidFill>
              </a:rPr>
              <a:t>магистрали (системной шины)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E6F480"/>
                </a:solidFill>
              </a:rPr>
              <a:t>Магистрально-модульный принцип построения компьютера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326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7DF4F7"/>
                </a:solidFill>
              </a:rPr>
              <a:t>Процессор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4248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Процессор аппаратно реализуется на большой </a:t>
            </a:r>
            <a:r>
              <a:rPr lang="ru-RU" sz="2000">
                <a:solidFill>
                  <a:srgbClr val="CCFF99"/>
                </a:solidFill>
              </a:rPr>
              <a:t>интегральной схеме (БИС).</a:t>
            </a:r>
          </a:p>
          <a:p>
            <a:pPr>
              <a:spcBef>
                <a:spcPct val="50000"/>
              </a:spcBef>
            </a:pPr>
            <a:r>
              <a:rPr lang="ru-RU" sz="2000"/>
              <a:t>БИС – это маленькая полупроводниковая пластина (примерно 20*20 мм), содержащая более 40 миллионов элементов (переключателей).</a:t>
            </a:r>
          </a:p>
          <a:p>
            <a:pPr>
              <a:spcBef>
                <a:spcPct val="50000"/>
              </a:spcBef>
            </a:pPr>
            <a:r>
              <a:rPr lang="ru-RU" sz="2000"/>
              <a:t>Важнейшие характеристики:</a:t>
            </a:r>
            <a:br>
              <a:rPr lang="ru-RU" sz="2000"/>
            </a:br>
            <a:r>
              <a:rPr lang="ru-RU" sz="2000">
                <a:solidFill>
                  <a:srgbClr val="CCFF99"/>
                </a:solidFill>
              </a:rPr>
              <a:t>тактовая частота</a:t>
            </a:r>
            <a:r>
              <a:rPr lang="ru-RU" sz="2000"/>
              <a:t> – количество тактов в секунду.</a:t>
            </a:r>
          </a:p>
          <a:p>
            <a:pPr>
              <a:spcBef>
                <a:spcPct val="50000"/>
              </a:spcBef>
            </a:pPr>
            <a:r>
              <a:rPr lang="ru-RU" sz="2000"/>
              <a:t>(</a:t>
            </a:r>
            <a:r>
              <a:rPr lang="ru-RU" sz="2000">
                <a:solidFill>
                  <a:srgbClr val="CCFF99"/>
                </a:solidFill>
              </a:rPr>
              <a:t>Такт</a:t>
            </a:r>
            <a:r>
              <a:rPr lang="ru-RU" sz="2000"/>
              <a:t> – это промежуток времени между двумя импульсами генератора тактовой частоты, синхронизирующего работу узлов ПК).</a:t>
            </a:r>
          </a:p>
        </p:txBody>
      </p:sp>
      <p:pic>
        <p:nvPicPr>
          <p:cNvPr id="67590" name="Picture 6" descr="http://www.320-8080.ru/img/old/processo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077072"/>
            <a:ext cx="3360373" cy="2520280"/>
          </a:xfrm>
          <a:prstGeom prst="roundRect">
            <a:avLst/>
          </a:prstGeom>
          <a:noFill/>
        </p:spPr>
      </p:pic>
      <p:pic>
        <p:nvPicPr>
          <p:cNvPr id="67592" name="Picture 8" descr="http://zahodivse.ru/3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3933056"/>
            <a:ext cx="2736304" cy="2736304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8280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/>
              <a:t>На выполнение процессором каждой базовой операции (например, сложения) отводится определенное количество тактов. Ясно, что чем больше тактовая частота, тем больше операций в секунду выполняет процессор.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Тактовая частота измеряется в мегагерцах (МГц) и гигагерцах (ГГц). 1 МГц = миллион тактов в секунду. 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>
            <p:ph/>
          </p:nvPr>
        </p:nvPicPr>
        <p:blipFill>
          <a:blip r:embed="rId2" cstate="email">
            <a:lum bright="12000" contrast="54000"/>
          </a:blip>
          <a:srcRect/>
          <a:stretch>
            <a:fillRect/>
          </a:stretch>
        </p:blipFill>
        <p:spPr>
          <a:xfrm>
            <a:off x="539750" y="3789363"/>
            <a:ext cx="7559675" cy="2773362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7DF4F7"/>
                </a:solidFill>
              </a:rPr>
              <a:t>Оперативная память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507412" cy="2519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Важнейшая характеристика ОЗУ - </a:t>
            </a:r>
            <a:br>
              <a:rPr lang="ru-RU" sz="2400" dirty="0" smtClean="0"/>
            </a:br>
            <a:r>
              <a:rPr lang="ru-RU" sz="2400" dirty="0" smtClean="0"/>
              <a:t>частота операций записи или считывания информации из ячеек памяти.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Современные модули памяти обеспечивают частоту до 800 МГц, а их информационная емкость может достигать 2000 Мбайт.</a:t>
            </a:r>
          </a:p>
        </p:txBody>
      </p:sp>
      <p:pic>
        <p:nvPicPr>
          <p:cNvPr id="72709" name="Picture 5" descr="http://static.clickbd.com/global/classified/item_img/304912_0_origina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077072"/>
            <a:ext cx="6768752" cy="1512168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14398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Все основные компоненты ПК находятся внутри системного блока: системная плата с процессором и оперативной памятью, накопители на жестких и гибких дисках, </a:t>
            </a:r>
            <a:r>
              <a:rPr lang="en-US" sz="2000" smtClean="0"/>
              <a:t>CD-ROM</a:t>
            </a:r>
            <a:r>
              <a:rPr lang="ru-RU" sz="2000" smtClean="0"/>
              <a:t>, блок питания и др. </a:t>
            </a:r>
          </a:p>
          <a:p>
            <a:pPr eaLnBrk="1" hangingPunct="1">
              <a:defRPr/>
            </a:pPr>
            <a:endParaRPr lang="ru-RU" sz="2000" smtClean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806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>
                <a:solidFill>
                  <a:srgbClr val="7DF4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Системный блок</a:t>
            </a:r>
          </a:p>
        </p:txBody>
      </p:sp>
      <p:pic>
        <p:nvPicPr>
          <p:cNvPr id="73737" name="Picture 9" descr="системный блок в разрез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2492896"/>
            <a:ext cx="6624736" cy="4223447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755650" y="0"/>
            <a:ext cx="7056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Системная плата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8135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Основным аппаратным компонентом компьютера является системная плата. </a:t>
            </a:r>
            <a:br>
              <a:rPr lang="ru-RU" sz="2400"/>
            </a:br>
            <a:r>
              <a:rPr lang="ru-RU" sz="2400"/>
              <a:t>На системной плате реализована </a:t>
            </a:r>
            <a:r>
              <a:rPr lang="ru-RU" sz="2400">
                <a:solidFill>
                  <a:srgbClr val="CCFF99"/>
                </a:solidFill>
              </a:rPr>
              <a:t>магистраль</a:t>
            </a:r>
            <a:r>
              <a:rPr lang="ru-RU" sz="2400"/>
              <a:t> обмена информацией, имеются разъемы для установки процессора и оперативной памяти, а также </a:t>
            </a:r>
            <a:r>
              <a:rPr lang="ru-RU" sz="2400">
                <a:solidFill>
                  <a:srgbClr val="CCFF99"/>
                </a:solidFill>
              </a:rPr>
              <a:t>слоты</a:t>
            </a:r>
            <a:r>
              <a:rPr lang="ru-RU" sz="2400"/>
              <a:t> для установки </a:t>
            </a:r>
            <a:r>
              <a:rPr lang="ru-RU" sz="2400">
                <a:solidFill>
                  <a:srgbClr val="CCFF99"/>
                </a:solidFill>
              </a:rPr>
              <a:t>контроллеров</a:t>
            </a:r>
            <a:r>
              <a:rPr lang="ru-RU" sz="2400"/>
              <a:t> внешних устройств. </a:t>
            </a:r>
          </a:p>
        </p:txBody>
      </p:sp>
      <p:pic>
        <p:nvPicPr>
          <p:cNvPr id="10244" name="Picture 9" descr="http://univer-nn.ru/informatica/motherboard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3284538"/>
            <a:ext cx="5842000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CC00"/>
                </a:solidFill>
              </a:rPr>
              <a:t>Внешняя (долговременная) память</a:t>
            </a:r>
            <a:r>
              <a:rPr lang="ru-RU" smtClean="0"/>
              <a:t> 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28040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Используется магнитный принцип записи и считывания информации.</a:t>
            </a:r>
            <a:br>
              <a:rPr lang="ru-RU" sz="2800"/>
            </a:br>
            <a:r>
              <a:rPr lang="ru-RU" sz="2800"/>
              <a:t>На поверхности </a:t>
            </a:r>
            <a:r>
              <a:rPr lang="ru-RU" sz="2800">
                <a:solidFill>
                  <a:srgbClr val="CCFF99"/>
                </a:solidFill>
              </a:rPr>
              <a:t>жесткого</a:t>
            </a:r>
            <a:r>
              <a:rPr lang="ru-RU" sz="2800"/>
              <a:t> или </a:t>
            </a:r>
            <a:r>
              <a:rPr lang="ru-RU" sz="2800">
                <a:solidFill>
                  <a:srgbClr val="CCFF99"/>
                </a:solidFill>
              </a:rPr>
              <a:t>гибкого диска</a:t>
            </a:r>
            <a:r>
              <a:rPr lang="ru-RU" sz="2800"/>
              <a:t> последовательно намагничиваются (логическая единица) или не намагничиваются (логический нуль) элементы поверхности.</a:t>
            </a:r>
          </a:p>
          <a:p>
            <a:pPr>
              <a:spcBef>
                <a:spcPct val="50000"/>
              </a:spcBef>
            </a:pPr>
            <a:r>
              <a:rPr lang="ru-RU" sz="2800"/>
              <a:t>Дискета:</a:t>
            </a:r>
            <a:br>
              <a:rPr lang="ru-RU" sz="2800"/>
            </a:br>
            <a:r>
              <a:rPr lang="ru-RU" sz="2800"/>
              <a:t>Емкость – </a:t>
            </a:r>
            <a:r>
              <a:rPr lang="ru-RU" sz="2800">
                <a:solidFill>
                  <a:srgbClr val="CCFF99"/>
                </a:solidFill>
              </a:rPr>
              <a:t>1,44 Мбайт</a:t>
            </a:r>
            <a:r>
              <a:rPr lang="ru-RU" sz="2800"/>
              <a:t/>
            </a:r>
            <a:br>
              <a:rPr lang="ru-RU" sz="2800"/>
            </a:br>
            <a:r>
              <a:rPr lang="ru-RU" sz="2800"/>
              <a:t>Скорость записи и считывания – </a:t>
            </a:r>
            <a:r>
              <a:rPr lang="ru-RU" sz="2800">
                <a:solidFill>
                  <a:srgbClr val="CCFF99"/>
                </a:solidFill>
              </a:rPr>
              <a:t>50 Кбайт</a:t>
            </a:r>
            <a:r>
              <a:rPr lang="en-US" sz="2800">
                <a:solidFill>
                  <a:srgbClr val="CCFF99"/>
                </a:solidFill>
              </a:rPr>
              <a:t>/</a:t>
            </a:r>
            <a:r>
              <a:rPr lang="ru-RU" sz="2800">
                <a:solidFill>
                  <a:srgbClr val="CCFF99"/>
                </a:solidFill>
              </a:rPr>
              <a:t>с</a:t>
            </a:r>
            <a:br>
              <a:rPr lang="ru-RU" sz="2800">
                <a:solidFill>
                  <a:srgbClr val="CCFF99"/>
                </a:solidFill>
              </a:rPr>
            </a:br>
            <a:r>
              <a:rPr lang="ru-RU" sz="2800"/>
              <a:t>Скорость вращения – </a:t>
            </a:r>
            <a:r>
              <a:rPr lang="ru-RU" sz="2800">
                <a:solidFill>
                  <a:srgbClr val="CCFF99"/>
                </a:solidFill>
              </a:rPr>
              <a:t>360 об</a:t>
            </a:r>
            <a:r>
              <a:rPr lang="en-US" sz="2800">
                <a:solidFill>
                  <a:srgbClr val="CCFF99"/>
                </a:solidFill>
              </a:rPr>
              <a:t>/</a:t>
            </a:r>
            <a:r>
              <a:rPr lang="ru-RU" sz="2800">
                <a:solidFill>
                  <a:srgbClr val="CCFF99"/>
                </a:solidFill>
              </a:rPr>
              <a:t>мин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462</TotalTime>
  <Words>426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Times New Roman</vt:lpstr>
      <vt:lpstr>Точки</vt:lpstr>
      <vt:lpstr>Устройство компьютера</vt:lpstr>
      <vt:lpstr>Магистрально-модульный принцип построения компьютера</vt:lpstr>
      <vt:lpstr>Слайд 3</vt:lpstr>
      <vt:lpstr>Процессор</vt:lpstr>
      <vt:lpstr>Слайд 5</vt:lpstr>
      <vt:lpstr>Оперативная память</vt:lpstr>
      <vt:lpstr>Слайд 7</vt:lpstr>
      <vt:lpstr>Слайд 8</vt:lpstr>
      <vt:lpstr>Внешняя (долговременная) память </vt:lpstr>
      <vt:lpstr>Жесткий диск (винчестер)</vt:lpstr>
      <vt:lpstr>Лазерные диски</vt:lpstr>
      <vt:lpstr>Устройства ввода</vt:lpstr>
      <vt:lpstr>Слайд 13</vt:lpstr>
      <vt:lpstr>Устройства вывода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и программное обеспечение</dc:title>
  <dc:creator>rauf</dc:creator>
  <cp:lastModifiedBy>rr</cp:lastModifiedBy>
  <cp:revision>58</cp:revision>
  <dcterms:created xsi:type="dcterms:W3CDTF">2007-08-06T07:40:48Z</dcterms:created>
  <dcterms:modified xsi:type="dcterms:W3CDTF">2013-05-27T15:12:06Z</dcterms:modified>
</cp:coreProperties>
</file>