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D62F-D71B-44AB-9B29-EC5C470586A6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9112E-D878-4BE8-840B-C70E273CD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37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AB616-D8EA-4EF7-A261-F116D65571B0}" type="slidenum">
              <a:rPr lang="ru-RU"/>
              <a:pPr/>
              <a:t>7</a:t>
            </a:fld>
            <a:endParaRPr lang="ru-RU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8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257D32-6ACF-449B-A0A0-0493FEB2F2DD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1572061"/>
            <a:ext cx="8252580" cy="830997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Параллельные прямые.</a:t>
            </a:r>
            <a:endParaRPr lang="ru-RU" sz="48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286256"/>
            <a:ext cx="23526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21431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D:\Документы\tani5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71876"/>
            <a:ext cx="2857520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клипы\tani1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500330" cy="2357454"/>
          </a:xfrm>
          <a:prstGeom prst="rect">
            <a:avLst/>
          </a:prstGeom>
          <a:noFill/>
        </p:spPr>
      </p:pic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3000364" y="500042"/>
            <a:ext cx="6000792" cy="1428760"/>
          </a:xfrm>
          <a:prstGeom prst="cloudCallout">
            <a:avLst>
              <a:gd name="adj1" fmla="val -61885"/>
              <a:gd name="adj2" fmla="val 8815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785794"/>
            <a:ext cx="4245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Начертите две пары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 параллельных прямых.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71538" y="2428868"/>
            <a:ext cx="3786214" cy="29289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786050" y="2571744"/>
            <a:ext cx="4000528" cy="32147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14744" y="2143116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rgbClr val="00206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3786190"/>
            <a:ext cx="535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002060"/>
                </a:solidFill>
                <a:latin typeface="Georgia" pitchFamily="18" charset="0"/>
              </a:rPr>
              <a:t>В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71934" y="2857496"/>
            <a:ext cx="214314" cy="214314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714480" y="4643446"/>
            <a:ext cx="214314" cy="214314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857884" y="3143248"/>
            <a:ext cx="214314" cy="214314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643306" y="4929198"/>
            <a:ext cx="214314" cy="214314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357818" y="2500306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Georgia" pitchFamily="18" charset="0"/>
              </a:rPr>
              <a:t>С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86116" y="4143380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Georgia" pitchFamily="18" charset="0"/>
              </a:rPr>
              <a:t>D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8" name="AutoShape 59"/>
          <p:cNvSpPr>
            <a:spLocks noChangeArrowheads="1"/>
          </p:cNvSpPr>
          <p:nvPr/>
        </p:nvSpPr>
        <p:spPr bwMode="auto">
          <a:xfrm>
            <a:off x="3000364" y="500042"/>
            <a:ext cx="6000792" cy="1428760"/>
          </a:xfrm>
          <a:prstGeom prst="cloudCallout">
            <a:avLst>
              <a:gd name="adj1" fmla="val -61885"/>
              <a:gd name="adj2" fmla="val 8815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072066" y="5072074"/>
            <a:ext cx="2571768" cy="107157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929322" y="4000504"/>
            <a:ext cx="3000396" cy="1214446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14744" y="714356"/>
            <a:ext cx="4589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На одной паре прямых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отметьте по две точки.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29058" y="785794"/>
            <a:ext cx="36984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Назовите </a:t>
            </a:r>
            <a:r>
              <a:rPr lang="ru-RU" sz="2400" b="1" i="1" dirty="0" err="1" smtClean="0">
                <a:solidFill>
                  <a:srgbClr val="C00000"/>
                </a:solidFill>
                <a:latin typeface="Georgia" pitchFamily="18" charset="0"/>
              </a:rPr>
              <a:t>получивш</a:t>
            </a:r>
            <a:endParaRPr lang="ru-RU" sz="24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sz="2400" b="1" i="1" dirty="0" err="1" smtClean="0">
                <a:solidFill>
                  <a:srgbClr val="C00000"/>
                </a:solidFill>
                <a:latin typeface="Georgia" pitchFamily="18" charset="0"/>
              </a:rPr>
              <a:t>иеся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 отрезки.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71934" y="785794"/>
            <a:ext cx="38234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Что можно сказать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об этих отрезках?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7" name="AutoShape 59"/>
          <p:cNvSpPr>
            <a:spLocks noChangeArrowheads="1"/>
          </p:cNvSpPr>
          <p:nvPr/>
        </p:nvSpPr>
        <p:spPr bwMode="auto">
          <a:xfrm>
            <a:off x="2857488" y="214290"/>
            <a:ext cx="6000792" cy="2143140"/>
          </a:xfrm>
          <a:prstGeom prst="cloudCallout">
            <a:avLst>
              <a:gd name="adj1" fmla="val -59655"/>
              <a:gd name="adj2" fmla="val 5601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00430" y="571480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На второй паре параллельных  прямых отметьте по одной точке.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5786446" y="5286388"/>
            <a:ext cx="214314" cy="214314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429388" y="4143380"/>
            <a:ext cx="214314" cy="214314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500826" y="3429000"/>
            <a:ext cx="561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Georgia" pitchFamily="18" charset="0"/>
              </a:rPr>
              <a:t>K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15008" y="4572008"/>
            <a:ext cx="662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Georgia" pitchFamily="18" charset="0"/>
              </a:rPr>
              <a:t>M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43768" y="5286388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Georgia" pitchFamily="18" charset="0"/>
              </a:rPr>
              <a:t>L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86710" y="4000504"/>
            <a:ext cx="567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Georgia" pitchFamily="18" charset="0"/>
              </a:rPr>
              <a:t>N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6" name="AutoShape 59"/>
          <p:cNvSpPr>
            <a:spLocks noChangeArrowheads="1"/>
          </p:cNvSpPr>
          <p:nvPr/>
        </p:nvSpPr>
        <p:spPr bwMode="auto">
          <a:xfrm>
            <a:off x="3009888" y="366690"/>
            <a:ext cx="6000792" cy="2143140"/>
          </a:xfrm>
          <a:prstGeom prst="cloudCallout">
            <a:avLst>
              <a:gd name="adj1" fmla="val -59655"/>
              <a:gd name="adj2" fmla="val 5601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71934" y="642918"/>
            <a:ext cx="41056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Какие геометрические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 фигуры получились?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43372" y="1357298"/>
            <a:ext cx="38234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Что можно сказать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об этих лучах?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8596" y="5857892"/>
            <a:ext cx="5788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Сформулируйте определение 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п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араллельных отрезков (лучей).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000"/>
                            </p:stCondLst>
                            <p:childTnLst>
                              <p:par>
                                <p:cTn id="10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000"/>
                            </p:stCondLst>
                            <p:childTnLst>
                              <p:par>
                                <p:cTn id="15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0"/>
                            </p:stCondLst>
                            <p:childTnLst>
                              <p:par>
                                <p:cTn id="1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000"/>
                            </p:stCondLst>
                            <p:childTnLst>
                              <p:par>
                                <p:cTn id="17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7000"/>
                            </p:stCondLst>
                            <p:childTnLst>
                              <p:par>
                                <p:cTn id="18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000"/>
                            </p:stCondLst>
                            <p:childTnLst>
                              <p:par>
                                <p:cTn id="19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/>
      <p:bldP spid="10" grpId="0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 animBg="1"/>
      <p:bldP spid="24" grpId="0"/>
      <p:bldP spid="24" grpId="1"/>
      <p:bldP spid="25" grpId="0"/>
      <p:bldP spid="25" grpId="1"/>
      <p:bldP spid="26" grpId="0"/>
      <p:bldP spid="27" grpId="0" animBg="1"/>
      <p:bldP spid="28" grpId="0"/>
      <p:bldP spid="29" grpId="0" animBg="1"/>
      <p:bldP spid="30" grpId="0" animBg="1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клипы\tani5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000264" cy="2071702"/>
          </a:xfrm>
          <a:prstGeom prst="rect">
            <a:avLst/>
          </a:prstGeom>
          <a:noFill/>
        </p:spPr>
      </p:pic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2928926" y="142852"/>
            <a:ext cx="6000792" cy="1571636"/>
          </a:xfrm>
          <a:prstGeom prst="cloudCallout">
            <a:avLst>
              <a:gd name="adj1" fmla="val -62442"/>
              <a:gd name="adj2" fmla="val 14783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496" y="357166"/>
            <a:ext cx="3962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А теперь проверим,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как вы поняли новый 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м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атериал.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214554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Верно ли утверждение: две непересекающиеся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прямые называются параллельными.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214" y="2928934"/>
            <a:ext cx="90027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Используя разлиновку тетради, проведите 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п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араллельные прямые. Обозначьте их, запишите,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что данные прямые параллельны.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4000504"/>
            <a:ext cx="6925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Отметьте две точки на одной прямой</a:t>
            </a:r>
          </a:p>
          <a:p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 и назовите полученные отрезки.</a:t>
            </a:r>
            <a:endParaRPr lang="ru-RU" sz="2400" b="1" i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4714884"/>
            <a:ext cx="7343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B0F0"/>
                </a:solidFill>
                <a:latin typeface="Georgia" pitchFamily="18" charset="0"/>
              </a:rPr>
              <a:t>Отметьте три точки на другой прямой </a:t>
            </a:r>
          </a:p>
          <a:p>
            <a:r>
              <a:rPr lang="ru-RU" sz="2400" b="1" i="1" dirty="0" smtClean="0">
                <a:solidFill>
                  <a:srgbClr val="00B0F0"/>
                </a:solidFill>
                <a:latin typeface="Georgia" pitchFamily="18" charset="0"/>
              </a:rPr>
              <a:t>и назовите полученные отрезки.</a:t>
            </a:r>
            <a:endParaRPr lang="ru-RU" sz="2400" b="1" i="1" dirty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86" y="5500702"/>
            <a:ext cx="907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Опишите взаимное расположение точек и прямых.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5857892"/>
            <a:ext cx="72330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Можно ли назвать полученные отрезки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параллельными?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клипы\tani1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500330" cy="2357454"/>
          </a:xfrm>
          <a:prstGeom prst="rect">
            <a:avLst/>
          </a:prstGeom>
          <a:noFill/>
        </p:spPr>
      </p:pic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3143208" y="142852"/>
            <a:ext cx="5572196" cy="2786082"/>
          </a:xfrm>
          <a:prstGeom prst="cloudCallout">
            <a:avLst>
              <a:gd name="adj1" fmla="val -68846"/>
              <a:gd name="adj2" fmla="val 4045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500042"/>
            <a:ext cx="45288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№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1370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- построение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выполняйте с помощью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треугольника и линейки.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1571612"/>
            <a:ext cx="42659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Опишите взаимное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расположение прямых.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000372"/>
            <a:ext cx="7688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Постройте пятиугольник, две стороны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которого лежат на параллельных прямых.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714480" y="4071942"/>
            <a:ext cx="1357322" cy="107157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71802" y="4071942"/>
            <a:ext cx="914400" cy="9144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14480" y="5143512"/>
            <a:ext cx="914400" cy="9144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643174" y="6072206"/>
            <a:ext cx="1500198" cy="28575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3393273" y="5607859"/>
            <a:ext cx="1357322" cy="14287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3000364" y="4000504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929058" y="4929198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071934" y="6286520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643042" y="5072074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571736" y="6000768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071538" y="4786322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А</a:t>
            </a:r>
            <a:endParaRPr lang="ru-RU" sz="3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28860" y="3643314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В</a:t>
            </a:r>
            <a:endParaRPr lang="ru-RU" sz="3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00496" y="4429132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14810" y="6000768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latin typeface="Georgia" pitchFamily="18" charset="0"/>
              </a:rPr>
              <a:t>D</a:t>
            </a:r>
            <a:endParaRPr lang="ru-RU" sz="3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71670" y="6000768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latin typeface="Georgia" pitchFamily="18" charset="0"/>
              </a:rPr>
              <a:t>E</a:t>
            </a:r>
            <a:endParaRPr lang="ru-RU" sz="3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14876" y="5286388"/>
            <a:ext cx="4095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Пятиугольник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ABCDE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2132" y="5786454"/>
            <a:ext cx="2141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Georgia" pitchFamily="18" charset="0"/>
              </a:rPr>
              <a:t>AE || BC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клипы\tani1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500330" cy="2357454"/>
          </a:xfrm>
          <a:prstGeom prst="rect">
            <a:avLst/>
          </a:prstGeom>
          <a:noFill/>
        </p:spPr>
      </p:pic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3143208" y="0"/>
            <a:ext cx="5572196" cy="2857496"/>
          </a:xfrm>
          <a:prstGeom prst="cloudCallout">
            <a:avLst>
              <a:gd name="adj1" fmla="val -68846"/>
              <a:gd name="adj2" fmla="val 4045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496" y="571480"/>
            <a:ext cx="428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Начертите прямую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m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. </a:t>
            </a:r>
            <a:endParaRPr lang="en-US" sz="24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Постройте прямые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n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и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 k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, перпендикулярные прямой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m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71538" y="3643314"/>
            <a:ext cx="3357586" cy="171451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71538" y="3000372"/>
            <a:ext cx="64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latin typeface="Georgia" pitchFamily="18" charset="0"/>
              </a:rPr>
              <a:t>m</a:t>
            </a:r>
            <a:endParaRPr lang="ru-RU" sz="3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892943" y="3464719"/>
            <a:ext cx="2857520" cy="150019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821637" y="3964785"/>
            <a:ext cx="2857520" cy="150019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00364" y="2857496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Georgia" pitchFamily="18" charset="0"/>
              </a:rPr>
              <a:t>n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3357562"/>
            <a:ext cx="481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Georgia" pitchFamily="18" charset="0"/>
              </a:rPr>
              <a:t>k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734206">
            <a:off x="2392021" y="4129571"/>
            <a:ext cx="285752" cy="214314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650856">
            <a:off x="3319458" y="4625893"/>
            <a:ext cx="285752" cy="214314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643306" y="785794"/>
            <a:ext cx="45704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Что можно сказать о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взаимном расположении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прямых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n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и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k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?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0496" y="285728"/>
            <a:ext cx="40719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Начертите прямую </a:t>
            </a:r>
            <a:r>
              <a:rPr lang="en-US" sz="2000" b="1" i="1" dirty="0" smtClean="0">
                <a:solidFill>
                  <a:srgbClr val="002060"/>
                </a:solidFill>
                <a:latin typeface="Georgia" pitchFamily="18" charset="0"/>
              </a:rPr>
              <a:t>a</a:t>
            </a: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Отметьте точку А, 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не принадлежащую прямой </a:t>
            </a:r>
            <a:r>
              <a:rPr lang="en-US" sz="2000" b="1" i="1" dirty="0" smtClean="0">
                <a:solidFill>
                  <a:srgbClr val="002060"/>
                </a:solidFill>
                <a:latin typeface="Georgia" pitchFamily="18" charset="0"/>
              </a:rPr>
              <a:t>a</a:t>
            </a: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Проведите через точку А прямую, 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параллельную прямой </a:t>
            </a:r>
            <a:r>
              <a:rPr lang="en-US" sz="2000" b="1" i="1" dirty="0" smtClean="0">
                <a:solidFill>
                  <a:srgbClr val="002060"/>
                </a:solidFill>
                <a:latin typeface="Georgia" pitchFamily="18" charset="0"/>
              </a:rPr>
              <a:t>a</a:t>
            </a:r>
            <a:r>
              <a:rPr lang="ru-RU" sz="2000" b="1" i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ru-RU" sz="20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5286380" y="3714752"/>
            <a:ext cx="2928958" cy="242889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6000760" y="3643314"/>
            <a:ext cx="214314" cy="214314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572396" y="3214686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Georgia" pitchFamily="18" charset="0"/>
              </a:rPr>
              <a:t>a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86446" y="3000372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rgbClr val="00206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4282" y="5500702"/>
            <a:ext cx="84112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Сколько прямых, параллельных данной, можно </a:t>
            </a:r>
          </a:p>
          <a:p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провести через точку плоскости, не лежащую </a:t>
            </a:r>
          </a:p>
          <a:p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на данной прямой?</a:t>
            </a:r>
            <a:endParaRPr lang="ru-RU" sz="2400" b="1" i="1" dirty="0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" grpId="1"/>
      <p:bldP spid="7" grpId="0"/>
      <p:bldP spid="11" grpId="0"/>
      <p:bldP spid="12" grpId="0"/>
      <p:bldP spid="13" grpId="0" animBg="1"/>
      <p:bldP spid="14" grpId="0" animBg="1"/>
      <p:bldP spid="16" grpId="0"/>
      <p:bldP spid="16" grpId="1"/>
      <p:bldP spid="17" grpId="0"/>
      <p:bldP spid="20" grpId="0" animBg="1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клипы\tani1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500330" cy="2357454"/>
          </a:xfrm>
          <a:prstGeom prst="rect">
            <a:avLst/>
          </a:prstGeom>
          <a:noFill/>
        </p:spPr>
      </p:pic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3143208" y="0"/>
            <a:ext cx="5572196" cy="2928934"/>
          </a:xfrm>
          <a:prstGeom prst="cloudCallout">
            <a:avLst>
              <a:gd name="adj1" fmla="val -68846"/>
              <a:gd name="adj2" fmla="val 4045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500042"/>
            <a:ext cx="45736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Верно ли утверждение: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если две прямые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перпендикулярны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третьей прямой, то они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параллельны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?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2" name="AutoShape 59"/>
          <p:cNvSpPr>
            <a:spLocks noChangeArrowheads="1"/>
          </p:cNvSpPr>
          <p:nvPr/>
        </p:nvSpPr>
        <p:spPr bwMode="auto">
          <a:xfrm>
            <a:off x="214282" y="2857496"/>
            <a:ext cx="8643998" cy="3786214"/>
          </a:xfrm>
          <a:prstGeom prst="cloudCallout">
            <a:avLst>
              <a:gd name="adj1" fmla="val -28183"/>
              <a:gd name="adj2" fmla="val -88637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4480" y="3286124"/>
            <a:ext cx="6104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Постройте прямоугольник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BCDE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76" y="3643314"/>
            <a:ext cx="74222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Что можно сказать о противоположных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 сторонах прямоугольника?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3042" y="4357694"/>
            <a:ext cx="5795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Что можно сказать о смежных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сторонах прямоугольника?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1538" y="5143512"/>
            <a:ext cx="6179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Опишите взаимное расположение </a:t>
            </a:r>
            <a:endParaRPr lang="en-US" sz="24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отрезков </a:t>
            </a:r>
            <a:r>
              <a:rPr lang="en-US" sz="2400" b="1" i="1" dirty="0" smtClean="0">
                <a:solidFill>
                  <a:srgbClr val="C00000"/>
                </a:solidFill>
                <a:latin typeface="Georgia" pitchFamily="18" charset="0"/>
              </a:rPr>
              <a:t>BC, DE, CD, BE.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2" grpId="0" animBg="1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428604"/>
            <a:ext cx="64294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Georgia" pitchFamily="18" charset="0"/>
              </a:rPr>
              <a:t>Домашнее задание</a:t>
            </a:r>
            <a:endParaRPr lang="ru-RU" sz="4400" dirty="0"/>
          </a:p>
        </p:txBody>
      </p:sp>
      <p:pic>
        <p:nvPicPr>
          <p:cNvPr id="3" name="Picture 3" descr="D:\Документы\tani6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14686"/>
            <a:ext cx="2857520" cy="257176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14744" y="178592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№  13</a:t>
            </a:r>
            <a:r>
              <a:rPr lang="en-US" sz="4800" b="1" i="1" dirty="0" smtClean="0">
                <a:solidFill>
                  <a:srgbClr val="C00000"/>
                </a:solidFill>
                <a:latin typeface="Georgia" pitchFamily="18" charset="0"/>
              </a:rPr>
              <a:t>84</a:t>
            </a:r>
            <a:endParaRPr lang="ru-RU" sz="48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№  13</a:t>
            </a:r>
            <a:r>
              <a:rPr lang="en-US" sz="4800" b="1" i="1" dirty="0" smtClean="0">
                <a:solidFill>
                  <a:srgbClr val="C00000"/>
                </a:solidFill>
                <a:latin typeface="Georgia" pitchFamily="18" charset="0"/>
              </a:rPr>
              <a:t>86</a:t>
            </a:r>
            <a:endParaRPr lang="ru-RU" sz="48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№  13</a:t>
            </a:r>
            <a:r>
              <a:rPr lang="en-US" sz="4800" b="1" i="1" dirty="0" smtClean="0">
                <a:solidFill>
                  <a:srgbClr val="C00000"/>
                </a:solidFill>
                <a:latin typeface="Georgia" pitchFamily="18" charset="0"/>
              </a:rPr>
              <a:t>89</a:t>
            </a:r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 (</a:t>
            </a:r>
            <a:r>
              <a:rPr lang="en-US" sz="4800" b="1" i="1" dirty="0" smtClean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)</a:t>
            </a:r>
            <a:endParaRPr lang="en-US" sz="48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№  </a:t>
            </a:r>
            <a:r>
              <a:rPr lang="en-US" sz="4800" b="1" i="1" dirty="0" smtClean="0">
                <a:solidFill>
                  <a:srgbClr val="C00000"/>
                </a:solidFill>
                <a:latin typeface="Georgia" pitchFamily="18" charset="0"/>
              </a:rPr>
              <a:t>1381</a:t>
            </a:r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sz="4800" b="1" i="1" dirty="0" smtClean="0">
                <a:solidFill>
                  <a:srgbClr val="C00000"/>
                </a:solidFill>
                <a:latin typeface="Georgia" pitchFamily="18" charset="0"/>
              </a:rPr>
              <a:t>(1)</a:t>
            </a:r>
            <a:endParaRPr lang="ru-RU" sz="4800" b="1" i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571480"/>
            <a:ext cx="57070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Использованы материалы: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latin typeface="Georgia" pitchFamily="18" charset="0"/>
              </a:rPr>
              <a:t>http://le-savchen.ucoz.ru</a:t>
            </a:r>
            <a:endParaRPr lang="ru-RU" sz="28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Устный счёт.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Оля прочитала 30% книги, что составило 90 страниц. Сколько страниц ей осталось прочитать?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В книге 120 страниц. Оля прочитала 40% книги. Сколько страниц ей осталось прочитать?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Девочка прочитала в 3 раза меньше страниц, чем ей осталось прочитать. Всего в книге 240 страниц. Сколько страниц осталось прочитать девочке?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Как узнать, не приводя дроби к общему знаменателю, какая дробь больше: 23/37 или 115/187?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Когда начался 21 век?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клипы\tani5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500330" cy="2538124"/>
          </a:xfrm>
          <a:prstGeom prst="rect">
            <a:avLst/>
          </a:prstGeom>
          <a:noFill/>
        </p:spPr>
      </p:pic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3286116" y="285728"/>
            <a:ext cx="5643602" cy="3714776"/>
          </a:xfrm>
          <a:prstGeom prst="cloudCallout">
            <a:avLst>
              <a:gd name="adj1" fmla="val -69934"/>
              <a:gd name="adj2" fmla="val -12552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58" y="857232"/>
            <a:ext cx="4998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Какие прямые называются 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перпендикулярными?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1714488"/>
            <a:ext cx="53383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С помощью каких </a:t>
            </a:r>
          </a:p>
          <a:p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инструментов</a:t>
            </a:r>
          </a:p>
          <a:p>
            <a:r>
              <a:rPr lang="ru-RU" sz="2400" b="1" i="1" dirty="0">
                <a:solidFill>
                  <a:srgbClr val="00B050"/>
                </a:solidFill>
                <a:latin typeface="Georgia" pitchFamily="18" charset="0"/>
              </a:rPr>
              <a:t>с</a:t>
            </a:r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троятся перпендикулярные </a:t>
            </a:r>
          </a:p>
          <a:p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прямые?</a:t>
            </a:r>
            <a:endParaRPr lang="ru-RU" sz="2400" b="1" i="1" dirty="0">
              <a:solidFill>
                <a:srgbClr val="00B050"/>
              </a:solidFill>
              <a:latin typeface="Georgia" pitchFamily="18" charset="0"/>
            </a:endParaRPr>
          </a:p>
        </p:txBody>
      </p:sp>
      <p:pic>
        <p:nvPicPr>
          <p:cNvPr id="2051" name="Picture 3" descr="C:\Documents and Settings\Admin\Рабочий стол\клипы\tani19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714752"/>
            <a:ext cx="2500330" cy="2357454"/>
          </a:xfrm>
          <a:prstGeom prst="rect">
            <a:avLst/>
          </a:prstGeom>
          <a:noFill/>
        </p:spPr>
      </p:pic>
      <p:sp>
        <p:nvSpPr>
          <p:cNvPr id="7" name="AutoShape 59"/>
          <p:cNvSpPr>
            <a:spLocks noChangeArrowheads="1"/>
          </p:cNvSpPr>
          <p:nvPr/>
        </p:nvSpPr>
        <p:spPr bwMode="auto">
          <a:xfrm>
            <a:off x="3357554" y="2928934"/>
            <a:ext cx="5643602" cy="3714776"/>
          </a:xfrm>
          <a:prstGeom prst="cloudCallout">
            <a:avLst>
              <a:gd name="adj1" fmla="val -68156"/>
              <a:gd name="adj2" fmla="val 5159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0" y="3643314"/>
            <a:ext cx="49760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Начертите квадрат.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Обозначьте его.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Выпишите все пары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перпендикулярных прямых.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клипы\tani1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2500330" cy="2357454"/>
          </a:xfrm>
          <a:prstGeom prst="rect">
            <a:avLst/>
          </a:prstGeom>
          <a:noFill/>
        </p:spPr>
      </p:pic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3286116" y="500042"/>
            <a:ext cx="5643602" cy="2428892"/>
          </a:xfrm>
          <a:prstGeom prst="cloudCallout">
            <a:avLst>
              <a:gd name="adj1" fmla="val -68946"/>
              <a:gd name="adj2" fmla="val -1745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182" y="1000108"/>
            <a:ext cx="51090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Проведите две прямые так,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чтобы у них было разное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взаимное расположение 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н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а плоскости.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857224" y="3214686"/>
            <a:ext cx="2714644" cy="16430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714348" y="3643314"/>
            <a:ext cx="3357586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8926" y="2786058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Georgia" pitchFamily="18" charset="0"/>
              </a:rPr>
              <a:t>a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5072074"/>
            <a:ext cx="484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Georgia" pitchFamily="18" charset="0"/>
              </a:rPr>
              <a:t>b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4250529" y="3464719"/>
            <a:ext cx="2643206" cy="18573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43570" y="3000372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Georgia" pitchFamily="18" charset="0"/>
              </a:rPr>
              <a:t>c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6143636" y="3571876"/>
            <a:ext cx="2357454" cy="15001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72330" y="3500438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Georgia" pitchFamily="18" charset="0"/>
              </a:rPr>
              <a:t>d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0" name="AutoShape 59"/>
          <p:cNvSpPr>
            <a:spLocks noChangeArrowheads="1"/>
          </p:cNvSpPr>
          <p:nvPr/>
        </p:nvSpPr>
        <p:spPr bwMode="auto">
          <a:xfrm>
            <a:off x="3286116" y="500042"/>
            <a:ext cx="5643602" cy="2428892"/>
          </a:xfrm>
          <a:prstGeom prst="cloudCallout">
            <a:avLst>
              <a:gd name="adj1" fmla="val -68946"/>
              <a:gd name="adj2" fmla="val -1745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9058" y="857232"/>
            <a:ext cx="4812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Как могут располагаться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прямые на плоскости?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14744" y="1571612"/>
            <a:ext cx="47628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Сколько общих точек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могут иметь две прямые?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5643578"/>
            <a:ext cx="9204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Две непересекающиеся прямые на плоскости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 называются 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параллельными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ru-RU" sz="28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/>
      <p:bldP spid="10" grpId="0"/>
      <p:bldP spid="13" grpId="0"/>
      <p:bldP spid="18" grpId="0"/>
      <p:bldP spid="20" grpId="0" animBg="1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клипы\tani2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2357454" cy="2428892"/>
          </a:xfrm>
          <a:prstGeom prst="rect">
            <a:avLst/>
          </a:prstGeom>
          <a:noFill/>
        </p:spPr>
      </p:pic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3286116" y="214290"/>
            <a:ext cx="5643602" cy="3143272"/>
          </a:xfrm>
          <a:prstGeom prst="cloudCallout">
            <a:avLst>
              <a:gd name="adj1" fmla="val -76652"/>
              <a:gd name="adj2" fmla="val -17355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642918"/>
            <a:ext cx="4357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Название параллельных 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п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рямых </a:t>
            </a: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п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роизошло от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греческого слова «</a:t>
            </a:r>
            <a:r>
              <a:rPr lang="ru-RU" sz="2400" b="1" i="1" dirty="0" err="1" smtClean="0">
                <a:solidFill>
                  <a:srgbClr val="C00000"/>
                </a:solidFill>
                <a:latin typeface="Georgia" pitchFamily="18" charset="0"/>
              </a:rPr>
              <a:t>параллелой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»,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которое означает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«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рядом идущие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».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auto">
          <a:xfrm>
            <a:off x="142844" y="3143248"/>
            <a:ext cx="8786842" cy="3571900"/>
          </a:xfrm>
          <a:prstGeom prst="cloudCallout">
            <a:avLst>
              <a:gd name="adj1" fmla="val -33368"/>
              <a:gd name="adj2" fmla="val -100077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3714752"/>
            <a:ext cx="82766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Для обозначения параллельности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двух прямых древнегреческие математики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и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спользовали знак «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=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». Но после того, как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в 18 веке стали использовать знак равенства, 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п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араллельность стали обозначать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с помощью знака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||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клипы\tani1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500330" cy="2357454"/>
          </a:xfrm>
          <a:prstGeom prst="rect">
            <a:avLst/>
          </a:prstGeom>
          <a:noFill/>
        </p:spPr>
      </p:pic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2928926" y="142852"/>
            <a:ext cx="6000792" cy="2428892"/>
          </a:xfrm>
          <a:prstGeom prst="cloudCallout">
            <a:avLst>
              <a:gd name="adj1" fmla="val -63929"/>
              <a:gd name="adj2" fmla="val 6978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571480"/>
            <a:ext cx="4714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Приведите примеры параллельных</a:t>
            </a:r>
          </a:p>
          <a:p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прямых в окружающей обстановке.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auto">
          <a:xfrm>
            <a:off x="2643174" y="2857496"/>
            <a:ext cx="6000792" cy="2428892"/>
          </a:xfrm>
          <a:prstGeom prst="cloudCallout">
            <a:avLst>
              <a:gd name="adj1" fmla="val -56682"/>
              <a:gd name="adj2" fmla="val -83466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3714752"/>
            <a:ext cx="3050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И на картинке…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reeform 2" descr="Дуб"/>
          <p:cNvSpPr>
            <a:spLocks/>
          </p:cNvSpPr>
          <p:nvPr/>
        </p:nvSpPr>
        <p:spPr bwMode="auto">
          <a:xfrm>
            <a:off x="25400" y="4902200"/>
            <a:ext cx="9131300" cy="1943100"/>
          </a:xfrm>
          <a:custGeom>
            <a:avLst/>
            <a:gdLst/>
            <a:ahLst/>
            <a:cxnLst>
              <a:cxn ang="0">
                <a:pos x="0" y="1208"/>
              </a:cxn>
              <a:cxn ang="0">
                <a:pos x="1592" y="8"/>
              </a:cxn>
              <a:cxn ang="0">
                <a:pos x="4408" y="0"/>
              </a:cxn>
              <a:cxn ang="0">
                <a:pos x="5752" y="1224"/>
              </a:cxn>
              <a:cxn ang="0">
                <a:pos x="0" y="1208"/>
              </a:cxn>
            </a:cxnLst>
            <a:rect l="0" t="0" r="r" b="b"/>
            <a:pathLst>
              <a:path w="5752" h="1224">
                <a:moveTo>
                  <a:pt x="0" y="1208"/>
                </a:moveTo>
                <a:lnTo>
                  <a:pt x="1592" y="8"/>
                </a:lnTo>
                <a:lnTo>
                  <a:pt x="4408" y="0"/>
                </a:lnTo>
                <a:lnTo>
                  <a:pt x="5752" y="1224"/>
                </a:lnTo>
                <a:lnTo>
                  <a:pt x="0" y="1208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19" name="Freeform 3" descr="Голубая тисненая бумага"/>
          <p:cNvSpPr>
            <a:spLocks/>
          </p:cNvSpPr>
          <p:nvPr/>
        </p:nvSpPr>
        <p:spPr bwMode="auto">
          <a:xfrm>
            <a:off x="842963" y="5257800"/>
            <a:ext cx="4981575" cy="1487488"/>
          </a:xfrm>
          <a:custGeom>
            <a:avLst/>
            <a:gdLst/>
            <a:ahLst/>
            <a:cxnLst>
              <a:cxn ang="0">
                <a:pos x="2997" y="120"/>
              </a:cxn>
              <a:cxn ang="0">
                <a:pos x="2613" y="24"/>
              </a:cxn>
              <a:cxn ang="0">
                <a:pos x="2229" y="24"/>
              </a:cxn>
              <a:cxn ang="0">
                <a:pos x="1893" y="168"/>
              </a:cxn>
              <a:cxn ang="0">
                <a:pos x="1605" y="264"/>
              </a:cxn>
              <a:cxn ang="0">
                <a:pos x="1125" y="312"/>
              </a:cxn>
              <a:cxn ang="0">
                <a:pos x="693" y="312"/>
              </a:cxn>
              <a:cxn ang="0">
                <a:pos x="565" y="240"/>
              </a:cxn>
              <a:cxn ang="0">
                <a:pos x="517" y="256"/>
              </a:cxn>
              <a:cxn ang="0">
                <a:pos x="405" y="360"/>
              </a:cxn>
              <a:cxn ang="0">
                <a:pos x="165" y="600"/>
              </a:cxn>
              <a:cxn ang="0">
                <a:pos x="21" y="744"/>
              </a:cxn>
              <a:cxn ang="0">
                <a:pos x="37" y="768"/>
              </a:cxn>
              <a:cxn ang="0">
                <a:pos x="149" y="816"/>
              </a:cxn>
              <a:cxn ang="0">
                <a:pos x="645" y="880"/>
              </a:cxn>
              <a:cxn ang="0">
                <a:pos x="1077" y="936"/>
              </a:cxn>
              <a:cxn ang="0">
                <a:pos x="1413" y="888"/>
              </a:cxn>
              <a:cxn ang="0">
                <a:pos x="1749" y="792"/>
              </a:cxn>
              <a:cxn ang="0">
                <a:pos x="2085" y="648"/>
              </a:cxn>
              <a:cxn ang="0">
                <a:pos x="2277" y="600"/>
              </a:cxn>
              <a:cxn ang="0">
                <a:pos x="2501" y="688"/>
              </a:cxn>
              <a:cxn ang="0">
                <a:pos x="2581" y="608"/>
              </a:cxn>
              <a:cxn ang="0">
                <a:pos x="2757" y="456"/>
              </a:cxn>
              <a:cxn ang="0">
                <a:pos x="2917" y="256"/>
              </a:cxn>
              <a:cxn ang="0">
                <a:pos x="3125" y="64"/>
              </a:cxn>
              <a:cxn ang="0">
                <a:pos x="2997" y="120"/>
              </a:cxn>
            </a:cxnLst>
            <a:rect l="0" t="0" r="r" b="b"/>
            <a:pathLst>
              <a:path w="3138" h="937">
                <a:moveTo>
                  <a:pt x="2997" y="120"/>
                </a:moveTo>
                <a:cubicBezTo>
                  <a:pt x="2925" y="112"/>
                  <a:pt x="2741" y="40"/>
                  <a:pt x="2613" y="24"/>
                </a:cubicBezTo>
                <a:cubicBezTo>
                  <a:pt x="2485" y="8"/>
                  <a:pt x="2349" y="0"/>
                  <a:pt x="2229" y="24"/>
                </a:cubicBezTo>
                <a:cubicBezTo>
                  <a:pt x="2109" y="48"/>
                  <a:pt x="1997" y="128"/>
                  <a:pt x="1893" y="168"/>
                </a:cubicBezTo>
                <a:cubicBezTo>
                  <a:pt x="1789" y="208"/>
                  <a:pt x="1733" y="240"/>
                  <a:pt x="1605" y="264"/>
                </a:cubicBezTo>
                <a:cubicBezTo>
                  <a:pt x="1477" y="288"/>
                  <a:pt x="1277" y="304"/>
                  <a:pt x="1125" y="312"/>
                </a:cubicBezTo>
                <a:cubicBezTo>
                  <a:pt x="973" y="320"/>
                  <a:pt x="786" y="324"/>
                  <a:pt x="693" y="312"/>
                </a:cubicBezTo>
                <a:cubicBezTo>
                  <a:pt x="600" y="300"/>
                  <a:pt x="594" y="249"/>
                  <a:pt x="565" y="240"/>
                </a:cubicBezTo>
                <a:cubicBezTo>
                  <a:pt x="536" y="231"/>
                  <a:pt x="544" y="236"/>
                  <a:pt x="517" y="256"/>
                </a:cubicBezTo>
                <a:cubicBezTo>
                  <a:pt x="490" y="276"/>
                  <a:pt x="464" y="303"/>
                  <a:pt x="405" y="360"/>
                </a:cubicBezTo>
                <a:cubicBezTo>
                  <a:pt x="346" y="417"/>
                  <a:pt x="229" y="536"/>
                  <a:pt x="165" y="600"/>
                </a:cubicBezTo>
                <a:cubicBezTo>
                  <a:pt x="101" y="664"/>
                  <a:pt x="42" y="716"/>
                  <a:pt x="21" y="744"/>
                </a:cubicBezTo>
                <a:cubicBezTo>
                  <a:pt x="0" y="772"/>
                  <a:pt x="16" y="756"/>
                  <a:pt x="37" y="768"/>
                </a:cubicBezTo>
                <a:cubicBezTo>
                  <a:pt x="58" y="780"/>
                  <a:pt x="48" y="797"/>
                  <a:pt x="149" y="816"/>
                </a:cubicBezTo>
                <a:cubicBezTo>
                  <a:pt x="250" y="835"/>
                  <a:pt x="490" y="860"/>
                  <a:pt x="645" y="880"/>
                </a:cubicBezTo>
                <a:cubicBezTo>
                  <a:pt x="800" y="900"/>
                  <a:pt x="949" y="935"/>
                  <a:pt x="1077" y="936"/>
                </a:cubicBezTo>
                <a:cubicBezTo>
                  <a:pt x="1205" y="937"/>
                  <a:pt x="1301" y="912"/>
                  <a:pt x="1413" y="888"/>
                </a:cubicBezTo>
                <a:cubicBezTo>
                  <a:pt x="1525" y="864"/>
                  <a:pt x="1637" y="832"/>
                  <a:pt x="1749" y="792"/>
                </a:cubicBezTo>
                <a:cubicBezTo>
                  <a:pt x="1861" y="752"/>
                  <a:pt x="1997" y="680"/>
                  <a:pt x="2085" y="648"/>
                </a:cubicBezTo>
                <a:cubicBezTo>
                  <a:pt x="2173" y="616"/>
                  <a:pt x="2208" y="593"/>
                  <a:pt x="2277" y="600"/>
                </a:cubicBezTo>
                <a:cubicBezTo>
                  <a:pt x="2346" y="607"/>
                  <a:pt x="2450" y="687"/>
                  <a:pt x="2501" y="688"/>
                </a:cubicBezTo>
                <a:cubicBezTo>
                  <a:pt x="2552" y="689"/>
                  <a:pt x="2538" y="647"/>
                  <a:pt x="2581" y="608"/>
                </a:cubicBezTo>
                <a:cubicBezTo>
                  <a:pt x="2624" y="569"/>
                  <a:pt x="2701" y="515"/>
                  <a:pt x="2757" y="456"/>
                </a:cubicBezTo>
                <a:cubicBezTo>
                  <a:pt x="2813" y="397"/>
                  <a:pt x="2856" y="321"/>
                  <a:pt x="2917" y="256"/>
                </a:cubicBezTo>
                <a:cubicBezTo>
                  <a:pt x="2978" y="191"/>
                  <a:pt x="3112" y="87"/>
                  <a:pt x="3125" y="64"/>
                </a:cubicBezTo>
                <a:cubicBezTo>
                  <a:pt x="3138" y="41"/>
                  <a:pt x="3024" y="108"/>
                  <a:pt x="2997" y="120"/>
                </a:cubicBez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20" name="Freeform 4" descr="Голубая тисненая бумага"/>
          <p:cNvSpPr>
            <a:spLocks/>
          </p:cNvSpPr>
          <p:nvPr/>
        </p:nvSpPr>
        <p:spPr bwMode="auto">
          <a:xfrm>
            <a:off x="-25400" y="12700"/>
            <a:ext cx="2540000" cy="6896100"/>
          </a:xfrm>
          <a:custGeom>
            <a:avLst/>
            <a:gdLst/>
            <a:ahLst/>
            <a:cxnLst>
              <a:cxn ang="0">
                <a:pos x="1600" y="3112"/>
              </a:cxn>
              <a:cxn ang="0">
                <a:pos x="1568" y="888"/>
              </a:cxn>
              <a:cxn ang="0">
                <a:pos x="632" y="0"/>
              </a:cxn>
              <a:cxn ang="0">
                <a:pos x="8" y="0"/>
              </a:cxn>
              <a:cxn ang="0">
                <a:pos x="0" y="4344"/>
              </a:cxn>
              <a:cxn ang="0">
                <a:pos x="1600" y="3112"/>
              </a:cxn>
            </a:cxnLst>
            <a:rect l="0" t="0" r="r" b="b"/>
            <a:pathLst>
              <a:path w="1600" h="4344">
                <a:moveTo>
                  <a:pt x="1600" y="3112"/>
                </a:moveTo>
                <a:lnTo>
                  <a:pt x="1568" y="888"/>
                </a:lnTo>
                <a:lnTo>
                  <a:pt x="632" y="0"/>
                </a:lnTo>
                <a:lnTo>
                  <a:pt x="8" y="0"/>
                </a:lnTo>
                <a:lnTo>
                  <a:pt x="0" y="4344"/>
                </a:lnTo>
                <a:lnTo>
                  <a:pt x="1600" y="3112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21" name="Freeform 5" descr="Голубая тисненая бумага"/>
          <p:cNvSpPr>
            <a:spLocks/>
          </p:cNvSpPr>
          <p:nvPr/>
        </p:nvSpPr>
        <p:spPr bwMode="auto">
          <a:xfrm>
            <a:off x="2463800" y="1409700"/>
            <a:ext cx="4533900" cy="3556000"/>
          </a:xfrm>
          <a:custGeom>
            <a:avLst/>
            <a:gdLst/>
            <a:ahLst/>
            <a:cxnLst>
              <a:cxn ang="0">
                <a:pos x="32" y="2240"/>
              </a:cxn>
              <a:cxn ang="0">
                <a:pos x="2856" y="2224"/>
              </a:cxn>
              <a:cxn ang="0">
                <a:pos x="2808" y="16"/>
              </a:cxn>
              <a:cxn ang="0">
                <a:pos x="0" y="0"/>
              </a:cxn>
              <a:cxn ang="0">
                <a:pos x="32" y="2240"/>
              </a:cxn>
            </a:cxnLst>
            <a:rect l="0" t="0" r="r" b="b"/>
            <a:pathLst>
              <a:path w="2856" h="2240">
                <a:moveTo>
                  <a:pt x="32" y="2240"/>
                </a:moveTo>
                <a:lnTo>
                  <a:pt x="2856" y="2224"/>
                </a:lnTo>
                <a:lnTo>
                  <a:pt x="2808" y="16"/>
                </a:lnTo>
                <a:lnTo>
                  <a:pt x="0" y="0"/>
                </a:lnTo>
                <a:lnTo>
                  <a:pt x="32" y="2240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2463800" y="1422400"/>
            <a:ext cx="448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23" name="Freeform 7" descr="Папирус"/>
          <p:cNvSpPr>
            <a:spLocks/>
          </p:cNvSpPr>
          <p:nvPr/>
        </p:nvSpPr>
        <p:spPr bwMode="auto">
          <a:xfrm>
            <a:off x="2857500" y="2413000"/>
            <a:ext cx="1295400" cy="2552700"/>
          </a:xfrm>
          <a:custGeom>
            <a:avLst/>
            <a:gdLst/>
            <a:ahLst/>
            <a:cxnLst>
              <a:cxn ang="0">
                <a:pos x="24" y="1592"/>
              </a:cxn>
              <a:cxn ang="0">
                <a:pos x="0" y="0"/>
              </a:cxn>
              <a:cxn ang="0">
                <a:pos x="808" y="0"/>
              </a:cxn>
              <a:cxn ang="0">
                <a:pos x="816" y="1600"/>
              </a:cxn>
              <a:cxn ang="0">
                <a:pos x="24" y="1608"/>
              </a:cxn>
            </a:cxnLst>
            <a:rect l="0" t="0" r="r" b="b"/>
            <a:pathLst>
              <a:path w="816" h="1608">
                <a:moveTo>
                  <a:pt x="24" y="1592"/>
                </a:moveTo>
                <a:lnTo>
                  <a:pt x="0" y="0"/>
                </a:lnTo>
                <a:lnTo>
                  <a:pt x="808" y="0"/>
                </a:lnTo>
                <a:lnTo>
                  <a:pt x="816" y="1600"/>
                </a:lnTo>
                <a:lnTo>
                  <a:pt x="24" y="1608"/>
                </a:lnTo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>
            <a:off x="2552700" y="4965700"/>
            <a:ext cx="448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25" name="Freeform 9"/>
          <p:cNvSpPr>
            <a:spLocks/>
          </p:cNvSpPr>
          <p:nvPr/>
        </p:nvSpPr>
        <p:spPr bwMode="auto">
          <a:xfrm>
            <a:off x="2489200" y="1435100"/>
            <a:ext cx="50800" cy="3568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48"/>
              </a:cxn>
            </a:cxnLst>
            <a:rect l="0" t="0" r="r" b="b"/>
            <a:pathLst>
              <a:path w="32" h="2248">
                <a:moveTo>
                  <a:pt x="0" y="0"/>
                </a:moveTo>
                <a:lnTo>
                  <a:pt x="32" y="2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26" name="Freeform 10"/>
          <p:cNvSpPr>
            <a:spLocks/>
          </p:cNvSpPr>
          <p:nvPr/>
        </p:nvSpPr>
        <p:spPr bwMode="auto">
          <a:xfrm>
            <a:off x="6946900" y="1422400"/>
            <a:ext cx="50800" cy="3568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48"/>
              </a:cxn>
            </a:cxnLst>
            <a:rect l="0" t="0" r="r" b="b"/>
            <a:pathLst>
              <a:path w="32" h="2248">
                <a:moveTo>
                  <a:pt x="0" y="0"/>
                </a:moveTo>
                <a:lnTo>
                  <a:pt x="32" y="2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27" name="Freeform 11"/>
          <p:cNvSpPr>
            <a:spLocks/>
          </p:cNvSpPr>
          <p:nvPr/>
        </p:nvSpPr>
        <p:spPr bwMode="auto">
          <a:xfrm>
            <a:off x="6934200" y="12700"/>
            <a:ext cx="1676400" cy="1409700"/>
          </a:xfrm>
          <a:custGeom>
            <a:avLst/>
            <a:gdLst/>
            <a:ahLst/>
            <a:cxnLst>
              <a:cxn ang="0">
                <a:pos x="1056" y="0"/>
              </a:cxn>
              <a:cxn ang="0">
                <a:pos x="0" y="888"/>
              </a:cxn>
            </a:cxnLst>
            <a:rect l="0" t="0" r="r" b="b"/>
            <a:pathLst>
              <a:path w="1056" h="888">
                <a:moveTo>
                  <a:pt x="1056" y="0"/>
                </a:moveTo>
                <a:lnTo>
                  <a:pt x="0" y="8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28" name="Freeform 12"/>
          <p:cNvSpPr>
            <a:spLocks/>
          </p:cNvSpPr>
          <p:nvPr/>
        </p:nvSpPr>
        <p:spPr bwMode="auto">
          <a:xfrm>
            <a:off x="101600" y="5003800"/>
            <a:ext cx="2387600" cy="1803400"/>
          </a:xfrm>
          <a:custGeom>
            <a:avLst/>
            <a:gdLst/>
            <a:ahLst/>
            <a:cxnLst>
              <a:cxn ang="0">
                <a:pos x="1504" y="0"/>
              </a:cxn>
              <a:cxn ang="0">
                <a:pos x="0" y="1136"/>
              </a:cxn>
            </a:cxnLst>
            <a:rect l="0" t="0" r="r" b="b"/>
            <a:pathLst>
              <a:path w="1504" h="1136">
                <a:moveTo>
                  <a:pt x="1504" y="0"/>
                </a:moveTo>
                <a:lnTo>
                  <a:pt x="0" y="11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29" name="Freeform 13"/>
          <p:cNvSpPr>
            <a:spLocks/>
          </p:cNvSpPr>
          <p:nvPr/>
        </p:nvSpPr>
        <p:spPr bwMode="auto">
          <a:xfrm>
            <a:off x="977900" y="0"/>
            <a:ext cx="1498600" cy="14478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30" name="Freeform 14"/>
          <p:cNvSpPr>
            <a:spLocks/>
          </p:cNvSpPr>
          <p:nvPr/>
        </p:nvSpPr>
        <p:spPr bwMode="auto">
          <a:xfrm>
            <a:off x="6972300" y="4953000"/>
            <a:ext cx="2171700" cy="1930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31" name="Freeform 15"/>
          <p:cNvSpPr>
            <a:spLocks/>
          </p:cNvSpPr>
          <p:nvPr/>
        </p:nvSpPr>
        <p:spPr bwMode="auto">
          <a:xfrm>
            <a:off x="2979738" y="3987800"/>
            <a:ext cx="69850" cy="21590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51" y="88"/>
              </a:cxn>
              <a:cxn ang="0">
                <a:pos x="11" y="168"/>
              </a:cxn>
              <a:cxn ang="0">
                <a:pos x="35" y="88"/>
              </a:cxn>
              <a:cxn ang="0">
                <a:pos x="3" y="0"/>
              </a:cxn>
            </a:cxnLst>
            <a:rect l="0" t="0" r="r" b="b"/>
            <a:pathLst>
              <a:path w="52" h="168">
                <a:moveTo>
                  <a:pt x="3" y="0"/>
                </a:moveTo>
                <a:cubicBezTo>
                  <a:pt x="6" y="0"/>
                  <a:pt x="50" y="60"/>
                  <a:pt x="51" y="88"/>
                </a:cubicBezTo>
                <a:cubicBezTo>
                  <a:pt x="52" y="116"/>
                  <a:pt x="14" y="168"/>
                  <a:pt x="11" y="168"/>
                </a:cubicBezTo>
                <a:cubicBezTo>
                  <a:pt x="8" y="168"/>
                  <a:pt x="38" y="115"/>
                  <a:pt x="35" y="88"/>
                </a:cubicBezTo>
                <a:cubicBezTo>
                  <a:pt x="32" y="61"/>
                  <a:pt x="0" y="0"/>
                  <a:pt x="3" y="0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32" name="Freeform 16"/>
          <p:cNvSpPr>
            <a:spLocks/>
          </p:cNvSpPr>
          <p:nvPr/>
        </p:nvSpPr>
        <p:spPr bwMode="auto">
          <a:xfrm>
            <a:off x="1651000" y="0"/>
            <a:ext cx="1333500" cy="13970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33" name="Freeform 17"/>
          <p:cNvSpPr>
            <a:spLocks/>
          </p:cNvSpPr>
          <p:nvPr/>
        </p:nvSpPr>
        <p:spPr bwMode="auto">
          <a:xfrm>
            <a:off x="2349500" y="-38100"/>
            <a:ext cx="11684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34" name="Freeform 18"/>
          <p:cNvSpPr>
            <a:spLocks/>
          </p:cNvSpPr>
          <p:nvPr/>
        </p:nvSpPr>
        <p:spPr bwMode="auto">
          <a:xfrm>
            <a:off x="3162300" y="12700"/>
            <a:ext cx="9271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35" name="Freeform 19"/>
          <p:cNvSpPr>
            <a:spLocks/>
          </p:cNvSpPr>
          <p:nvPr/>
        </p:nvSpPr>
        <p:spPr bwMode="auto">
          <a:xfrm>
            <a:off x="4051300" y="12700"/>
            <a:ext cx="4826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36" name="Freeform 20"/>
          <p:cNvSpPr>
            <a:spLocks/>
          </p:cNvSpPr>
          <p:nvPr/>
        </p:nvSpPr>
        <p:spPr bwMode="auto">
          <a:xfrm flipH="1">
            <a:off x="5359400" y="-88900"/>
            <a:ext cx="139700" cy="14986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37" name="Freeform 21"/>
          <p:cNvSpPr>
            <a:spLocks/>
          </p:cNvSpPr>
          <p:nvPr/>
        </p:nvSpPr>
        <p:spPr bwMode="auto">
          <a:xfrm flipH="1">
            <a:off x="5715000" y="-38100"/>
            <a:ext cx="393700" cy="14732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38" name="Freeform 22"/>
          <p:cNvSpPr>
            <a:spLocks/>
          </p:cNvSpPr>
          <p:nvPr/>
        </p:nvSpPr>
        <p:spPr bwMode="auto">
          <a:xfrm flipH="1">
            <a:off x="6108700" y="-50800"/>
            <a:ext cx="685800" cy="14605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39" name="Freeform 23"/>
          <p:cNvSpPr>
            <a:spLocks/>
          </p:cNvSpPr>
          <p:nvPr/>
        </p:nvSpPr>
        <p:spPr bwMode="auto">
          <a:xfrm flipH="1">
            <a:off x="6489700" y="-12700"/>
            <a:ext cx="1130300" cy="14224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40" name="Freeform 24" descr="Голубая тисненая бумага"/>
          <p:cNvSpPr>
            <a:spLocks/>
          </p:cNvSpPr>
          <p:nvPr/>
        </p:nvSpPr>
        <p:spPr bwMode="auto">
          <a:xfrm>
            <a:off x="6934200" y="-12700"/>
            <a:ext cx="2222500" cy="6908800"/>
          </a:xfrm>
          <a:custGeom>
            <a:avLst/>
            <a:gdLst/>
            <a:ahLst/>
            <a:cxnLst>
              <a:cxn ang="0">
                <a:pos x="32" y="3128"/>
              </a:cxn>
              <a:cxn ang="0">
                <a:pos x="0" y="888"/>
              </a:cxn>
              <a:cxn ang="0">
                <a:pos x="1072" y="0"/>
              </a:cxn>
              <a:cxn ang="0">
                <a:pos x="1400" y="0"/>
              </a:cxn>
              <a:cxn ang="0">
                <a:pos x="1400" y="4352"/>
              </a:cxn>
              <a:cxn ang="0">
                <a:pos x="32" y="3128"/>
              </a:cxn>
            </a:cxnLst>
            <a:rect l="0" t="0" r="r" b="b"/>
            <a:pathLst>
              <a:path w="1400" h="4352">
                <a:moveTo>
                  <a:pt x="32" y="3128"/>
                </a:moveTo>
                <a:lnTo>
                  <a:pt x="0" y="888"/>
                </a:lnTo>
                <a:lnTo>
                  <a:pt x="1072" y="0"/>
                </a:lnTo>
                <a:lnTo>
                  <a:pt x="1400" y="0"/>
                </a:lnTo>
                <a:lnTo>
                  <a:pt x="1400" y="4352"/>
                </a:lnTo>
                <a:lnTo>
                  <a:pt x="32" y="3128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41" name="Freeform 25"/>
          <p:cNvSpPr>
            <a:spLocks/>
          </p:cNvSpPr>
          <p:nvPr/>
        </p:nvSpPr>
        <p:spPr bwMode="auto">
          <a:xfrm>
            <a:off x="4864100" y="-25400"/>
            <a:ext cx="114300" cy="1409700"/>
          </a:xfrm>
          <a:custGeom>
            <a:avLst/>
            <a:gdLst/>
            <a:ahLst/>
            <a:cxnLst>
              <a:cxn ang="0">
                <a:pos x="944" y="912"/>
              </a:cxn>
              <a:cxn ang="0">
                <a:pos x="0" y="0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42" name="Oval 26"/>
          <p:cNvSpPr>
            <a:spLocks noChangeArrowheads="1"/>
          </p:cNvSpPr>
          <p:nvPr/>
        </p:nvSpPr>
        <p:spPr bwMode="auto">
          <a:xfrm>
            <a:off x="2362200" y="2540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37243" name="Oval 27"/>
          <p:cNvSpPr>
            <a:spLocks noChangeArrowheads="1"/>
          </p:cNvSpPr>
          <p:nvPr/>
        </p:nvSpPr>
        <p:spPr bwMode="auto">
          <a:xfrm>
            <a:off x="4279900" y="1778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37244" name="Oval 28"/>
          <p:cNvSpPr>
            <a:spLocks noChangeArrowheads="1"/>
          </p:cNvSpPr>
          <p:nvPr/>
        </p:nvSpPr>
        <p:spPr bwMode="auto">
          <a:xfrm>
            <a:off x="6184900" y="1651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37245" name="Oval 29"/>
          <p:cNvSpPr>
            <a:spLocks noChangeArrowheads="1"/>
          </p:cNvSpPr>
          <p:nvPr/>
        </p:nvSpPr>
        <p:spPr bwMode="auto">
          <a:xfrm>
            <a:off x="5943600" y="9144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37246" name="Oval 30"/>
          <p:cNvSpPr>
            <a:spLocks noChangeArrowheads="1"/>
          </p:cNvSpPr>
          <p:nvPr/>
        </p:nvSpPr>
        <p:spPr bwMode="auto">
          <a:xfrm>
            <a:off x="4521200" y="9398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37247" name="Oval 31"/>
          <p:cNvSpPr>
            <a:spLocks noChangeArrowheads="1"/>
          </p:cNvSpPr>
          <p:nvPr/>
        </p:nvSpPr>
        <p:spPr bwMode="auto">
          <a:xfrm>
            <a:off x="3098800" y="9652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37248" name="Line 32"/>
          <p:cNvSpPr>
            <a:spLocks noChangeShapeType="1"/>
          </p:cNvSpPr>
          <p:nvPr/>
        </p:nvSpPr>
        <p:spPr bwMode="auto">
          <a:xfrm flipH="1">
            <a:off x="8674100" y="1473200"/>
            <a:ext cx="2159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49" name="Line 33"/>
          <p:cNvSpPr>
            <a:spLocks noChangeShapeType="1"/>
          </p:cNvSpPr>
          <p:nvPr/>
        </p:nvSpPr>
        <p:spPr bwMode="auto">
          <a:xfrm>
            <a:off x="7404100" y="2235200"/>
            <a:ext cx="1905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50" name="Line 34"/>
          <p:cNvSpPr>
            <a:spLocks noChangeShapeType="1"/>
          </p:cNvSpPr>
          <p:nvPr/>
        </p:nvSpPr>
        <p:spPr bwMode="auto">
          <a:xfrm flipV="1">
            <a:off x="7493000" y="4178300"/>
            <a:ext cx="1524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51" name="Line 35"/>
          <p:cNvSpPr>
            <a:spLocks noChangeShapeType="1"/>
          </p:cNvSpPr>
          <p:nvPr/>
        </p:nvSpPr>
        <p:spPr bwMode="auto">
          <a:xfrm>
            <a:off x="8699500" y="4749800"/>
            <a:ext cx="2413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52" name="Freeform 36"/>
          <p:cNvSpPr>
            <a:spLocks/>
          </p:cNvSpPr>
          <p:nvPr/>
        </p:nvSpPr>
        <p:spPr bwMode="auto">
          <a:xfrm>
            <a:off x="7848600" y="2133600"/>
            <a:ext cx="38100" cy="127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0" y="8"/>
              </a:cxn>
              <a:cxn ang="0">
                <a:pos x="24" y="0"/>
              </a:cxn>
            </a:cxnLst>
            <a:rect l="0" t="0" r="r" b="b"/>
            <a:pathLst>
              <a:path w="24" h="8">
                <a:moveTo>
                  <a:pt x="24" y="0"/>
                </a:moveTo>
                <a:cubicBezTo>
                  <a:pt x="16" y="3"/>
                  <a:pt x="0" y="8"/>
                  <a:pt x="0" y="8"/>
                </a:cubicBezTo>
                <a:cubicBezTo>
                  <a:pt x="0" y="8"/>
                  <a:pt x="16" y="3"/>
                  <a:pt x="24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53" name="Line 37"/>
          <p:cNvSpPr>
            <a:spLocks noChangeShapeType="1"/>
          </p:cNvSpPr>
          <p:nvPr/>
        </p:nvSpPr>
        <p:spPr bwMode="auto">
          <a:xfrm>
            <a:off x="2044700" y="1028700"/>
            <a:ext cx="63500" cy="4241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54" name="Freeform 38"/>
          <p:cNvSpPr>
            <a:spLocks/>
          </p:cNvSpPr>
          <p:nvPr/>
        </p:nvSpPr>
        <p:spPr bwMode="auto">
          <a:xfrm>
            <a:off x="1587500" y="647700"/>
            <a:ext cx="76200" cy="5016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160"/>
              </a:cxn>
            </a:cxnLst>
            <a:rect l="0" t="0" r="r" b="b"/>
            <a:pathLst>
              <a:path w="48" h="3160">
                <a:moveTo>
                  <a:pt x="0" y="0"/>
                </a:moveTo>
                <a:lnTo>
                  <a:pt x="48" y="316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55" name="Freeform 39"/>
          <p:cNvSpPr>
            <a:spLocks/>
          </p:cNvSpPr>
          <p:nvPr/>
        </p:nvSpPr>
        <p:spPr bwMode="auto">
          <a:xfrm>
            <a:off x="1143000" y="228600"/>
            <a:ext cx="76200" cy="571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600"/>
              </a:cxn>
            </a:cxnLst>
            <a:rect l="0" t="0" r="r" b="b"/>
            <a:pathLst>
              <a:path w="48" h="3600">
                <a:moveTo>
                  <a:pt x="0" y="0"/>
                </a:moveTo>
                <a:lnTo>
                  <a:pt x="48" y="360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56" name="Freeform 40"/>
          <p:cNvSpPr>
            <a:spLocks/>
          </p:cNvSpPr>
          <p:nvPr/>
        </p:nvSpPr>
        <p:spPr bwMode="auto">
          <a:xfrm>
            <a:off x="673100" y="63500"/>
            <a:ext cx="88900" cy="6235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" y="3928"/>
              </a:cxn>
            </a:cxnLst>
            <a:rect l="0" t="0" r="r" b="b"/>
            <a:pathLst>
              <a:path w="56" h="3928">
                <a:moveTo>
                  <a:pt x="0" y="0"/>
                </a:moveTo>
                <a:lnTo>
                  <a:pt x="56" y="39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57" name="Freeform 41"/>
          <p:cNvSpPr>
            <a:spLocks/>
          </p:cNvSpPr>
          <p:nvPr/>
        </p:nvSpPr>
        <p:spPr bwMode="auto">
          <a:xfrm>
            <a:off x="254000" y="-12700"/>
            <a:ext cx="101600" cy="666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" y="4200"/>
              </a:cxn>
            </a:cxnLst>
            <a:rect l="0" t="0" r="r" b="b"/>
            <a:pathLst>
              <a:path w="64" h="4200">
                <a:moveTo>
                  <a:pt x="0" y="0"/>
                </a:moveTo>
                <a:lnTo>
                  <a:pt x="64" y="420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58" name="Freeform 42"/>
          <p:cNvSpPr>
            <a:spLocks/>
          </p:cNvSpPr>
          <p:nvPr/>
        </p:nvSpPr>
        <p:spPr bwMode="auto">
          <a:xfrm>
            <a:off x="355600" y="2368550"/>
            <a:ext cx="1397000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0" y="308"/>
              </a:cxn>
              <a:cxn ang="0">
                <a:pos x="688" y="0"/>
              </a:cxn>
              <a:cxn ang="0">
                <a:pos x="880" y="16"/>
              </a:cxn>
              <a:cxn ang="0">
                <a:pos x="704" y="120"/>
              </a:cxn>
              <a:cxn ang="0">
                <a:pos x="708" y="256"/>
              </a:cxn>
              <a:cxn ang="0">
                <a:pos x="880" y="20"/>
              </a:cxn>
              <a:cxn ang="0">
                <a:pos x="752" y="100"/>
              </a:cxn>
              <a:cxn ang="0">
                <a:pos x="216" y="348"/>
              </a:cxn>
              <a:cxn ang="0">
                <a:pos x="4" y="328"/>
              </a:cxn>
              <a:cxn ang="0">
                <a:pos x="184" y="348"/>
              </a:cxn>
              <a:cxn ang="0">
                <a:pos x="0" y="556"/>
              </a:cxn>
            </a:cxnLst>
            <a:rect l="0" t="0" r="r" b="b"/>
            <a:pathLst>
              <a:path w="880" h="556">
                <a:moveTo>
                  <a:pt x="0" y="556"/>
                </a:moveTo>
                <a:lnTo>
                  <a:pt x="0" y="308"/>
                </a:lnTo>
                <a:lnTo>
                  <a:pt x="688" y="0"/>
                </a:lnTo>
                <a:lnTo>
                  <a:pt x="880" y="16"/>
                </a:lnTo>
                <a:lnTo>
                  <a:pt x="704" y="120"/>
                </a:lnTo>
                <a:lnTo>
                  <a:pt x="708" y="256"/>
                </a:lnTo>
                <a:lnTo>
                  <a:pt x="880" y="20"/>
                </a:lnTo>
                <a:lnTo>
                  <a:pt x="752" y="100"/>
                </a:lnTo>
                <a:lnTo>
                  <a:pt x="216" y="348"/>
                </a:lnTo>
                <a:lnTo>
                  <a:pt x="4" y="328"/>
                </a:lnTo>
                <a:lnTo>
                  <a:pt x="184" y="348"/>
                </a:lnTo>
                <a:lnTo>
                  <a:pt x="0" y="55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59" name="Line 43"/>
          <p:cNvSpPr>
            <a:spLocks noChangeShapeType="1"/>
          </p:cNvSpPr>
          <p:nvPr/>
        </p:nvSpPr>
        <p:spPr bwMode="auto">
          <a:xfrm>
            <a:off x="7302500" y="1130300"/>
            <a:ext cx="63500" cy="4241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60" name="Freeform 44"/>
          <p:cNvSpPr>
            <a:spLocks/>
          </p:cNvSpPr>
          <p:nvPr/>
        </p:nvSpPr>
        <p:spPr bwMode="auto">
          <a:xfrm>
            <a:off x="7658100" y="850900"/>
            <a:ext cx="50800" cy="477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3008"/>
              </a:cxn>
            </a:cxnLst>
            <a:rect l="0" t="0" r="r" b="b"/>
            <a:pathLst>
              <a:path w="32" h="3008">
                <a:moveTo>
                  <a:pt x="0" y="0"/>
                </a:moveTo>
                <a:lnTo>
                  <a:pt x="32" y="300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61" name="Freeform 45"/>
          <p:cNvSpPr>
            <a:spLocks/>
          </p:cNvSpPr>
          <p:nvPr/>
        </p:nvSpPr>
        <p:spPr bwMode="auto">
          <a:xfrm>
            <a:off x="8102600" y="431800"/>
            <a:ext cx="63500" cy="5638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" y="3552"/>
              </a:cxn>
            </a:cxnLst>
            <a:rect l="0" t="0" r="r" b="b"/>
            <a:pathLst>
              <a:path w="40" h="3552">
                <a:moveTo>
                  <a:pt x="0" y="0"/>
                </a:moveTo>
                <a:lnTo>
                  <a:pt x="40" y="355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62" name="Freeform 46"/>
          <p:cNvSpPr>
            <a:spLocks/>
          </p:cNvSpPr>
          <p:nvPr/>
        </p:nvSpPr>
        <p:spPr bwMode="auto">
          <a:xfrm>
            <a:off x="8585200" y="88900"/>
            <a:ext cx="76200" cy="636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008"/>
              </a:cxn>
            </a:cxnLst>
            <a:rect l="0" t="0" r="r" b="b"/>
            <a:pathLst>
              <a:path w="48" h="4008">
                <a:moveTo>
                  <a:pt x="0" y="0"/>
                </a:moveTo>
                <a:lnTo>
                  <a:pt x="48" y="400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63" name="Freeform 47"/>
          <p:cNvSpPr>
            <a:spLocks/>
          </p:cNvSpPr>
          <p:nvPr/>
        </p:nvSpPr>
        <p:spPr bwMode="auto">
          <a:xfrm>
            <a:off x="9004300" y="-25400"/>
            <a:ext cx="50800" cy="6870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4328"/>
              </a:cxn>
            </a:cxnLst>
            <a:rect l="0" t="0" r="r" b="b"/>
            <a:pathLst>
              <a:path w="32" h="4328">
                <a:moveTo>
                  <a:pt x="0" y="0"/>
                </a:moveTo>
                <a:lnTo>
                  <a:pt x="32" y="43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64" name="Freeform 48"/>
          <p:cNvSpPr>
            <a:spLocks/>
          </p:cNvSpPr>
          <p:nvPr/>
        </p:nvSpPr>
        <p:spPr bwMode="auto">
          <a:xfrm>
            <a:off x="7442200" y="1485900"/>
            <a:ext cx="1511300" cy="3606800"/>
          </a:xfrm>
          <a:custGeom>
            <a:avLst/>
            <a:gdLst/>
            <a:ahLst/>
            <a:cxnLst>
              <a:cxn ang="0">
                <a:pos x="792" y="2056"/>
              </a:cxn>
              <a:cxn ang="0">
                <a:pos x="800" y="144"/>
              </a:cxn>
              <a:cxn ang="0">
                <a:pos x="80" y="488"/>
              </a:cxn>
              <a:cxn ang="0">
                <a:pos x="128" y="1696"/>
              </a:cxn>
              <a:cxn ang="0">
                <a:pos x="784" y="2040"/>
              </a:cxn>
              <a:cxn ang="0">
                <a:pos x="952" y="2264"/>
              </a:cxn>
              <a:cxn ang="0">
                <a:pos x="912" y="0"/>
              </a:cxn>
              <a:cxn ang="0">
                <a:pos x="0" y="464"/>
              </a:cxn>
              <a:cxn ang="0">
                <a:pos x="40" y="1768"/>
              </a:cxn>
              <a:cxn ang="0">
                <a:pos x="944" y="2272"/>
              </a:cxn>
              <a:cxn ang="0">
                <a:pos x="952" y="2248"/>
              </a:cxn>
            </a:cxnLst>
            <a:rect l="0" t="0" r="r" b="b"/>
            <a:pathLst>
              <a:path w="952" h="2272">
                <a:moveTo>
                  <a:pt x="792" y="2056"/>
                </a:moveTo>
                <a:lnTo>
                  <a:pt x="800" y="144"/>
                </a:lnTo>
                <a:lnTo>
                  <a:pt x="80" y="488"/>
                </a:lnTo>
                <a:lnTo>
                  <a:pt x="128" y="1696"/>
                </a:lnTo>
                <a:lnTo>
                  <a:pt x="784" y="2040"/>
                </a:lnTo>
                <a:lnTo>
                  <a:pt x="952" y="2264"/>
                </a:lnTo>
                <a:lnTo>
                  <a:pt x="912" y="0"/>
                </a:lnTo>
                <a:lnTo>
                  <a:pt x="0" y="464"/>
                </a:lnTo>
                <a:lnTo>
                  <a:pt x="40" y="1768"/>
                </a:lnTo>
                <a:lnTo>
                  <a:pt x="944" y="2272"/>
                </a:lnTo>
                <a:lnTo>
                  <a:pt x="952" y="2248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65" name="Freeform 49"/>
          <p:cNvSpPr>
            <a:spLocks/>
          </p:cNvSpPr>
          <p:nvPr/>
        </p:nvSpPr>
        <p:spPr bwMode="auto">
          <a:xfrm>
            <a:off x="7581900" y="1739900"/>
            <a:ext cx="1130300" cy="2984500"/>
          </a:xfrm>
          <a:custGeom>
            <a:avLst/>
            <a:gdLst/>
            <a:ahLst/>
            <a:cxnLst>
              <a:cxn ang="0">
                <a:pos x="0" y="328"/>
              </a:cxn>
              <a:cxn ang="0">
                <a:pos x="704" y="0"/>
              </a:cxn>
              <a:cxn ang="0">
                <a:pos x="712" y="1880"/>
              </a:cxn>
              <a:cxn ang="0">
                <a:pos x="40" y="1552"/>
              </a:cxn>
              <a:cxn ang="0">
                <a:pos x="0" y="328"/>
              </a:cxn>
            </a:cxnLst>
            <a:rect l="0" t="0" r="r" b="b"/>
            <a:pathLst>
              <a:path w="712" h="1880">
                <a:moveTo>
                  <a:pt x="0" y="328"/>
                </a:moveTo>
                <a:lnTo>
                  <a:pt x="704" y="0"/>
                </a:lnTo>
                <a:lnTo>
                  <a:pt x="712" y="1880"/>
                </a:lnTo>
                <a:lnTo>
                  <a:pt x="40" y="1552"/>
                </a:lnTo>
                <a:lnTo>
                  <a:pt x="0" y="328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66" name="Freeform 50"/>
          <p:cNvSpPr>
            <a:spLocks/>
          </p:cNvSpPr>
          <p:nvPr/>
        </p:nvSpPr>
        <p:spPr bwMode="auto">
          <a:xfrm>
            <a:off x="8293100" y="1892300"/>
            <a:ext cx="127000" cy="2679700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48" y="0"/>
              </a:cxn>
              <a:cxn ang="0">
                <a:pos x="80" y="1688"/>
              </a:cxn>
              <a:cxn ang="0">
                <a:pos x="64" y="1680"/>
              </a:cxn>
              <a:cxn ang="0">
                <a:pos x="32" y="1656"/>
              </a:cxn>
              <a:cxn ang="0">
                <a:pos x="0" y="24"/>
              </a:cxn>
            </a:cxnLst>
            <a:rect l="0" t="0" r="r" b="b"/>
            <a:pathLst>
              <a:path w="80" h="1688">
                <a:moveTo>
                  <a:pt x="0" y="24"/>
                </a:moveTo>
                <a:lnTo>
                  <a:pt x="48" y="0"/>
                </a:lnTo>
                <a:lnTo>
                  <a:pt x="80" y="1688"/>
                </a:lnTo>
                <a:lnTo>
                  <a:pt x="64" y="1680"/>
                </a:lnTo>
                <a:lnTo>
                  <a:pt x="32" y="1656"/>
                </a:lnTo>
                <a:lnTo>
                  <a:pt x="0" y="24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67" name="Freeform 51"/>
          <p:cNvSpPr>
            <a:spLocks/>
          </p:cNvSpPr>
          <p:nvPr/>
        </p:nvSpPr>
        <p:spPr bwMode="auto">
          <a:xfrm>
            <a:off x="7861300" y="2082800"/>
            <a:ext cx="165100" cy="22987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56" y="0"/>
              </a:cxn>
              <a:cxn ang="0">
                <a:pos x="104" y="1448"/>
              </a:cxn>
              <a:cxn ang="0">
                <a:pos x="88" y="1440"/>
              </a:cxn>
              <a:cxn ang="0">
                <a:pos x="56" y="1416"/>
              </a:cxn>
              <a:cxn ang="0">
                <a:pos x="0" y="48"/>
              </a:cxn>
            </a:cxnLst>
            <a:rect l="0" t="0" r="r" b="b"/>
            <a:pathLst>
              <a:path w="104" h="1448">
                <a:moveTo>
                  <a:pt x="0" y="48"/>
                </a:moveTo>
                <a:lnTo>
                  <a:pt x="56" y="0"/>
                </a:lnTo>
                <a:lnTo>
                  <a:pt x="104" y="1448"/>
                </a:lnTo>
                <a:lnTo>
                  <a:pt x="88" y="1440"/>
                </a:lnTo>
                <a:lnTo>
                  <a:pt x="56" y="1416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68" name="Freeform 52"/>
          <p:cNvSpPr>
            <a:spLocks/>
          </p:cNvSpPr>
          <p:nvPr/>
        </p:nvSpPr>
        <p:spPr bwMode="auto">
          <a:xfrm>
            <a:off x="6502400" y="1435100"/>
            <a:ext cx="50800" cy="353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24"/>
              </a:cxn>
            </a:cxnLst>
            <a:rect l="0" t="0" r="r" b="b"/>
            <a:pathLst>
              <a:path w="32" h="2224">
                <a:moveTo>
                  <a:pt x="0" y="0"/>
                </a:moveTo>
                <a:lnTo>
                  <a:pt x="32" y="22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69" name="Freeform 53"/>
          <p:cNvSpPr>
            <a:spLocks/>
          </p:cNvSpPr>
          <p:nvPr/>
        </p:nvSpPr>
        <p:spPr bwMode="auto">
          <a:xfrm>
            <a:off x="6083300" y="1473200"/>
            <a:ext cx="50800" cy="353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24"/>
              </a:cxn>
            </a:cxnLst>
            <a:rect l="0" t="0" r="r" b="b"/>
            <a:pathLst>
              <a:path w="32" h="2224">
                <a:moveTo>
                  <a:pt x="0" y="0"/>
                </a:moveTo>
                <a:lnTo>
                  <a:pt x="32" y="22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70" name="Freeform 54"/>
          <p:cNvSpPr>
            <a:spLocks/>
          </p:cNvSpPr>
          <p:nvPr/>
        </p:nvSpPr>
        <p:spPr bwMode="auto">
          <a:xfrm>
            <a:off x="5651500" y="1384300"/>
            <a:ext cx="50800" cy="353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24"/>
              </a:cxn>
            </a:cxnLst>
            <a:rect l="0" t="0" r="r" b="b"/>
            <a:pathLst>
              <a:path w="32" h="2224">
                <a:moveTo>
                  <a:pt x="0" y="0"/>
                </a:moveTo>
                <a:lnTo>
                  <a:pt x="32" y="22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71" name="Freeform 55"/>
          <p:cNvSpPr>
            <a:spLocks/>
          </p:cNvSpPr>
          <p:nvPr/>
        </p:nvSpPr>
        <p:spPr bwMode="auto">
          <a:xfrm>
            <a:off x="5207000" y="1485900"/>
            <a:ext cx="38100" cy="3467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2184"/>
              </a:cxn>
            </a:cxnLst>
            <a:rect l="0" t="0" r="r" b="b"/>
            <a:pathLst>
              <a:path w="24" h="2184">
                <a:moveTo>
                  <a:pt x="0" y="0"/>
                </a:moveTo>
                <a:lnTo>
                  <a:pt x="24" y="218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72" name="Freeform 56"/>
          <p:cNvSpPr>
            <a:spLocks/>
          </p:cNvSpPr>
          <p:nvPr/>
        </p:nvSpPr>
        <p:spPr bwMode="auto">
          <a:xfrm>
            <a:off x="4800600" y="1485900"/>
            <a:ext cx="50800" cy="347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192"/>
              </a:cxn>
            </a:cxnLst>
            <a:rect l="0" t="0" r="r" b="b"/>
            <a:pathLst>
              <a:path w="32" h="2192">
                <a:moveTo>
                  <a:pt x="0" y="0"/>
                </a:moveTo>
                <a:lnTo>
                  <a:pt x="32" y="2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73" name="Freeform 57"/>
          <p:cNvSpPr>
            <a:spLocks/>
          </p:cNvSpPr>
          <p:nvPr/>
        </p:nvSpPr>
        <p:spPr bwMode="auto">
          <a:xfrm>
            <a:off x="4406900" y="1409700"/>
            <a:ext cx="50800" cy="353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2224"/>
              </a:cxn>
            </a:cxnLst>
            <a:rect l="0" t="0" r="r" b="b"/>
            <a:pathLst>
              <a:path w="32" h="2224">
                <a:moveTo>
                  <a:pt x="0" y="0"/>
                </a:moveTo>
                <a:lnTo>
                  <a:pt x="32" y="22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74" name="Freeform 58"/>
          <p:cNvSpPr>
            <a:spLocks/>
          </p:cNvSpPr>
          <p:nvPr/>
        </p:nvSpPr>
        <p:spPr bwMode="auto">
          <a:xfrm>
            <a:off x="3987800" y="1409700"/>
            <a:ext cx="12700" cy="990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624"/>
              </a:cxn>
            </a:cxnLst>
            <a:rect l="0" t="0" r="r" b="b"/>
            <a:pathLst>
              <a:path w="8" h="624">
                <a:moveTo>
                  <a:pt x="8" y="0"/>
                </a:moveTo>
                <a:lnTo>
                  <a:pt x="0" y="6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75" name="Freeform 59"/>
          <p:cNvSpPr>
            <a:spLocks/>
          </p:cNvSpPr>
          <p:nvPr/>
        </p:nvSpPr>
        <p:spPr bwMode="auto">
          <a:xfrm>
            <a:off x="3594100" y="1435100"/>
            <a:ext cx="12700" cy="990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624"/>
              </a:cxn>
            </a:cxnLst>
            <a:rect l="0" t="0" r="r" b="b"/>
            <a:pathLst>
              <a:path w="8" h="624">
                <a:moveTo>
                  <a:pt x="8" y="0"/>
                </a:moveTo>
                <a:lnTo>
                  <a:pt x="0" y="6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76" name="Freeform 60"/>
          <p:cNvSpPr>
            <a:spLocks/>
          </p:cNvSpPr>
          <p:nvPr/>
        </p:nvSpPr>
        <p:spPr bwMode="auto">
          <a:xfrm>
            <a:off x="3251200" y="1422400"/>
            <a:ext cx="12700" cy="990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624"/>
              </a:cxn>
            </a:cxnLst>
            <a:rect l="0" t="0" r="r" b="b"/>
            <a:pathLst>
              <a:path w="8" h="624">
                <a:moveTo>
                  <a:pt x="8" y="0"/>
                </a:moveTo>
                <a:lnTo>
                  <a:pt x="0" y="6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7277" name="Freeform 61"/>
          <p:cNvSpPr>
            <a:spLocks/>
          </p:cNvSpPr>
          <p:nvPr/>
        </p:nvSpPr>
        <p:spPr bwMode="auto">
          <a:xfrm>
            <a:off x="2870200" y="1460500"/>
            <a:ext cx="12700" cy="990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624"/>
              </a:cxn>
            </a:cxnLst>
            <a:rect l="0" t="0" r="r" b="b"/>
            <a:pathLst>
              <a:path w="8" h="624">
                <a:moveTo>
                  <a:pt x="8" y="0"/>
                </a:moveTo>
                <a:lnTo>
                  <a:pt x="0" y="6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4708525" y="5335588"/>
            <a:ext cx="1362075" cy="1285875"/>
            <a:chOff x="2966" y="3361"/>
            <a:chExt cx="858" cy="810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137280" name="Freeform 64" descr="Голубая тисненая бумага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281" name="Freeform 65" descr="Голубая тисненая бумага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66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137283" name="Freeform 67" descr="Голубая тисненая бумага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284" name="Freeform 68" descr="Голубая тисненая бумага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285" name="Freeform 69" descr="Голубая тисненая бумага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286" name="Freeform 70" descr="Голубая тисненая бумага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4810125" y="5411788"/>
            <a:ext cx="1362075" cy="1285875"/>
            <a:chOff x="2966" y="3361"/>
            <a:chExt cx="858" cy="810"/>
          </a:xfrm>
        </p:grpSpPr>
        <p:grpSp>
          <p:nvGrpSpPr>
            <p:cNvPr id="6" name="Group 72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137289" name="Freeform 73" descr="Голубая тисненая бумага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290" name="Freeform 74" descr="Голубая тисненая бумага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75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137292" name="Freeform 76" descr="Голубая тисненая бумага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293" name="Freeform 77" descr="Голубая тисненая бумага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294" name="Freeform 78" descr="Голубая тисненая бумага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295" name="Freeform 79" descr="Голубая тисненая бумага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4987925" y="5386388"/>
            <a:ext cx="1362075" cy="1285875"/>
            <a:chOff x="2966" y="3361"/>
            <a:chExt cx="858" cy="810"/>
          </a:xfrm>
        </p:grpSpPr>
        <p:grpSp>
          <p:nvGrpSpPr>
            <p:cNvPr id="9" name="Group 81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137298" name="Freeform 82" descr="Голубая тисненая бумага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299" name="Freeform 83" descr="Голубая тисненая бумага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84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137301" name="Freeform 85" descr="Голубая тисненая бумага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02" name="Freeform 86" descr="Голубая тисненая бумага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03" name="Freeform 87" descr="Голубая тисненая бумага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04" name="Freeform 88" descr="Голубая тисненая бумага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1" name="Group 89"/>
          <p:cNvGrpSpPr>
            <a:grpSpLocks/>
          </p:cNvGrpSpPr>
          <p:nvPr/>
        </p:nvGrpSpPr>
        <p:grpSpPr bwMode="auto">
          <a:xfrm>
            <a:off x="5178425" y="5437188"/>
            <a:ext cx="1362075" cy="1285875"/>
            <a:chOff x="2966" y="3361"/>
            <a:chExt cx="858" cy="810"/>
          </a:xfrm>
        </p:grpSpPr>
        <p:grpSp>
          <p:nvGrpSpPr>
            <p:cNvPr id="12" name="Group 90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137307" name="Freeform 91" descr="Голубая тисненая бумага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08" name="Freeform 92" descr="Голубая тисненая бумага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93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137310" name="Freeform 94" descr="Голубая тисненая бумага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11" name="Freeform 95" descr="Голубая тисненая бумага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12" name="Freeform 96" descr="Голубая тисненая бумага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13" name="Freeform 97" descr="Голубая тисненая бумага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4" name="Group 98"/>
          <p:cNvGrpSpPr>
            <a:grpSpLocks/>
          </p:cNvGrpSpPr>
          <p:nvPr/>
        </p:nvGrpSpPr>
        <p:grpSpPr bwMode="auto">
          <a:xfrm>
            <a:off x="5432425" y="5475288"/>
            <a:ext cx="1362075" cy="1285875"/>
            <a:chOff x="2966" y="3361"/>
            <a:chExt cx="858" cy="810"/>
          </a:xfrm>
        </p:grpSpPr>
        <p:grpSp>
          <p:nvGrpSpPr>
            <p:cNvPr id="15" name="Group 99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137316" name="Freeform 100" descr="Голубая тисненая бумага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17" name="Freeform 101" descr="Голубая тисненая бумага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102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137319" name="Freeform 103" descr="Голубая тисненая бумага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20" name="Freeform 104" descr="Голубая тисненая бумага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21" name="Freeform 105" descr="Голубая тисненая бумага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22" name="Freeform 106" descr="Голубая тисненая бумага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" name="Group 107"/>
          <p:cNvGrpSpPr>
            <a:grpSpLocks/>
          </p:cNvGrpSpPr>
          <p:nvPr/>
        </p:nvGrpSpPr>
        <p:grpSpPr bwMode="auto">
          <a:xfrm>
            <a:off x="4876800" y="5105400"/>
            <a:ext cx="1362075" cy="1285875"/>
            <a:chOff x="2966" y="3361"/>
            <a:chExt cx="858" cy="810"/>
          </a:xfrm>
        </p:grpSpPr>
        <p:grpSp>
          <p:nvGrpSpPr>
            <p:cNvPr id="18" name="Group 108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137325" name="Freeform 109" descr="Голубая тисненая бумага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26" name="Freeform 110" descr="Голубая тисненая бумага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" name="Group 111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137328" name="Freeform 112" descr="Голубая тисненая бумага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29" name="Freeform 113" descr="Голубая тисненая бумага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30" name="Freeform 114" descr="Голубая тисненая бумага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31" name="Freeform 115" descr="Голубая тисненая бумага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137332" name="Picture 116" descr="j009038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13275" y="2336800"/>
            <a:ext cx="1792288" cy="1535113"/>
          </a:xfrm>
          <a:prstGeom prst="rect">
            <a:avLst/>
          </a:prstGeom>
          <a:noFill/>
          <a:ln w="57150" cmpd="thinThick">
            <a:solidFill>
              <a:srgbClr val="993300"/>
            </a:solidFill>
            <a:miter lim="800000"/>
            <a:headEnd/>
            <a:tailEnd/>
          </a:ln>
        </p:spPr>
      </p:pic>
      <p:pic>
        <p:nvPicPr>
          <p:cNvPr id="137333" name="Picture 117" descr="Рисунок3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456246">
            <a:off x="395288" y="1481138"/>
            <a:ext cx="1060450" cy="1270000"/>
          </a:xfrm>
          <a:prstGeom prst="rect">
            <a:avLst/>
          </a:prstGeom>
          <a:noFill/>
        </p:spPr>
      </p:pic>
      <p:grpSp>
        <p:nvGrpSpPr>
          <p:cNvPr id="20" name="Group 118"/>
          <p:cNvGrpSpPr>
            <a:grpSpLocks/>
          </p:cNvGrpSpPr>
          <p:nvPr/>
        </p:nvGrpSpPr>
        <p:grpSpPr bwMode="auto">
          <a:xfrm>
            <a:off x="5105400" y="5181600"/>
            <a:ext cx="1362075" cy="1285875"/>
            <a:chOff x="2966" y="3361"/>
            <a:chExt cx="858" cy="810"/>
          </a:xfrm>
        </p:grpSpPr>
        <p:grpSp>
          <p:nvGrpSpPr>
            <p:cNvPr id="21" name="Group 119"/>
            <p:cNvGrpSpPr>
              <a:grpSpLocks/>
            </p:cNvGrpSpPr>
            <p:nvPr/>
          </p:nvGrpSpPr>
          <p:grpSpPr bwMode="auto">
            <a:xfrm>
              <a:off x="2976" y="3361"/>
              <a:ext cx="848" cy="791"/>
              <a:chOff x="2976" y="3361"/>
              <a:chExt cx="848" cy="791"/>
            </a:xfrm>
          </p:grpSpPr>
          <p:sp>
            <p:nvSpPr>
              <p:cNvPr id="137336" name="Freeform 120" descr="Голубая тисненая бумага"/>
              <p:cNvSpPr>
                <a:spLocks/>
              </p:cNvSpPr>
              <p:nvPr/>
            </p:nvSpPr>
            <p:spPr bwMode="auto">
              <a:xfrm>
                <a:off x="2976" y="3368"/>
                <a:ext cx="848" cy="784"/>
              </a:xfrm>
              <a:custGeom>
                <a:avLst/>
                <a:gdLst/>
                <a:ahLst/>
                <a:cxnLst>
                  <a:cxn ang="0">
                    <a:pos x="688" y="0"/>
                  </a:cxn>
                  <a:cxn ang="0">
                    <a:pos x="848" y="80"/>
                  </a:cxn>
                  <a:cxn ang="0">
                    <a:pos x="136" y="784"/>
                  </a:cxn>
                  <a:cxn ang="0">
                    <a:pos x="0" y="696"/>
                  </a:cxn>
                  <a:cxn ang="0">
                    <a:pos x="688" y="0"/>
                  </a:cxn>
                </a:cxnLst>
                <a:rect l="0" t="0" r="r" b="b"/>
                <a:pathLst>
                  <a:path w="848" h="784">
                    <a:moveTo>
                      <a:pt x="688" y="0"/>
                    </a:moveTo>
                    <a:lnTo>
                      <a:pt x="848" y="80"/>
                    </a:lnTo>
                    <a:lnTo>
                      <a:pt x="136" y="784"/>
                    </a:lnTo>
                    <a:lnTo>
                      <a:pt x="0" y="696"/>
                    </a:lnTo>
                    <a:lnTo>
                      <a:pt x="688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37" name="Freeform 121" descr="Голубая тисненая бумага"/>
              <p:cNvSpPr>
                <a:spLocks/>
              </p:cNvSpPr>
              <p:nvPr/>
            </p:nvSpPr>
            <p:spPr bwMode="auto">
              <a:xfrm>
                <a:off x="3652" y="3361"/>
                <a:ext cx="164" cy="9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20" y="15"/>
                  </a:cxn>
                  <a:cxn ang="0">
                    <a:pos x="164" y="95"/>
                  </a:cxn>
                </a:cxnLst>
                <a:rect l="0" t="0" r="r" b="b"/>
                <a:pathLst>
                  <a:path w="164" h="95">
                    <a:moveTo>
                      <a:pt x="0" y="7"/>
                    </a:moveTo>
                    <a:cubicBezTo>
                      <a:pt x="46" y="3"/>
                      <a:pt x="93" y="0"/>
                      <a:pt x="120" y="15"/>
                    </a:cubicBezTo>
                    <a:cubicBezTo>
                      <a:pt x="147" y="30"/>
                      <a:pt x="157" y="84"/>
                      <a:pt x="164" y="95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" name="Group 122"/>
            <p:cNvGrpSpPr>
              <a:grpSpLocks/>
            </p:cNvGrpSpPr>
            <p:nvPr/>
          </p:nvGrpSpPr>
          <p:grpSpPr bwMode="auto">
            <a:xfrm>
              <a:off x="2966" y="4052"/>
              <a:ext cx="152" cy="119"/>
              <a:chOff x="2966" y="4052"/>
              <a:chExt cx="152" cy="119"/>
            </a:xfrm>
          </p:grpSpPr>
          <p:sp>
            <p:nvSpPr>
              <p:cNvPr id="137339" name="Freeform 123" descr="Голубая тисненая бумага"/>
              <p:cNvSpPr>
                <a:spLocks/>
              </p:cNvSpPr>
              <p:nvPr/>
            </p:nvSpPr>
            <p:spPr bwMode="auto">
              <a:xfrm>
                <a:off x="2966" y="4052"/>
                <a:ext cx="152" cy="119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40" name="Freeform 124" descr="Голубая тисненая бумага"/>
              <p:cNvSpPr>
                <a:spLocks/>
              </p:cNvSpPr>
              <p:nvPr/>
            </p:nvSpPr>
            <p:spPr bwMode="auto">
              <a:xfrm>
                <a:off x="2978" y="4062"/>
                <a:ext cx="122" cy="91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41" name="Freeform 125" descr="Голубая тисненая бумага"/>
              <p:cNvSpPr>
                <a:spLocks/>
              </p:cNvSpPr>
              <p:nvPr/>
            </p:nvSpPr>
            <p:spPr bwMode="auto">
              <a:xfrm>
                <a:off x="2992" y="4076"/>
                <a:ext cx="88" cy="63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42" name="Freeform 126" descr="Голубая тисненая бумага"/>
              <p:cNvSpPr>
                <a:spLocks/>
              </p:cNvSpPr>
              <p:nvPr/>
            </p:nvSpPr>
            <p:spPr bwMode="auto">
              <a:xfrm>
                <a:off x="3008" y="4088"/>
                <a:ext cx="56" cy="3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110" y="16"/>
                  </a:cxn>
                  <a:cxn ang="0">
                    <a:pos x="138" y="108"/>
                  </a:cxn>
                  <a:cxn ang="0">
                    <a:pos x="26" y="84"/>
                  </a:cxn>
                  <a:cxn ang="0">
                    <a:pos x="14" y="12"/>
                  </a:cxn>
                </a:cxnLst>
                <a:rect l="0" t="0" r="r" b="b"/>
                <a:pathLst>
                  <a:path w="152" h="119">
                    <a:moveTo>
                      <a:pt x="14" y="12"/>
                    </a:moveTo>
                    <a:cubicBezTo>
                      <a:pt x="28" y="1"/>
                      <a:pt x="89" y="0"/>
                      <a:pt x="110" y="16"/>
                    </a:cubicBezTo>
                    <a:cubicBezTo>
                      <a:pt x="131" y="32"/>
                      <a:pt x="152" y="97"/>
                      <a:pt x="138" y="108"/>
                    </a:cubicBezTo>
                    <a:cubicBezTo>
                      <a:pt x="124" y="119"/>
                      <a:pt x="48" y="101"/>
                      <a:pt x="26" y="84"/>
                    </a:cubicBezTo>
                    <a:cubicBezTo>
                      <a:pt x="4" y="67"/>
                      <a:pt x="0" y="23"/>
                      <a:pt x="14" y="12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63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500042"/>
            <a:ext cx="1500198" cy="157163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286644" y="428604"/>
            <a:ext cx="1500198" cy="157163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00034" y="4714884"/>
            <a:ext cx="1500198" cy="157163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358082" y="4714884"/>
            <a:ext cx="1500198" cy="157163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500042"/>
            <a:ext cx="1500198" cy="157163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286644" y="500042"/>
            <a:ext cx="1500198" cy="157163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0034" y="4714884"/>
            <a:ext cx="1500198" cy="157163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358082" y="4714884"/>
            <a:ext cx="1500198" cy="157163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7158" y="500042"/>
            <a:ext cx="1500198" cy="157163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286644" y="428604"/>
            <a:ext cx="1500198" cy="157163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0034" y="4714884"/>
            <a:ext cx="1500198" cy="157163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358082" y="4714884"/>
            <a:ext cx="1500198" cy="1571636"/>
          </a:xfrm>
          <a:prstGeom prst="ellipse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28596" y="2714620"/>
            <a:ext cx="8409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B050"/>
                </a:solidFill>
                <a:latin typeface="Georgia" pitchFamily="18" charset="0"/>
              </a:rPr>
              <a:t>Гимнастика для глаз</a:t>
            </a:r>
            <a:endParaRPr lang="ru-RU" sz="5400" b="1" i="1" dirty="0">
              <a:solidFill>
                <a:srgbClr val="00B050"/>
              </a:solidFill>
              <a:latin typeface="Georgia" pitchFamily="18" charset="0"/>
            </a:endParaRPr>
          </a:p>
        </p:txBody>
      </p:sp>
      <p:pic>
        <p:nvPicPr>
          <p:cNvPr id="2050" name="Picture 2" descr="C:\Documents and Settings\Admin\Рабочий стол\клипы\глаз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643314"/>
            <a:ext cx="2357454" cy="819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77556E-17 L 0.76476 -0.002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787 L -0.74202 0.6247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00" y="3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23 L 0.74948 0.0020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208 L -0.77309 -0.604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600" y="-3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0.01019 L 0.74948 0.0076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255 L -0.73403 0.60393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00" y="3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23 L 0.74149 0.0020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-0.76476 -0.60648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00" y="-3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76545 0.00949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-0.74114 0.6169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00" y="3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23 L 0.74149 0.00209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77275 -0.6169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600" y="-3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/>
      <p:bldP spid="1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клипы\tani5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500330" cy="2538124"/>
          </a:xfrm>
          <a:prstGeom prst="rect">
            <a:avLst/>
          </a:prstGeom>
          <a:noFill/>
        </p:spPr>
      </p:pic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3143208" y="142852"/>
            <a:ext cx="5572196" cy="2500330"/>
          </a:xfrm>
          <a:prstGeom prst="cloudCallout">
            <a:avLst>
              <a:gd name="adj1" fmla="val -65044"/>
              <a:gd name="adj2" fmla="val 16533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428604"/>
            <a:ext cx="43577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Давайте построим параллельные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прямые с помощью треугольника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и линейки.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grpSp>
        <p:nvGrpSpPr>
          <p:cNvPr id="5" name="Group 343"/>
          <p:cNvGrpSpPr>
            <a:grpSpLocks/>
          </p:cNvGrpSpPr>
          <p:nvPr/>
        </p:nvGrpSpPr>
        <p:grpSpPr bwMode="auto">
          <a:xfrm rot="18963155">
            <a:off x="-59336" y="4220783"/>
            <a:ext cx="5050836" cy="631825"/>
            <a:chOff x="249" y="3747"/>
            <a:chExt cx="3946" cy="398"/>
          </a:xfrm>
        </p:grpSpPr>
        <p:sp>
          <p:nvSpPr>
            <p:cNvPr id="6" name="Freeform 344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" name="Oval 345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Text Box 346"/>
            <p:cNvSpPr txBox="1">
              <a:spLocks noChangeArrowheads="1"/>
            </p:cNvSpPr>
            <p:nvPr/>
          </p:nvSpPr>
          <p:spPr bwMode="auto">
            <a:xfrm rot="10800000">
              <a:off x="293" y="3747"/>
              <a:ext cx="390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8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8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8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8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8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8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r>
                <a:rPr lang="en-US" sz="900" dirty="0">
                  <a:solidFill>
                    <a:srgbClr val="000000"/>
                  </a:solidFill>
                </a:rPr>
                <a:t>IIII</a:t>
              </a:r>
              <a:r>
                <a:rPr lang="en-US" sz="1400" dirty="0">
                  <a:solidFill>
                    <a:srgbClr val="000000"/>
                  </a:solidFill>
                </a:rPr>
                <a:t>I</a:t>
              </a:r>
              <a:endParaRPr lang="ru-RU" sz="900" dirty="0">
                <a:solidFill>
                  <a:srgbClr val="000000"/>
                </a:solidFill>
              </a:endParaRPr>
            </a:p>
          </p:txBody>
        </p:sp>
        <p:sp>
          <p:nvSpPr>
            <p:cNvPr id="9" name="Text Box 347"/>
            <p:cNvSpPr txBox="1">
              <a:spLocks noChangeArrowheads="1"/>
            </p:cNvSpPr>
            <p:nvPr/>
          </p:nvSpPr>
          <p:spPr bwMode="auto">
            <a:xfrm>
              <a:off x="249" y="3883"/>
              <a:ext cx="3903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sz="9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 dirty="0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9       10      11      12       13      14      15      16   </a:t>
              </a:r>
              <a:endParaRPr lang="ru-RU" sz="90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0" name="Freeform 35" descr="Дуб"/>
          <p:cNvSpPr>
            <a:spLocks/>
          </p:cNvSpPr>
          <p:nvPr/>
        </p:nvSpPr>
        <p:spPr bwMode="auto">
          <a:xfrm rot="16019141">
            <a:off x="2703295" y="2785275"/>
            <a:ext cx="3000056" cy="2108200"/>
          </a:xfrm>
          <a:custGeom>
            <a:avLst/>
            <a:gdLst/>
            <a:ahLst/>
            <a:cxnLst>
              <a:cxn ang="0">
                <a:pos x="2749" y="1326"/>
              </a:cxn>
              <a:cxn ang="0">
                <a:pos x="999" y="6"/>
              </a:cxn>
              <a:cxn ang="0">
                <a:pos x="1049" y="264"/>
              </a:cxn>
              <a:cxn ang="0">
                <a:pos x="458" y="1056"/>
              </a:cxn>
              <a:cxn ang="0">
                <a:pos x="0" y="1280"/>
              </a:cxn>
              <a:cxn ang="0">
                <a:pos x="447" y="1058"/>
              </a:cxn>
              <a:cxn ang="0">
                <a:pos x="2166" y="1123"/>
              </a:cxn>
              <a:cxn ang="0">
                <a:pos x="2757" y="1328"/>
              </a:cxn>
              <a:cxn ang="0">
                <a:pos x="2166" y="1113"/>
              </a:cxn>
              <a:cxn ang="0">
                <a:pos x="1040" y="268"/>
              </a:cxn>
              <a:cxn ang="0">
                <a:pos x="1006" y="6"/>
              </a:cxn>
              <a:cxn ang="0">
                <a:pos x="992" y="0"/>
              </a:cxn>
              <a:cxn ang="0">
                <a:pos x="32" y="1264"/>
              </a:cxn>
              <a:cxn ang="0">
                <a:pos x="77" y="1219"/>
              </a:cxn>
              <a:cxn ang="0">
                <a:pos x="55" y="1265"/>
              </a:cxn>
              <a:cxn ang="0">
                <a:pos x="37" y="1237"/>
              </a:cxn>
              <a:cxn ang="0">
                <a:pos x="70" y="1223"/>
              </a:cxn>
              <a:cxn ang="0">
                <a:pos x="64" y="1246"/>
              </a:cxn>
              <a:cxn ang="0">
                <a:pos x="2749" y="1326"/>
              </a:cxn>
            </a:cxnLst>
            <a:rect l="0" t="0" r="r" b="b"/>
            <a:pathLst>
              <a:path w="2757" h="1328">
                <a:moveTo>
                  <a:pt x="2749" y="1326"/>
                </a:moveTo>
                <a:lnTo>
                  <a:pt x="999" y="6"/>
                </a:lnTo>
                <a:lnTo>
                  <a:pt x="1049" y="264"/>
                </a:lnTo>
                <a:lnTo>
                  <a:pt x="458" y="1056"/>
                </a:lnTo>
                <a:lnTo>
                  <a:pt x="0" y="1280"/>
                </a:lnTo>
                <a:lnTo>
                  <a:pt x="447" y="1058"/>
                </a:lnTo>
                <a:lnTo>
                  <a:pt x="2166" y="1123"/>
                </a:lnTo>
                <a:lnTo>
                  <a:pt x="2757" y="1328"/>
                </a:lnTo>
                <a:lnTo>
                  <a:pt x="2166" y="1113"/>
                </a:lnTo>
                <a:lnTo>
                  <a:pt x="1040" y="268"/>
                </a:lnTo>
                <a:lnTo>
                  <a:pt x="1006" y="6"/>
                </a:lnTo>
                <a:lnTo>
                  <a:pt x="992" y="0"/>
                </a:lnTo>
                <a:lnTo>
                  <a:pt x="32" y="1264"/>
                </a:lnTo>
                <a:lnTo>
                  <a:pt x="77" y="1219"/>
                </a:lnTo>
                <a:lnTo>
                  <a:pt x="55" y="1265"/>
                </a:lnTo>
                <a:lnTo>
                  <a:pt x="37" y="1237"/>
                </a:lnTo>
                <a:lnTo>
                  <a:pt x="70" y="1223"/>
                </a:lnTo>
                <a:lnTo>
                  <a:pt x="64" y="1246"/>
                </a:lnTo>
                <a:lnTo>
                  <a:pt x="2749" y="1326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11" name="Group 36"/>
          <p:cNvGrpSpPr>
            <a:grpSpLocks/>
          </p:cNvGrpSpPr>
          <p:nvPr/>
        </p:nvGrpSpPr>
        <p:grpSpPr bwMode="auto">
          <a:xfrm rot="2247152" flipV="1">
            <a:off x="3068555" y="4228552"/>
            <a:ext cx="2260600" cy="990600"/>
            <a:chOff x="763" y="1945"/>
            <a:chExt cx="2019" cy="886"/>
          </a:xfrm>
        </p:grpSpPr>
        <p:sp>
          <p:nvSpPr>
            <p:cNvPr id="12" name="Freeform 37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38"/>
            <p:cNvSpPr>
              <a:spLocks/>
            </p:cNvSpPr>
            <p:nvPr/>
          </p:nvSpPr>
          <p:spPr bwMode="auto">
            <a:xfrm rot="-3316674">
              <a:off x="2483" y="2398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16" name="Freeform 41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42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3893736" y="3964388"/>
            <a:ext cx="26432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36"/>
          <p:cNvGrpSpPr>
            <a:grpSpLocks/>
          </p:cNvGrpSpPr>
          <p:nvPr/>
        </p:nvGrpSpPr>
        <p:grpSpPr bwMode="auto">
          <a:xfrm rot="2247152" flipV="1">
            <a:off x="1425482" y="5085807"/>
            <a:ext cx="2260600" cy="990600"/>
            <a:chOff x="763" y="1945"/>
            <a:chExt cx="2019" cy="886"/>
          </a:xfrm>
        </p:grpSpPr>
        <p:sp>
          <p:nvSpPr>
            <p:cNvPr id="25" name="Freeform 37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38"/>
            <p:cNvSpPr>
              <a:spLocks/>
            </p:cNvSpPr>
            <p:nvPr/>
          </p:nvSpPr>
          <p:spPr bwMode="auto">
            <a:xfrm rot="-3316674">
              <a:off x="2483" y="2398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7" name="Freeform 39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8" name="Group 40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29" name="Freeform 41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2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2428463" y="5143909"/>
            <a:ext cx="228681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86380" y="3643314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Georgia" pitchFamily="18" charset="0"/>
              </a:rPr>
              <a:t>a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14744" y="5143512"/>
            <a:ext cx="484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Georgia" pitchFamily="18" charset="0"/>
              </a:rPr>
              <a:t>b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00826" y="3571876"/>
            <a:ext cx="138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latin typeface="Georgia" pitchFamily="18" charset="0"/>
              </a:rPr>
              <a:t>a</a:t>
            </a:r>
            <a:r>
              <a:rPr lang="en-US" sz="3600" b="1" i="1" dirty="0" smtClean="0">
                <a:solidFill>
                  <a:srgbClr val="C00000"/>
                </a:solidFill>
                <a:latin typeface="Georgia" pitchFamily="18" charset="0"/>
              </a:rPr>
              <a:t> || b</a:t>
            </a:r>
            <a:endParaRPr lang="ru-RU" sz="3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8 0.23102 " pathEditMode="relative" ptsTypes="A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33" grpId="0"/>
      <p:bldP spid="3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225</TotalTime>
  <Words>580</Words>
  <Application>Microsoft Office PowerPoint</Application>
  <PresentationFormat>Экран (4:3)</PresentationFormat>
  <Paragraphs>144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Calibri</vt:lpstr>
      <vt:lpstr>Cambria</vt:lpstr>
      <vt:lpstr>Franklin Gothic Book</vt:lpstr>
      <vt:lpstr>Georgia</vt:lpstr>
      <vt:lpstr>Perpetua</vt:lpstr>
      <vt:lpstr>Tahoma</vt:lpstr>
      <vt:lpstr>Times New Roman</vt:lpstr>
      <vt:lpstr>Wingdings 2</vt:lpstr>
      <vt:lpstr>Справедливость</vt:lpstr>
      <vt:lpstr>Презентация PowerPoint</vt:lpstr>
      <vt:lpstr>Устный счёт.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Ирина</cp:lastModifiedBy>
  <cp:revision>26</cp:revision>
  <dcterms:created xsi:type="dcterms:W3CDTF">2010-04-24T15:04:32Z</dcterms:created>
  <dcterms:modified xsi:type="dcterms:W3CDTF">2014-05-20T12:19:27Z</dcterms:modified>
</cp:coreProperties>
</file>