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63" r:id="rId4"/>
    <p:sldId id="261" r:id="rId5"/>
    <p:sldId id="266" r:id="rId6"/>
    <p:sldId id="267" r:id="rId7"/>
    <p:sldId id="268" r:id="rId8"/>
    <p:sldId id="271" r:id="rId9"/>
    <p:sldId id="273" r:id="rId10"/>
    <p:sldId id="275" r:id="rId11"/>
    <p:sldId id="278" r:id="rId12"/>
    <p:sldId id="284" r:id="rId13"/>
    <p:sldId id="279" r:id="rId14"/>
    <p:sldId id="280" r:id="rId15"/>
    <p:sldId id="281" r:id="rId16"/>
    <p:sldId id="282" r:id="rId17"/>
    <p:sldId id="285" r:id="rId18"/>
    <p:sldId id="286" r:id="rId19"/>
    <p:sldId id="287" r:id="rId20"/>
    <p:sldId id="289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2281D-1B59-40A2-A8BC-4829D9C0B1C7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257B-8C37-4B7E-903D-417305DAD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257B-8C37-4B7E-903D-417305DAD5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E52E-268C-4D94-BABC-68F08E00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-diet/" TargetMode="External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Сказка о курочке </a:t>
            </a:r>
            <a:r>
              <a:rPr lang="ru-RU" sz="3200" dirty="0" err="1" smtClean="0">
                <a:solidFill>
                  <a:srgbClr val="FFFF00"/>
                </a:solidFill>
              </a:rPr>
              <a:t>Рябе</a:t>
            </a:r>
            <a:r>
              <a:rPr lang="ru-RU" sz="3200" dirty="0" smtClean="0">
                <a:solidFill>
                  <a:srgbClr val="FFFF00"/>
                </a:solidFill>
              </a:rPr>
              <a:t> которая снесла золотое яичко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.MICROSOF-22E70F\Мои документы\фото\Мои рисунки\26003_6330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78674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52400"/>
            <a:ext cx="7472386" cy="9191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C000"/>
                </a:solidFill>
              </a:rPr>
              <a:t>Цветные реакции на белки.</a:t>
            </a:r>
          </a:p>
        </p:txBody>
      </p:sp>
      <p:pic>
        <p:nvPicPr>
          <p:cNvPr id="14339" name="Picture 4" descr="Фото0195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571473" y="1285860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3971924" cy="13652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ЯИЧНЫЙ ЖЕЛТОК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214422"/>
            <a:ext cx="3614734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YP584CAI782ACCA7YGZHYCAZDX1LUCAGC1NAPCAMLWOEXCAI071JNCAKN2ZUECAIZG8V2CA543YFJCAKK8CWCCACTFQCRCAKD8FFVCAMYAQ8RCAC298HVCAO1G2WMCAKGDTCYCA519QC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785926"/>
            <a:ext cx="3786214" cy="4038600"/>
          </a:xfrm>
        </p:spPr>
      </p:pic>
      <p:pic>
        <p:nvPicPr>
          <p:cNvPr id="5122" name="Picture 2" descr="C:\Documents and Settings\Admin.MICROSOF-22E70F\Мои документы\фото\Мои рисунки\elem_per_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66"/>
            <a:ext cx="478634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Фото0186"/>
          <p:cNvPicPr>
            <a:picLocks noChangeAspect="1" noChangeArrowheads="1"/>
          </p:cNvPicPr>
          <p:nvPr/>
        </p:nvPicPr>
        <p:blipFill>
          <a:blip r:embed="rId2"/>
          <a:srcRect r="-186"/>
          <a:stretch>
            <a:fillRect/>
          </a:stretch>
        </p:blipFill>
        <p:spPr bwMode="auto">
          <a:xfrm>
            <a:off x="214282" y="1285860"/>
            <a:ext cx="4899056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266143" cy="10001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 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C000"/>
                </a:solidFill>
              </a:rPr>
              <a:t>Обнаружение холестерина в яичном желтке. Реакция </a:t>
            </a:r>
            <a:r>
              <a:rPr lang="ru-RU" sz="4000" dirty="0" err="1" smtClean="0">
                <a:solidFill>
                  <a:srgbClr val="FFC000"/>
                </a:solidFill>
              </a:rPr>
              <a:t>Либермана</a:t>
            </a:r>
            <a:r>
              <a:rPr lang="ru-RU" sz="4000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412875"/>
            <a:ext cx="40386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Извлекаем холестерин из желтка </a:t>
            </a:r>
            <a:r>
              <a:rPr lang="ru-RU" sz="2000" dirty="0" err="1" smtClean="0">
                <a:solidFill>
                  <a:srgbClr val="FFFF00"/>
                </a:solidFill>
              </a:rPr>
              <a:t>диэтиловым</a:t>
            </a:r>
            <a:r>
              <a:rPr lang="ru-RU" sz="2000" dirty="0" smtClean="0">
                <a:solidFill>
                  <a:srgbClr val="FFFF00"/>
                </a:solidFill>
              </a:rPr>
              <a:t> эфиром.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Приготовим раствор из смеси кислот: 0,5мл ледяной уксусной кислоты и 2мл </a:t>
            </a:r>
            <a:r>
              <a:rPr lang="ru-RU" sz="2000" dirty="0" err="1" smtClean="0">
                <a:solidFill>
                  <a:srgbClr val="FFFF00"/>
                </a:solidFill>
              </a:rPr>
              <a:t>конц</a:t>
            </a:r>
            <a:r>
              <a:rPr lang="ru-RU" sz="2000" dirty="0" smtClean="0">
                <a:solidFill>
                  <a:srgbClr val="FFFF00"/>
                </a:solidFill>
              </a:rPr>
              <a:t>. Серной кислоты.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Нагреем смесь в течении 1минуты и тщательно охладим на льду.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Внесем охлажденную смесь кислот под слой вытяжки яичного желтка так ,чтобы содержимое не перемешалось.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Оставим пробирку на некоторое время.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Образуется несколько зон окраски: бесцветный слой кислоты, над ним красный а выше синий.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614998" cy="9905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C000"/>
                </a:solidFill>
              </a:rPr>
              <a:t>Холестерин.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Холестерин присутствует во всех органах, но больше всего его содержится в мозгу, желчи и яичниках. Это важнейшее вещество относится к группе полициклических спиртов стеринов, к которой принадлежат некоторые половые гормоны. Кроме того, холестерин близок по строению к эргостерину- промежуточному веществу, из которого получается витамин </a:t>
            </a:r>
            <a:r>
              <a:rPr lang="en-US" sz="2400" dirty="0" smtClean="0">
                <a:solidFill>
                  <a:srgbClr val="FFFF00"/>
                </a:solidFill>
              </a:rPr>
              <a:t>D</a:t>
            </a:r>
            <a:r>
              <a:rPr lang="ru-RU" sz="2400" dirty="0" smtClean="0">
                <a:solidFill>
                  <a:srgbClr val="FFFF00"/>
                </a:solidFill>
              </a:rPr>
              <a:t>. Первоначально холестерин был найден в желчных камнях и поэтому назван твердой желчью. Ранее холестерин был найден только у позвоночных животных, в том числе у человека, а позднее обнаружены стерины растительного происхождения и даже у бактерий.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00552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Холестерин в крови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7MJ79CAUO6TAXCALY3AFZCAI1W0T0CAMQN6LQCACZAWMDCAAVR6YOCA5H7D5DCARU2L17CA0R9MYKCAYVSMW0CACR9IFMCALYAF0GCA7FF41GCAB5J4JTCADMYC8UCAXWXSG0CASPHQ2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4429156" cy="3071834"/>
          </a:xfrm>
        </p:spPr>
      </p:pic>
      <p:pic>
        <p:nvPicPr>
          <p:cNvPr id="6146" name="Picture 2" descr="C:\Documents and Settings\Admin.MICROSOF-22E70F\Мои документы\фото\Мои рисунки\T4TCFCAL8CT01CAA9TSMECASIC1SDCATXU21XCAS283FRCAO35MUECAPSPJH5CAZPVFWPCATP1T3HCA0Q8NVUCA5WPKUTCAE0U6UTCAS2S4X7CAVYLO1YCA2OQW67CA86PEEVCA7347J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42902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 желтке яиц действительно много холестерина, однако следует отметить и то, что яичный холестерин наименее вредный, потому что он уравновешивается лецитином, содержащимся в желтке и играющим не последнюю роль в питании нервных клеток. Сколько можно съесть яиц, чтобы холестерин, содержащийся в желтках, не превысил допустимую норму? Мы диетологи советуем съедать не более четырех яиц в неделю. Количество яиц, получаемых из всех источников питания (майонез, пирожные, муссы, бисквиты), не должно превышать 10 штук в неделю. Однако, как показали многочисленные исследования, после употребления яиц уровень холестерина в крови почти не повышается. Одно большое яйцо содержит 6–8 г белков и 5–7 г жиров, из которых, по крайней мере, 2 г – насыщенные. В одном желтке яйца среднего размера находится примерно 350–400 мг холестерина. Считается допустимым ежедневное потребление 390 мг холестерина для мужчин и 290 мг – для женщин. Следовательно, относительно высокое содержание холестерина в яйцах должно беспокоить только людей с повышенным содержанием холестерина в крови.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 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3214710" cy="785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ДИЕТА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214290"/>
            <a:ext cx="2214578" cy="6429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БЛЮДО ИЗ ЯИЦ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0B2XQCAEWD12SCA63JHDECA2KCQ0JCATA02IBCARW6OGYCAB58TFXCAAC0PCCCAYH49U4CAD6EDUVCAH9O88MCAQXD20GCACVZ431CACJ59XYCA2H4Y8UCA9995D6CASD3EBHCAF7QKW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3829048" cy="55626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357686" y="928670"/>
            <a:ext cx="4329114" cy="55007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Блюда из яиц -  одно из наиболее быстро и просто приготавливаемых блюд. Однако в прошлом отношение к ним было далеко не одинаковым. 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В русской национальной кухне, например, если яйца и готовили, то только как отдельное блюдо и в строго определенное время. Как пищевое сырье, для смеси с другими продуктами яйца не воспринимались. Даже в тесто их стали употреблять лишь в XIX веке по примеру французов. 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 Как кулинарный объект яйца давно были весьма популярны во многих европейских и восточных кухнях, где их в сочетании с овощами, рыбой, фруктами использовали для приготовления самых разнообразных блюд — от супов до всевозможных суфле и напитков.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Documents and Settings\Admin.MICROSOF-22E70F\Мои документы\фото\Мои рисунки\photo_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14290"/>
            <a:ext cx="4210080" cy="635798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8200" y="285728"/>
            <a:ext cx="4038600" cy="614366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Жили-были дед и баба. Была у них курочка Ряба.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Раз снесла курочка яичко да не простое, а золотое.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Дед бил-бил, не разбил.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Баба била-била, не разбила.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Мышка бежала, хвостиком махнула, яичко упало и разбилось.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Плачет дед, плачет баба, а курочка говорит им: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«Не плачь, дед, не плачь, баба! Я снесу вам другое яичко не золотое, а простое ????»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8641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Верите ли Вы, что белок находится только в яйце? (почему)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Верите ли Вы, что дворцы строили из яичной скорлупы? (почему)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Верите ли Вы, что белок разрушается под действием кислот? (почему)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Верите ли Вы, что в желтке содержатся вещества улучшающие обмен веществ? (почему)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Верите ли Вы, что чрезмерное употребление яиц может повредить вашему здоровью? (почему)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Верите ли Вы, что курочка Ряба снесла золотое яичко? (почему)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ВЕРИТЕ ВЫ СКАЗКАМ 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iken_riab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286280" cy="6286544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072066" y="857232"/>
            <a:ext cx="3693982" cy="5214974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rgbClr val="FFFF00"/>
                </a:solidFill>
              </a:rPr>
              <a:t>Сказка ложь, да в ней намек, добрым молодцам урок!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14290"/>
            <a:ext cx="2057400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Структуры  куриного  яйца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yayco-_Converted_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629400" y="1928802"/>
            <a:ext cx="2057400" cy="40909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1.Скорлупа.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2.Подскоруповая оболочка.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3.Белок.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4Желток.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6693" y="3244334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Фото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41434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179388" y="981075"/>
            <a:ext cx="30972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4786315" y="500042"/>
            <a:ext cx="39290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Работу выполнили ученицы 9Б класса школы №2  г.Краснослободска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Лященко Ольга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Черникова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Настя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Сдержикова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Кристина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Семенова Дарья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 руководством учителя химии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Матвеевой О. 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1.Гроссе  Э.,  </a:t>
            </a:r>
            <a:r>
              <a:rPr lang="ru-RU" sz="2000" dirty="0" err="1" smtClean="0">
                <a:solidFill>
                  <a:srgbClr val="FFFF00"/>
                </a:solidFill>
              </a:rPr>
              <a:t>Вайсмантель</a:t>
            </a:r>
            <a:r>
              <a:rPr lang="ru-RU" sz="2000" dirty="0" smtClean="0">
                <a:solidFill>
                  <a:srgbClr val="FFFF00"/>
                </a:solidFill>
              </a:rPr>
              <a:t>  Х. Химия для любознательных. Основы химии и занимательные опыты.   2.Пер.  с нем., 2-е русск.  Изд.-Л.:  Химия ,1974. Перевод на русский язык, Издательство Ленинград  «Химия», 1985г.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3.Окорокова Ю.И., Еремин Ю.Н. Гигиена питания.  3 издание. М. Медицина,1981г.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4. Журнал «Наука и жизнь» №3 1998г. Кандидат биологических наук К.Михайлов. Статья «Крепость для птенца»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5. Сайт </a:t>
            </a:r>
            <a:r>
              <a:rPr lang="en-US" sz="2000" u="sng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ru-RU" sz="2000" u="sng" dirty="0" smtClean="0">
                <a:solidFill>
                  <a:srgbClr val="FFFF00"/>
                </a:solidFill>
                <a:hlinkClick r:id="rId2"/>
              </a:rPr>
              <a:t>://</a:t>
            </a:r>
            <a:r>
              <a:rPr lang="en-US" sz="2000" u="sng" dirty="0" smtClean="0">
                <a:solidFill>
                  <a:srgbClr val="FFFF00"/>
                </a:solidFill>
                <a:hlinkClick r:id="rId2"/>
              </a:rPr>
              <a:t>www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mosmedclinic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en-US" sz="2000" dirty="0" err="1" smtClean="0">
                <a:solidFill>
                  <a:srgbClr val="FFFF00"/>
                </a:solidFill>
              </a:rPr>
              <a:t>ru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6. </a:t>
            </a:r>
            <a:r>
              <a:rPr lang="ru-RU" sz="2000" dirty="0" smtClean="0">
                <a:solidFill>
                  <a:srgbClr val="FFFF00"/>
                </a:solidFill>
              </a:rPr>
              <a:t>Сайт </a:t>
            </a:r>
            <a:r>
              <a:rPr lang="en-US" sz="2000" u="sng" dirty="0" smtClean="0">
                <a:solidFill>
                  <a:srgbClr val="FFFF00"/>
                </a:solidFill>
                <a:hlinkClick r:id="rId2"/>
              </a:rPr>
              <a:t>http://www</a:t>
            </a:r>
            <a:r>
              <a:rPr lang="en-US" sz="2000" dirty="0" smtClean="0">
                <a:solidFill>
                  <a:srgbClr val="FFFF00"/>
                </a:solidFill>
              </a:rPr>
              <a:t> 1001 </a:t>
            </a:r>
            <a:r>
              <a:rPr lang="en-US" sz="2000" dirty="0" err="1" smtClean="0">
                <a:solidFill>
                  <a:srgbClr val="FFFF00"/>
                </a:solidFill>
              </a:rPr>
              <a:t>recept</a:t>
            </a:r>
            <a:r>
              <a:rPr lang="en-US" sz="2000" dirty="0" smtClean="0">
                <a:solidFill>
                  <a:srgbClr val="FFFF00"/>
                </a:solidFill>
              </a:rPr>
              <a:t>. com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7. </a:t>
            </a:r>
            <a:r>
              <a:rPr lang="ru-RU" sz="2000" dirty="0" smtClean="0">
                <a:solidFill>
                  <a:srgbClr val="FFFF00"/>
                </a:solidFill>
              </a:rPr>
              <a:t>Сайт </a:t>
            </a:r>
            <a:r>
              <a:rPr lang="en-US" sz="2000" u="sng" dirty="0" smtClean="0">
                <a:solidFill>
                  <a:srgbClr val="FFFF00"/>
                </a:solidFill>
                <a:hlinkClick r:id="rId3"/>
              </a:rPr>
              <a:t>http://health-diet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</a:rPr>
              <a:t>ru</a:t>
            </a:r>
            <a:endParaRPr lang="ru-RU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Неорганическая химия. Москва «Просвещение» 1972г. Ю.В.Ходаков.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Книга для чтения по органической химии. Москва «Просвещение» 1985г. Составитель П. Ф. </a:t>
            </a:r>
            <a:r>
              <a:rPr lang="ru-RU" sz="2000" dirty="0" err="1" smtClean="0">
                <a:solidFill>
                  <a:srgbClr val="FFFF00"/>
                </a:solidFill>
              </a:rPr>
              <a:t>Буцкус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 </a:t>
            </a:r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ЛИТЕРАТУРА: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37" name="Group 77"/>
          <p:cNvGraphicFramePr>
            <a:graphicFrameLocks noGrp="1"/>
          </p:cNvGraphicFramePr>
          <p:nvPr/>
        </p:nvGraphicFramePr>
        <p:xfrm>
          <a:off x="642910" y="1000108"/>
          <a:ext cx="7643866" cy="5543147"/>
        </p:xfrm>
        <a:graphic>
          <a:graphicData uri="http://schemas.openxmlformats.org/drawingml/2006/table">
            <a:tbl>
              <a:tblPr/>
              <a:tblGrid>
                <a:gridCol w="2219946"/>
                <a:gridCol w="1397208"/>
                <a:gridCol w="2136585"/>
                <a:gridCol w="1890127"/>
              </a:tblGrid>
              <a:tr h="125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структуры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Массовая доля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Химический состав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Скорлупа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,7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Карбонат кальция.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35,5г.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9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Желток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Жиры,  холестерин, ,витамины.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200" name="Rectangle 40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2960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Сводная таблица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428604"/>
            <a:ext cx="2543164" cy="12858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ЭТО </a:t>
            </a:r>
            <a:r>
              <a:rPr sz="3600" smtClean="0">
                <a:solidFill>
                  <a:srgbClr val="FFFF00"/>
                </a:solidFill>
              </a:rPr>
              <a:t>CaCO3</a:t>
            </a:r>
            <a:r>
              <a:rPr lang="ru-RU" sz="3600" dirty="0" smtClean="0">
                <a:solidFill>
                  <a:srgbClr val="FFFF00"/>
                </a:solidFill>
              </a:rPr>
              <a:t>!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5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290"/>
            <a:ext cx="6019800" cy="3357586"/>
          </a:xfrm>
        </p:spPr>
      </p:pic>
      <p:pic>
        <p:nvPicPr>
          <p:cNvPr id="7" name="Содержимое 3" descr="AGR Agra - Taj Mahal building on raised marble platform at sunrise 3008x2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00372"/>
            <a:ext cx="6357950" cy="3857628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4098" name="Picture 2" descr="C:\Documents and Settings\Admin.MICROSOF-22E70F\Мои документы\фото\Мои рисунки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64333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Rectangle 7"/>
          <p:cNvSpPr>
            <a:spLocks noGrp="1" noChangeArrowheads="1"/>
          </p:cNvSpPr>
          <p:nvPr>
            <p:ph type="title"/>
          </p:nvPr>
        </p:nvSpPr>
        <p:spPr>
          <a:xfrm>
            <a:off x="928662" y="277813"/>
            <a:ext cx="6929486" cy="79373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Выделение углекислого газа.</a:t>
            </a:r>
          </a:p>
        </p:txBody>
      </p:sp>
      <p:pic>
        <p:nvPicPr>
          <p:cNvPr id="10243" name="Picture 6" descr="Фото0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71547"/>
            <a:ext cx="554355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Скорлупа-</a:t>
            </a:r>
            <a:r>
              <a:rPr lang="ru-RU" dirty="0" smtClean="0"/>
              <a:t>    </a:t>
            </a:r>
            <a:r>
              <a:rPr lang="ru-RU" sz="4400" dirty="0" smtClean="0">
                <a:solidFill>
                  <a:srgbClr val="FFFF00"/>
                </a:solidFill>
              </a:rPr>
              <a:t>ЭТО </a:t>
            </a:r>
            <a:r>
              <a:rPr sz="4400" smtClean="0">
                <a:solidFill>
                  <a:srgbClr val="FFFF00"/>
                </a:solidFill>
              </a:rPr>
              <a:t>CaCO3!</a:t>
            </a:r>
            <a:endParaRPr lang="ru-RU" dirty="0"/>
          </a:p>
        </p:txBody>
      </p:sp>
      <p:pic>
        <p:nvPicPr>
          <p:cNvPr id="6" name="Содержимое 5" descr="92XWFCA56XIHGCABSIJU9CA96GCGOCAZYHRFZCAPBCN80CA5KK2RLCA7F7C0OCAC7BZ32CAAB9ZOFCAD1YU85CAXIO25SCA8ENDE5CA7WBB3OCAJ2WO54CAY3P37OCA8PW88HCA99ILM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4059238" cy="2714643"/>
          </a:xfrm>
        </p:spPr>
      </p:pic>
      <p:pic>
        <p:nvPicPr>
          <p:cNvPr id="10" name="Содержимое 9" descr="8LPK1CAUMD9LOCATQF8Z4CAIJKE3GCAH13W6RCA4RDW7GCABMV4GDCA8W7QJLCALANWOKCA3PYNI3CAV40X1ACA7Q9CBWCA7WT8BZCAT1TB7UCA08WS1DCAZXV0FZCA202WWKCAG6D1V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000109"/>
            <a:ext cx="4059238" cy="2714644"/>
          </a:xfrm>
        </p:spPr>
      </p:pic>
      <p:pic>
        <p:nvPicPr>
          <p:cNvPr id="2050" name="Picture 2" descr="C:\Documents and Settings\Admin.MICROSOF-22E70F\Мои документы\фото\Мои рисунки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86190"/>
            <a:ext cx="4643470" cy="271464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.MICROSOF-22E70F\Мои документы\фото\Мои рисунки\mram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357186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3286148" cy="12192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БЕЛОК</a:t>
            </a:r>
            <a:endParaRPr lang="ru-RU" sz="72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TQG09CAR6BDAGCAKW90AOCAUR2D9JCAX9M440CAOKQ4DCCAS1IK19CABM4VCUCAM4SNBGCACMPLL7CAW3G7GRCABGD1X9CAPCMYY6CABR4RFZCA9IY9CLCA1L49C2CATP7NOYCAIBGUD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3" y="1571612"/>
            <a:ext cx="3429023" cy="48577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24000"/>
            <a:ext cx="4421888" cy="49053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Белки являются наиболее сложными органическими соединениями. Они были названы </a:t>
            </a:r>
            <a:r>
              <a:rPr lang="ru-RU" dirty="0" err="1" smtClean="0">
                <a:solidFill>
                  <a:srgbClr val="FFFF00"/>
                </a:solidFill>
              </a:rPr>
              <a:t>Мульдером</a:t>
            </a:r>
            <a:r>
              <a:rPr lang="ru-RU" dirty="0" smtClean="0">
                <a:solidFill>
                  <a:srgbClr val="FFFF00"/>
                </a:solidFill>
              </a:rPr>
              <a:t> в 1839г. протеинами (от греческого </a:t>
            </a:r>
            <a:r>
              <a:rPr lang="en-US" dirty="0" err="1" smtClean="0">
                <a:solidFill>
                  <a:srgbClr val="FFFF00"/>
                </a:solidFill>
              </a:rPr>
              <a:t>proteios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ru-RU" dirty="0" smtClean="0">
                <a:solidFill>
                  <a:srgbClr val="FFFF00"/>
                </a:solidFill>
              </a:rPr>
              <a:t>самое главное ).                                                                                            Белки- органические природные соединения, представляющие собой биополимеры, построенные из остатков аминокислот. Между остатками аминокислот в белках присутствует пептидная связь </a:t>
            </a:r>
            <a:r>
              <a:rPr lang="en-US" dirty="0" smtClean="0">
                <a:solidFill>
                  <a:srgbClr val="FFFF00"/>
                </a:solidFill>
              </a:rPr>
              <a:t>– C(O)-NH-</a:t>
            </a:r>
            <a:r>
              <a:rPr lang="ru-RU" dirty="0" smtClean="0">
                <a:solidFill>
                  <a:srgbClr val="FFFF00"/>
                </a:solidFill>
              </a:rPr>
              <a:t>, по этому их можно рассматривать как полипептиды.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Фото0198"/>
          <p:cNvPicPr>
            <a:picLocks noChangeAspect="1" noChangeArrowheads="1"/>
          </p:cNvPicPr>
          <p:nvPr/>
        </p:nvPicPr>
        <p:blipFill>
          <a:blip r:embed="rId2">
            <a:lum bright="-42000" contrast="6000"/>
          </a:blip>
          <a:srcRect/>
          <a:stretch>
            <a:fillRect/>
          </a:stretch>
        </p:blipFill>
        <p:spPr bwMode="auto">
          <a:xfrm>
            <a:off x="285720" y="304800"/>
            <a:ext cx="4714908" cy="63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20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25" y="188912"/>
            <a:ext cx="3116263" cy="16684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</a:rPr>
              <a:t>Строение молекулы белка</a:t>
            </a:r>
          </a:p>
        </p:txBody>
      </p:sp>
      <p:sp>
        <p:nvSpPr>
          <p:cNvPr id="24372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2357430"/>
            <a:ext cx="3422680" cy="385765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Третичная структура молекулы белка гемоглобина.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Пептидная связь.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Функциональная группа.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794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</a:rPr>
              <a:t>Химический анализ белка.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Ксантопротеиновая реакция</a:t>
            </a:r>
            <a:r>
              <a:rPr lang="ru-RU" sz="4000" dirty="0" smtClean="0"/>
              <a:t>.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5229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 небольшое количество яичного белка добавим концентрированной азотной кислоты.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Слегка нагреем.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Проявляется лимонно-желтая окраска.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Образуются ароматические </a:t>
            </a:r>
            <a:r>
              <a:rPr lang="ru-RU" sz="2400" dirty="0" err="1" smtClean="0">
                <a:solidFill>
                  <a:srgbClr val="FFFF00"/>
                </a:solidFill>
              </a:rPr>
              <a:t>нитро-соединения</a:t>
            </a:r>
            <a:r>
              <a:rPr lang="ru-RU" sz="2400" dirty="0" smtClean="0">
                <a:solidFill>
                  <a:srgbClr val="FFFF00"/>
                </a:solidFill>
              </a:rPr>
              <a:t> из аминокислот  тирозина и триптофана.</a:t>
            </a:r>
          </a:p>
        </p:txBody>
      </p:sp>
      <p:pic>
        <p:nvPicPr>
          <p:cNvPr id="11269" name="Picture 4" descr="Фото0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86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</TotalTime>
  <Words>825</Words>
  <PresentationFormat>Экран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Структуры  куриного  яйца</vt:lpstr>
      <vt:lpstr>Сводная таблица данных</vt:lpstr>
      <vt:lpstr>ЭТО CaCO3!</vt:lpstr>
      <vt:lpstr>Выделение углекислого газа.</vt:lpstr>
      <vt:lpstr>Скорлупа-    ЭТО CaCO3!</vt:lpstr>
      <vt:lpstr>БЕЛОК</vt:lpstr>
      <vt:lpstr>Строение молекулы белка</vt:lpstr>
      <vt:lpstr>Химический анализ белка. Ксантопротеиновая реакция.</vt:lpstr>
      <vt:lpstr>Цветные реакции на белки.</vt:lpstr>
      <vt:lpstr>ЯИЧНЫЙ ЖЕЛТОК</vt:lpstr>
      <vt:lpstr>   Обнаружение холестерина в яичном желтке. Реакция Либермана.</vt:lpstr>
      <vt:lpstr>Холестерин.</vt:lpstr>
      <vt:lpstr>Холестерин в крови</vt:lpstr>
      <vt:lpstr>ДИЕТА</vt:lpstr>
      <vt:lpstr>БЛЮДО ИЗ ЯИЦ</vt:lpstr>
      <vt:lpstr>Слайд 17</vt:lpstr>
      <vt:lpstr>ВЕРИТЕ ВЫ СКАЗКАМ ?</vt:lpstr>
      <vt:lpstr>Слайд 19</vt:lpstr>
      <vt:lpstr>Слайд 20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24</cp:revision>
  <dcterms:modified xsi:type="dcterms:W3CDTF">2012-05-19T14:46:52Z</dcterms:modified>
</cp:coreProperties>
</file>