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735ACB-BD57-470E-9B81-D40568A323BC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695198-D6C4-4449-976B-83262F2DC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35ACB-BD57-470E-9B81-D40568A323BC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95198-D6C4-4449-976B-83262F2DC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D735ACB-BD57-470E-9B81-D40568A323BC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695198-D6C4-4449-976B-83262F2DC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35ACB-BD57-470E-9B81-D40568A323BC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95198-D6C4-4449-976B-83262F2DC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735ACB-BD57-470E-9B81-D40568A323BC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6695198-D6C4-4449-976B-83262F2DC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35ACB-BD57-470E-9B81-D40568A323BC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95198-D6C4-4449-976B-83262F2DC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35ACB-BD57-470E-9B81-D40568A323BC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95198-D6C4-4449-976B-83262F2DC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35ACB-BD57-470E-9B81-D40568A323BC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95198-D6C4-4449-976B-83262F2DC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735ACB-BD57-470E-9B81-D40568A323BC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95198-D6C4-4449-976B-83262F2DC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35ACB-BD57-470E-9B81-D40568A323BC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95198-D6C4-4449-976B-83262F2DC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35ACB-BD57-470E-9B81-D40568A323BC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95198-D6C4-4449-976B-83262F2DC0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D735ACB-BD57-470E-9B81-D40568A323BC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6695198-D6C4-4449-976B-83262F2DC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МИКРОЭЛЕМЕНТЫ  И ИХ РОЛЬ В ОРГАНИЗМЕ ЧЕЛОВЕКА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6309320"/>
            <a:ext cx="3308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УЧИТЕЛЬ:  МАКАРКИНА  М.А.</a:t>
            </a:r>
            <a:endParaRPr lang="ru-RU" dirty="0"/>
          </a:p>
        </p:txBody>
      </p:sp>
      <p:pic>
        <p:nvPicPr>
          <p:cNvPr id="5" name="Рисунок 4" descr="нед хим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3429000"/>
            <a:ext cx="4422626" cy="27480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одук и микроэ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08720"/>
            <a:ext cx="8172400" cy="59492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81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Пример содержания витаминов и</a:t>
            </a:r>
          </a:p>
          <a:p>
            <a:pPr algn="ctr"/>
            <a:r>
              <a:rPr lang="ru-RU" sz="2800" dirty="0" smtClean="0"/>
              <a:t> микроэлементов: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фото микроэ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052736"/>
            <a:ext cx="7848872" cy="56612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88640"/>
            <a:ext cx="7239000" cy="7326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Микроэлементы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100392" cy="467820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Микроэлементами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называются  элементы, содержание  которых  в  организме  мало, но они участвуют   в   биохимических   процессах    и необходимы живым организмам.  Рекомендуемая суточная  доза  потребления  микроэлементов  для человека  составляет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менее 200 мг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Основные микроэлементы</a:t>
            </a:r>
            <a:endParaRPr kumimoji="0" lang="ru-RU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современным данным более 30 микроэлементов считаются необходимыми для жизнедеятельности человека. Среди них (в алфавитном порядке):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293096"/>
            <a:ext cx="37444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b="1" dirty="0" smtClean="0"/>
              <a:t>бром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железо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</a:t>
            </a:r>
            <a:r>
              <a:rPr lang="ru-RU" sz="2000" b="1" dirty="0" err="1" smtClean="0"/>
              <a:t>иод</a:t>
            </a:r>
            <a:endParaRPr lang="ru-RU" sz="2000" b="1" dirty="0" smtClean="0"/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</a:t>
            </a:r>
            <a:r>
              <a:rPr lang="ru-RU" sz="2000" b="1" dirty="0" smtClean="0"/>
              <a:t>кобальт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</a:t>
            </a:r>
            <a:r>
              <a:rPr lang="ru-RU" sz="2000" b="1" dirty="0" smtClean="0"/>
              <a:t>марганец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</a:t>
            </a:r>
            <a:r>
              <a:rPr lang="ru-RU" sz="2000" b="1" dirty="0" smtClean="0"/>
              <a:t>медь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</a:t>
            </a:r>
            <a:r>
              <a:rPr lang="ru-RU" sz="2000" b="1" dirty="0" smtClean="0"/>
              <a:t>молибден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</a:t>
            </a:r>
            <a:r>
              <a:rPr lang="ru-RU" sz="2000" b="1" dirty="0" smtClean="0"/>
              <a:t>селен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19872" y="4437112"/>
            <a:ext cx="9781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фтор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</a:t>
            </a:r>
            <a:r>
              <a:rPr lang="ru-RU" sz="2000" b="1" dirty="0" smtClean="0"/>
              <a:t>хром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</a:t>
            </a:r>
            <a:r>
              <a:rPr lang="ru-RU" sz="2000" b="1" dirty="0" smtClean="0"/>
              <a:t>цинк</a:t>
            </a:r>
            <a:endParaRPr lang="ru-RU" sz="2000" b="1" dirty="0"/>
          </a:p>
        </p:txBody>
      </p:sp>
      <p:pic>
        <p:nvPicPr>
          <p:cNvPr id="11" name="Рисунок 10" descr="схема микроэ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924566"/>
            <a:ext cx="2448272" cy="2904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81724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Недостаток микроэлементов в организме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Основные причины, вызывающие недостаток минеральных веществ:</a:t>
            </a:r>
            <a:endParaRPr kumimoji="0" lang="ru-RU" sz="2800" b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Неправильное или однообразное питание,    некачественная питьевая вода.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Геологические особенности различных регионов земли — эндемические (неблагоприятные) районы.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Большая потеря минеральных веществ по причине кровотечений,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болезнь Крона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язвенный колит</a:t>
            </a:r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Употребление некоторых лекарственных средств, связывающих или вызывающих потерю микроэлементов.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0" y="0"/>
          <a:ext cx="8028384" cy="6730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6128"/>
                <a:gridCol w="2676128"/>
                <a:gridCol w="2676128"/>
              </a:tblGrid>
              <a:tr h="841295">
                <a:tc>
                  <a:txBody>
                    <a:bodyPr/>
                    <a:lstStyle/>
                    <a:p>
                      <a:r>
                        <a:rPr lang="ru-RU" dirty="0" smtClean="0"/>
                        <a:t>Вещества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Основной источник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Функция в организме</a:t>
                      </a:r>
                      <a:endParaRPr lang="ru-RU" dirty="0"/>
                    </a:p>
                  </a:txBody>
                  <a:tcPr/>
                </a:tc>
              </a:tr>
              <a:tr h="2283517">
                <a:tc>
                  <a:txBody>
                    <a:bodyPr/>
                    <a:lstStyle/>
                    <a:p>
                      <a:r>
                        <a:rPr lang="ru-RU" dirty="0" smtClean="0"/>
                        <a:t>вода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напитки, вода в составе твердой пищи, окислительные процессы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Растворитель, часть клеток, хладагент, переносчик, участник биохимических процессов</a:t>
                      </a:r>
                      <a:endParaRPr lang="ru-RU" dirty="0"/>
                    </a:p>
                  </a:txBody>
                  <a:tcPr/>
                </a:tc>
              </a:tr>
              <a:tr h="1201851">
                <a:tc>
                  <a:txBody>
                    <a:bodyPr/>
                    <a:lstStyle/>
                    <a:p>
                      <a:r>
                        <a:rPr lang="ru-RU" dirty="0" smtClean="0"/>
                        <a:t>натрий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поваренная соль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осморегуляция</a:t>
                      </a:r>
                      <a:r>
                        <a:rPr lang="ru-RU" dirty="0" smtClean="0"/>
                        <a:t>, обмен минеральных веществ</a:t>
                      </a:r>
                      <a:endParaRPr lang="ru-RU" dirty="0"/>
                    </a:p>
                  </a:txBody>
                  <a:tcPr/>
                </a:tc>
              </a:tr>
              <a:tr h="1201851">
                <a:tc>
                  <a:txBody>
                    <a:bodyPr/>
                    <a:lstStyle/>
                    <a:p>
                      <a:r>
                        <a:rPr lang="ru-RU" dirty="0" smtClean="0"/>
                        <a:t>калий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овощи, фрукты, зерновые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метаболизм</a:t>
                      </a:r>
                      <a:r>
                        <a:rPr lang="ru-RU" baseline="0" dirty="0" smtClean="0"/>
                        <a:t> минеральных веществ</a:t>
                      </a:r>
                      <a:endParaRPr lang="ru-RU" dirty="0"/>
                    </a:p>
                  </a:txBody>
                  <a:tcPr/>
                </a:tc>
              </a:tr>
              <a:tr h="1201851">
                <a:tc>
                  <a:txBody>
                    <a:bodyPr/>
                    <a:lstStyle/>
                    <a:p>
                      <a:r>
                        <a:rPr lang="ru-RU" dirty="0" smtClean="0"/>
                        <a:t>кальций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молоко, молочные продукты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формирование костной ткани, свертывание крови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0" y="3"/>
          <a:ext cx="8172399" cy="6857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261"/>
                <a:gridCol w="2474212"/>
                <a:gridCol w="3373926"/>
              </a:tblGrid>
              <a:tr h="1048416">
                <a:tc>
                  <a:txBody>
                    <a:bodyPr/>
                    <a:lstStyle/>
                    <a:p>
                      <a:r>
                        <a:rPr lang="ru-RU" dirty="0" smtClean="0"/>
                        <a:t>вещества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основной источник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функция в организме</a:t>
                      </a:r>
                      <a:endParaRPr lang="ru-RU" dirty="0"/>
                    </a:p>
                  </a:txBody>
                  <a:tcPr/>
                </a:tc>
              </a:tr>
              <a:tr h="1947059">
                <a:tc>
                  <a:txBody>
                    <a:bodyPr/>
                    <a:lstStyle/>
                    <a:p>
                      <a:r>
                        <a:rPr lang="ru-RU" dirty="0" smtClean="0"/>
                        <a:t>магний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зеленые овощи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формирование костной ткани, </a:t>
                      </a:r>
                      <a:r>
                        <a:rPr lang="ru-RU" dirty="0" err="1" smtClean="0"/>
                        <a:t>кофактор</a:t>
                      </a:r>
                      <a:r>
                        <a:rPr lang="ru-RU" dirty="0" smtClean="0"/>
                        <a:t> ферментов</a:t>
                      </a:r>
                      <a:endParaRPr lang="ru-RU" dirty="0"/>
                    </a:p>
                  </a:txBody>
                  <a:tcPr/>
                </a:tc>
              </a:tr>
              <a:tr h="1048416">
                <a:tc>
                  <a:txBody>
                    <a:bodyPr/>
                    <a:lstStyle/>
                    <a:p>
                      <a:r>
                        <a:rPr lang="ru-RU" dirty="0" smtClean="0"/>
                        <a:t>хлор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поваренная соль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обмен минеральных веществ</a:t>
                      </a:r>
                      <a:endParaRPr lang="ru-RU" dirty="0"/>
                    </a:p>
                  </a:txBody>
                  <a:tcPr/>
                </a:tc>
              </a:tr>
              <a:tr h="1497738">
                <a:tc>
                  <a:txBody>
                    <a:bodyPr/>
                    <a:lstStyle/>
                    <a:p>
                      <a:r>
                        <a:rPr lang="ru-RU" dirty="0" smtClean="0"/>
                        <a:t>железо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мясо, печень, яйца, овощи, картофель,</a:t>
                      </a:r>
                      <a:r>
                        <a:rPr lang="ru-RU" baseline="0" dirty="0" smtClean="0"/>
                        <a:t> зерновые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гемоглобин</a:t>
                      </a:r>
                      <a:endParaRPr lang="ru-RU" dirty="0"/>
                    </a:p>
                  </a:txBody>
                  <a:tcPr/>
                </a:tc>
              </a:tr>
              <a:tr h="1316368">
                <a:tc>
                  <a:txBody>
                    <a:bodyPr/>
                    <a:lstStyle/>
                    <a:p>
                      <a:r>
                        <a:rPr lang="ru-RU" dirty="0" smtClean="0"/>
                        <a:t>цинк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мясо, печень, зерновые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рост организма</a:t>
                      </a:r>
                      <a:r>
                        <a:rPr lang="ru-RU" baseline="0" dirty="0" smtClean="0"/>
                        <a:t> и </a:t>
                      </a:r>
                    </a:p>
                    <a:p>
                      <a:r>
                        <a:rPr lang="ru-RU" baseline="0" dirty="0" smtClean="0"/>
                        <a:t> функционирование  </a:t>
                      </a:r>
                    </a:p>
                    <a:p>
                      <a:r>
                        <a:rPr lang="ru-RU" baseline="0" dirty="0" smtClean="0"/>
                        <a:t> клеток ( ферментативные</a:t>
                      </a:r>
                    </a:p>
                    <a:p>
                      <a:r>
                        <a:rPr lang="ru-RU" baseline="0" dirty="0" smtClean="0"/>
                        <a:t> реакции 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100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СОДЕРЖАНИЕ МИКРОЭЛЕМЕНТОВ (мг)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883590"/>
          <a:ext cx="8100393" cy="5974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8751"/>
                <a:gridCol w="1855712"/>
                <a:gridCol w="1570218"/>
                <a:gridCol w="1855712"/>
              </a:tblGrid>
              <a:tr h="10303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100 гр. продукта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   НАТРИЙ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sz="2400" dirty="0" smtClean="0"/>
                        <a:t>КАЛИЙ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</a:t>
                      </a:r>
                      <a:r>
                        <a:rPr lang="ru-RU" sz="2400" dirty="0" smtClean="0"/>
                        <a:t>КАЛЬЦИЙ</a:t>
                      </a:r>
                      <a:endParaRPr lang="ru-RU" sz="2400" dirty="0"/>
                    </a:p>
                  </a:txBody>
                  <a:tcPr/>
                </a:tc>
              </a:tr>
              <a:tr h="49854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РЕПЧАТЫЙ ЛУК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aseline="0" dirty="0" smtClean="0"/>
                        <a:t>         18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  175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ru-RU" sz="2000" dirty="0" smtClean="0"/>
                        <a:t>31</a:t>
                      </a:r>
                      <a:endParaRPr lang="ru-RU" dirty="0"/>
                    </a:p>
                  </a:txBody>
                  <a:tcPr/>
                </a:tc>
              </a:tr>
              <a:tr h="49854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УКРОП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sz="2000" dirty="0" smtClean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  335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ru-RU" sz="2000" dirty="0" smtClean="0"/>
                        <a:t>223</a:t>
                      </a:r>
                      <a:endParaRPr lang="ru-RU" dirty="0"/>
                    </a:p>
                  </a:txBody>
                  <a:tcPr/>
                </a:tc>
              </a:tr>
              <a:tr h="49854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ПЕТРУШКА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   79</a:t>
                      </a:r>
                      <a:endParaRPr lang="ru-RU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</a:t>
                      </a:r>
                      <a:r>
                        <a:rPr lang="ru-RU" sz="2400" b="1" dirty="0" smtClean="0"/>
                        <a:t>340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245</a:t>
                      </a:r>
                      <a:endParaRPr lang="ru-RU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9854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ЩАВЕЛЬ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sz="2000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</a:t>
                      </a:r>
                      <a:r>
                        <a:rPr lang="ru-RU" sz="2400" b="1" dirty="0" smtClean="0"/>
                        <a:t>500</a:t>
                      </a:r>
                      <a:endParaRPr lang="ru-RU" sz="24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47</a:t>
                      </a:r>
                      <a:endParaRPr lang="ru-RU" sz="2000" dirty="0"/>
                    </a:p>
                  </a:txBody>
                  <a:tcPr/>
                </a:tc>
              </a:tr>
              <a:tr h="49854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ВИНОГРАД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sz="2000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  255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45</a:t>
                      </a:r>
                      <a:endParaRPr lang="ru-RU" sz="2000" dirty="0"/>
                    </a:p>
                  </a:txBody>
                  <a:tcPr/>
                </a:tc>
              </a:tr>
              <a:tr h="49854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ЯБЛОКИ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sz="2000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</a:t>
                      </a:r>
                      <a:r>
                        <a:rPr lang="ru-RU" sz="2400" b="1" dirty="0" smtClean="0"/>
                        <a:t>248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16</a:t>
                      </a:r>
                      <a:endParaRPr lang="ru-RU" sz="2000" dirty="0"/>
                    </a:p>
                  </a:txBody>
                  <a:tcPr/>
                </a:tc>
              </a:tr>
              <a:tr h="49854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АПЕЛЬСИНЫ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sz="2000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</a:t>
                      </a:r>
                      <a:r>
                        <a:rPr lang="ru-RU" sz="2400" b="1" dirty="0" smtClean="0"/>
                        <a:t>197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ru-RU" sz="2000" dirty="0" smtClean="0"/>
                        <a:t>34</a:t>
                      </a:r>
                      <a:endParaRPr lang="ru-RU" dirty="0"/>
                    </a:p>
                  </a:txBody>
                  <a:tcPr/>
                </a:tc>
              </a:tr>
              <a:tr h="49854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АРБУЗ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sz="2000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  64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ru-RU" sz="2000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  <a:tr h="49854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КЛЮКВА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sz="2000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  119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ru-RU" sz="2000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  <a:tr h="432071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ЧЕРНАЯ</a:t>
                      </a:r>
                      <a:r>
                        <a:rPr lang="ru-RU" sz="2000" b="0" baseline="0" dirty="0" smtClean="0"/>
                        <a:t> СМОРОДИНА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   32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</a:t>
                      </a:r>
                      <a:r>
                        <a:rPr lang="ru-RU" sz="2400" b="1" dirty="0" smtClean="0"/>
                        <a:t>372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 36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1804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МИКРОЭЛЕМЕНТЫ В КОНСЕРВИРОВАННЫХ  ПРОДУКТАХ </a:t>
            </a: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757261"/>
          <a:ext cx="8100390" cy="6100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784"/>
                <a:gridCol w="1080120"/>
                <a:gridCol w="1152128"/>
                <a:gridCol w="1080120"/>
                <a:gridCol w="1008112"/>
                <a:gridCol w="1152126"/>
              </a:tblGrid>
              <a:tr h="5565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ПРОДУКТЫ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aseline="0" dirty="0" smtClean="0"/>
                        <a:t>   К        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</a:t>
                      </a:r>
                      <a:r>
                        <a:rPr lang="ru-RU" sz="2400" dirty="0" err="1" smtClean="0"/>
                        <a:t>Са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М</a:t>
                      </a:r>
                      <a:r>
                        <a:rPr lang="en-US" sz="2400" dirty="0" smtClean="0"/>
                        <a:t>g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P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</a:t>
                      </a:r>
                      <a:r>
                        <a:rPr lang="en-US" sz="2400" dirty="0" smtClean="0"/>
                        <a:t>Fe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</a:tr>
              <a:tr h="499039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ГОВЯДИНА</a:t>
                      </a:r>
                      <a:r>
                        <a:rPr lang="ru-RU" sz="2000" b="0" baseline="0" dirty="0" smtClean="0"/>
                        <a:t> отварная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sz="2400" b="1" dirty="0" smtClean="0"/>
                        <a:t>319</a:t>
                      </a:r>
                      <a:endParaRPr lang="ru-RU" sz="24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12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28</a:t>
                      </a:r>
                      <a:endParaRPr lang="ru-RU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202</a:t>
                      </a:r>
                      <a:endParaRPr lang="ru-RU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3,4</a:t>
                      </a:r>
                      <a:endParaRPr lang="ru-RU" sz="2000" dirty="0"/>
                    </a:p>
                  </a:txBody>
                  <a:tcPr/>
                </a:tc>
              </a:tr>
              <a:tr h="499039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ГОВЯДИНА</a:t>
                      </a:r>
                      <a:r>
                        <a:rPr lang="ru-RU" sz="2000" b="0" baseline="0" dirty="0" smtClean="0"/>
                        <a:t> тушеная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sz="2400" b="1" dirty="0" smtClean="0"/>
                        <a:t>284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19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178</a:t>
                      </a:r>
                      <a:endParaRPr lang="ru-RU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2,4</a:t>
                      </a:r>
                      <a:endParaRPr lang="ru-RU" sz="2000" dirty="0"/>
                    </a:p>
                  </a:txBody>
                  <a:tcPr/>
                </a:tc>
              </a:tr>
              <a:tr h="49903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ГОРОШЕК зеленый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135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16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21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53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0,7</a:t>
                      </a:r>
                      <a:endParaRPr lang="ru-RU" sz="2000" dirty="0"/>
                    </a:p>
                  </a:txBody>
                  <a:tcPr/>
                </a:tc>
              </a:tr>
              <a:tr h="49903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КУКУРУЗА в зернах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50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0,4</a:t>
                      </a:r>
                      <a:endParaRPr lang="ru-RU" sz="2000" dirty="0"/>
                    </a:p>
                  </a:txBody>
                  <a:tcPr/>
                </a:tc>
              </a:tr>
              <a:tr h="49903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СОК ТОМАТНЫЙ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smtClean="0"/>
                        <a:t> 286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13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26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32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0,7</a:t>
                      </a:r>
                      <a:endParaRPr lang="ru-RU" sz="2000" dirty="0"/>
                    </a:p>
                  </a:txBody>
                  <a:tcPr/>
                </a:tc>
              </a:tr>
              <a:tr h="76519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СОК АПЕЛЬСИНОВЫЙ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 18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13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0,3</a:t>
                      </a:r>
                      <a:endParaRPr lang="ru-RU" sz="2000" dirty="0"/>
                    </a:p>
                  </a:txBody>
                  <a:tcPr/>
                </a:tc>
              </a:tr>
              <a:tr h="49903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СОК ВИНОГРАДНЫЙ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212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19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16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20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0,4</a:t>
                      </a:r>
                      <a:endParaRPr lang="ru-RU" sz="2000" dirty="0"/>
                    </a:p>
                  </a:txBody>
                  <a:tcPr/>
                </a:tc>
              </a:tr>
              <a:tr h="56557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СОК</a:t>
                      </a:r>
                      <a:r>
                        <a:rPr lang="ru-RU" sz="2000" baseline="0" dirty="0" smtClean="0"/>
                        <a:t> ЯБЛОЧНЫЙ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100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0,2</a:t>
                      </a:r>
                      <a:endParaRPr lang="ru-RU" sz="2000" dirty="0"/>
                    </a:p>
                  </a:txBody>
                  <a:tcPr/>
                </a:tc>
              </a:tr>
              <a:tr h="14450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ИКРА ИЗ БАКЛАЖАНОВ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315</a:t>
                      </a:r>
                      <a:endParaRPr lang="ru-RU" sz="28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41</a:t>
                      </a:r>
                      <a:endParaRPr lang="ru-RU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30</a:t>
                      </a:r>
                      <a:endParaRPr lang="ru-RU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71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7</a:t>
                      </a:r>
                      <a:endParaRPr lang="ru-RU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4450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ИКРА ИЗ КАБАЧКОВ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315</a:t>
                      </a:r>
                      <a:endParaRPr lang="ru-RU" sz="28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41</a:t>
                      </a:r>
                      <a:endParaRPr lang="ru-RU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35</a:t>
                      </a:r>
                      <a:endParaRPr lang="ru-RU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67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7</a:t>
                      </a:r>
                      <a:endParaRPr lang="ru-RU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320040"/>
            <a:ext cx="8172400" cy="11647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Микроэлементы   и гипервитаминоз</a:t>
            </a:r>
            <a:endParaRPr kumimoji="0" lang="ru-RU" sz="4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Содержимое 3" descr="болезни и вит.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14323"/>
            <a:ext cx="8100392" cy="53436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73</TotalTime>
  <Words>454</Words>
  <Application>Microsoft Office PowerPoint</Application>
  <PresentationFormat>Экран (4:3)</PresentationFormat>
  <Paragraphs>171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МИКРОЭЛЕМЕНТЫ  И ИХ РОЛЬ В ОРГАНИЗМЕ ЧЕЛОВЕКА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RockNRolf</dc:creator>
  <cp:lastModifiedBy>RockNRolf</cp:lastModifiedBy>
  <cp:revision>9</cp:revision>
  <dcterms:created xsi:type="dcterms:W3CDTF">2013-01-03T20:03:46Z</dcterms:created>
  <dcterms:modified xsi:type="dcterms:W3CDTF">2013-01-03T22:04:26Z</dcterms:modified>
</cp:coreProperties>
</file>