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2" r:id="rId2"/>
    <p:sldId id="277" r:id="rId3"/>
    <p:sldId id="278" r:id="rId4"/>
    <p:sldId id="273" r:id="rId5"/>
    <p:sldId id="279" r:id="rId6"/>
    <p:sldId id="280" r:id="rId7"/>
    <p:sldId id="281" r:id="rId8"/>
    <p:sldId id="276" r:id="rId9"/>
    <p:sldId id="267" r:id="rId10"/>
    <p:sldId id="282" r:id="rId11"/>
    <p:sldId id="268" r:id="rId12"/>
    <p:sldId id="269" r:id="rId13"/>
    <p:sldId id="283" r:id="rId14"/>
    <p:sldId id="271" r:id="rId15"/>
    <p:sldId id="270" r:id="rId16"/>
    <p:sldId id="284" r:id="rId17"/>
    <p:sldId id="285" r:id="rId18"/>
    <p:sldId id="286" r:id="rId19"/>
    <p:sldId id="262" r:id="rId20"/>
    <p:sldId id="289" r:id="rId21"/>
    <p:sldId id="290" r:id="rId22"/>
    <p:sldId id="274" r:id="rId23"/>
    <p:sldId id="266" r:id="rId24"/>
    <p:sldId id="264" r:id="rId25"/>
    <p:sldId id="265" r:id="rId26"/>
    <p:sldId id="291" r:id="rId27"/>
    <p:sldId id="292" r:id="rId28"/>
    <p:sldId id="27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DB3773-950C-4362-8B9F-D37C39E2AF55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FC33B6-CE3D-4C3D-AE09-298D4FEE3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377136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Новые стандарты: 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6724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/>
              <a:t>   Требования к результатам освоения основной общеобразовательной программы.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0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6840760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7</a:t>
            </a:r>
            <a:r>
              <a:rPr lang="ru-RU" sz="3200" dirty="0"/>
              <a:t>) формирование коммуникативной компетентности в общении и  сотрудничестве со сверстниками, детьми старшего и младшего возраста, взрослыми в процессе образовательной, общественно полезной, учебно-исследовательской, творческой и других видов деятельности;</a:t>
            </a:r>
          </a:p>
          <a:p>
            <a:r>
              <a:rPr lang="ru-RU" sz="3200" dirty="0"/>
              <a:t>8) формирование ценности  здорового и безопасного образа жизни; усвоение правил индивидуального и коллективного безопасного поведения в чрезвычайных ситуациях, угрожающих жизни и здоровью людей, правил поведения на транспорте и на дорогах;</a:t>
            </a:r>
          </a:p>
          <a:p>
            <a:r>
              <a:rPr lang="ru-RU" sz="3200" dirty="0"/>
              <a:t>9) формирование основ экологической культуры соответствующей современному уровню экологического мышления, развитие опыта экологически ориентированной рефлексивно-оценочной и практической деятельности в жизненных ситуациях;</a:t>
            </a:r>
          </a:p>
          <a:p>
            <a:r>
              <a:rPr lang="ru-RU" sz="3200" dirty="0"/>
              <a:t>10) осознание значения семьи в жизни человека и общества, принятие ценности семейной жизни, уважительное и заботливое отношение к членам своей семьи;</a:t>
            </a:r>
          </a:p>
          <a:p>
            <a:r>
              <a:rPr lang="ru-RU" sz="3200" dirty="0"/>
              <a:t>11) развитие эстетического сознания через освоение художественного наследия народов России и мира,  творческой деятельности эстетического характера.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657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/>
              <a:t> </a:t>
            </a:r>
            <a:r>
              <a:rPr lang="ru-RU" sz="4500" b="1" dirty="0" err="1">
                <a:solidFill>
                  <a:srgbClr val="FF0000"/>
                </a:solidFill>
              </a:rPr>
              <a:t>Метапредметные</a:t>
            </a:r>
            <a:r>
              <a:rPr lang="ru-RU" sz="4500" b="1" dirty="0"/>
              <a:t> результаты освоения основной образовательной программы основного общего образования </a:t>
            </a:r>
            <a:r>
              <a:rPr lang="ru-RU" sz="4500" dirty="0" smtClean="0"/>
              <a:t>должны </a:t>
            </a:r>
            <a:r>
              <a:rPr lang="ru-RU" sz="4500" dirty="0"/>
              <a:t>отражать</a:t>
            </a:r>
            <a:r>
              <a:rPr lang="ru-RU" sz="3800" dirty="0"/>
              <a:t>:</a:t>
            </a:r>
            <a:endParaRPr lang="ru-RU" sz="3800" dirty="0" smtClean="0">
              <a:effectLst/>
            </a:endParaRPr>
          </a:p>
          <a:p>
            <a:r>
              <a:rPr lang="ru-RU" sz="3300" dirty="0"/>
              <a:t>1)  умение самостоятельно определять цели 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 </a:t>
            </a:r>
            <a:endParaRPr lang="ru-RU" sz="3300" dirty="0" smtClean="0">
              <a:effectLst/>
            </a:endParaRPr>
          </a:p>
          <a:p>
            <a:r>
              <a:rPr lang="ru-RU" sz="3300" dirty="0"/>
              <a:t>2) умение самостоятельно планировать пути  достижения целей,  в том числе альтернативные,  осознанно выбирать  наиболее эффективные способы решения учебных и познавательных задач;</a:t>
            </a:r>
            <a:endParaRPr lang="ru-RU" sz="3300" dirty="0" smtClean="0">
              <a:effectLst/>
            </a:endParaRPr>
          </a:p>
          <a:p>
            <a:r>
              <a:rPr lang="ru-RU" sz="3300" dirty="0"/>
              <a:t>3) умение соотносить свои действия с планируемыми результатами, осуществлять контроль своей деятельности в процессе достижения результата, определять способы  действий в рамках предложенных условий и требований, корректировать свои действия в соответствии с изменяющейся ситуацией; </a:t>
            </a:r>
            <a:endParaRPr lang="ru-RU" sz="3300" dirty="0" smtClean="0">
              <a:effectLst/>
            </a:endParaRPr>
          </a:p>
          <a:p>
            <a:r>
              <a:rPr lang="ru-RU" sz="3300" dirty="0"/>
              <a:t>4) умение оценивать правильность выполнения учебной задачи,  собственные возможности её решения</a:t>
            </a:r>
            <a:r>
              <a:rPr lang="ru-RU" sz="3300" dirty="0" smtClean="0"/>
              <a:t>;</a:t>
            </a:r>
            <a:endParaRPr lang="ru-RU" sz="33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56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r>
              <a:rPr lang="ru-RU" sz="2400" dirty="0" smtClean="0"/>
              <a:t>5) владение основами самоконтроля, самооценки, принятия решений и осуществления осознанного выбора в учебной и познавательной деятельности; </a:t>
            </a:r>
          </a:p>
          <a:p>
            <a:r>
              <a:rPr lang="ru-RU" sz="2400" dirty="0" smtClean="0"/>
              <a:t>6) умение  определять понятия, создавать обобщения, устанавливать аналогии, классифицировать,   самостоятельно выбирать основания и критерии для классификации, устанавливать причинно-следственные связи, строить  логическое рассуждение, умозаключение (индуктивное, дедуктивное  и по аналогии) и делать выводы;</a:t>
            </a:r>
          </a:p>
          <a:p>
            <a:r>
              <a:rPr lang="ru-RU" sz="2400" dirty="0" smtClean="0"/>
              <a:t>7) умение создавать, применять и преобразовывать знаки и символы, модели и схемы для решения учебных и познавательных задач;</a:t>
            </a:r>
          </a:p>
          <a:p>
            <a:r>
              <a:rPr lang="ru-RU" sz="2400" dirty="0" smtClean="0"/>
              <a:t>8) смысловое чтение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35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7467600" cy="5328592"/>
          </a:xfrm>
        </p:spPr>
        <p:txBody>
          <a:bodyPr>
            <a:noAutofit/>
          </a:bodyPr>
          <a:lstStyle/>
          <a:p>
            <a:r>
              <a:rPr lang="ru-RU" sz="2000" dirty="0" smtClean="0"/>
              <a:t>9</a:t>
            </a:r>
            <a:r>
              <a:rPr lang="ru-RU" sz="2000" dirty="0"/>
              <a:t>) умение организовывать  учебное сотрудничество и совместную деятельность с учителем и сверстниками;   работать индивидуально и в группе: находить общее решение и разрешать конфликты на основе согласования позиций и учёта интересов;  формулировать, аргументировать и отстаивать своё мнение; </a:t>
            </a:r>
          </a:p>
          <a:p>
            <a:r>
              <a:rPr lang="ru-RU" sz="2000" dirty="0"/>
              <a:t>10) умение осознанно использовать речевые средства в соответствии с задачей коммуникации для выражения своих чувств, мыслей и потребностей; планирования и регуляции своей деятельности;  владение устной и письменной речью, монологической контекстной речью; </a:t>
            </a:r>
          </a:p>
          <a:p>
            <a:r>
              <a:rPr lang="ru-RU" sz="2000" dirty="0"/>
              <a:t>11) формирование и развитие компетентности в области использования информационно-коммуникационных технологий (далее ИКТ– компетенции);</a:t>
            </a:r>
          </a:p>
          <a:p>
            <a:r>
              <a:rPr lang="ru-RU" sz="2000" dirty="0"/>
              <a:t>12) формирование и развитие экологического мышления, умение применять его в познавательной, коммуникативной, социальной практике и профессиональной ориентации.</a:t>
            </a:r>
          </a:p>
          <a:p>
            <a:r>
              <a:rPr lang="ru-RU" sz="2000" dirty="0"/>
              <a:t> 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027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 </a:t>
            </a:r>
            <a:r>
              <a:rPr lang="ru-RU" b="1" dirty="0">
                <a:solidFill>
                  <a:srgbClr val="FF0000"/>
                </a:solidFill>
              </a:rPr>
              <a:t>Предметные</a:t>
            </a:r>
            <a:r>
              <a:rPr lang="ru-RU" b="1" dirty="0"/>
              <a:t> результаты освоения основной образовательной программы основного общего образования </a:t>
            </a:r>
            <a:r>
              <a:rPr lang="ru-RU" dirty="0"/>
              <a:t>с учётом общих требований Стандарта и специфики изучаемых предметов, входящих в состав предметных областей, должны обеспечивать успешное обучение на следующей ступени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5264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Химия</a:t>
            </a:r>
            <a:r>
              <a:rPr lang="ru-RU" sz="3600" b="1" dirty="0">
                <a:solidFill>
                  <a:srgbClr val="C00000"/>
                </a:solidFill>
              </a:rPr>
              <a:t>:</a:t>
            </a:r>
            <a:endParaRPr lang="ru-RU" sz="3600" dirty="0" smtClean="0">
              <a:solidFill>
                <a:srgbClr val="C00000"/>
              </a:solidFill>
              <a:effectLst/>
            </a:endParaRPr>
          </a:p>
          <a:p>
            <a:r>
              <a:rPr lang="ru-RU" dirty="0"/>
              <a:t>1) формирование первоначальных систематизированных представлений о веществах, их превращениях и практическом применении; овладение понятийным аппаратом и символическим языком химии; </a:t>
            </a:r>
            <a:endParaRPr lang="ru-RU" dirty="0" smtClean="0">
              <a:effectLst/>
            </a:endParaRPr>
          </a:p>
          <a:p>
            <a:r>
              <a:rPr lang="ru-RU" dirty="0"/>
              <a:t>2) осознание объективной значимости основ химической науки как области современного естествознания, химических превращений неорганических и органических веществ как основы многих явлений живой и неживой природы; углубление представлений о материальном единстве мира;</a:t>
            </a:r>
            <a:endParaRPr lang="ru-RU" dirty="0" smtClean="0">
              <a:effectLst/>
            </a:endParaRPr>
          </a:p>
          <a:p>
            <a:r>
              <a:rPr lang="ru-RU" dirty="0"/>
              <a:t>3) овладение основами химической грамотности: способностью анализировать и объективно оценивать жизненные ситуации, связанные с химией, навыками безопасного обращения с веществами, используемыми в повседневной жизни; умением анализировать и планировать экологически безопасное поведение в целях сохранения здоровья и окружающей среды</a:t>
            </a:r>
            <a:r>
              <a:rPr lang="ru-RU" dirty="0" smtClean="0"/>
              <a:t>;</a:t>
            </a: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26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467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4) формирование умений устанавливать связи между реально наблюдаемыми химическими явлениями и процессами, происходящими в микромире, объяснять причины многообразия веществ, зависимость их свойств от состава и строения, а также зависимость применения веществ от их свойств;</a:t>
            </a:r>
          </a:p>
          <a:p>
            <a:r>
              <a:rPr lang="ru-RU" dirty="0"/>
              <a:t>5) приобретение опыта использования различных  методов изучения веществ: наблюдения за их превращениями при проведении несложных химических экспериментов с использованием лабораторного оборудования и приборов;</a:t>
            </a:r>
          </a:p>
          <a:p>
            <a:r>
              <a:rPr lang="ru-RU" dirty="0"/>
              <a:t>6) формирование представлений о значении химической науки в решении современных экологических проблем,  в том числе  в предотвращении  техногенных и  экологических катастроф.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5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Биология: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 формирование системы научных знаний о живой природе, закономерностях её развития </a:t>
            </a:r>
            <a:r>
              <a:rPr lang="ru-RU" dirty="0">
                <a:solidFill>
                  <a:srgbClr val="C00000"/>
                </a:solidFill>
              </a:rPr>
              <a:t>исторически быстром сокращении биологического разнообразия в биосфере в результате деятельности человека, для развития современных естественно-научных представлений о картине мира;</a:t>
            </a:r>
          </a:p>
          <a:p>
            <a:r>
              <a:rPr lang="ru-RU" dirty="0"/>
              <a:t>2) формирование первоначальных систематизированных представлений о биологических объектах, процессах, явлениях, закономерностях, об основных биологических теориях, об </a:t>
            </a:r>
            <a:r>
              <a:rPr lang="ru-RU" dirty="0" err="1"/>
              <a:t>экосистемной</a:t>
            </a:r>
            <a:r>
              <a:rPr lang="ru-RU" dirty="0"/>
              <a:t> организации жизни, о взаимосвязи живого и неживого в биосфере, о наследственности и изменчивости; овладение понятийным аппаратом биологии;</a:t>
            </a:r>
          </a:p>
          <a:p>
            <a:r>
              <a:rPr lang="ru-RU" dirty="0"/>
              <a:t>3) приобретение опыта использования методов биологической науки  и проведения несложных биологических экспериментов для изучения живых организмов и человека, проведения экологического мониторинга в окружающей среде;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05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467600" cy="593752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4) формирование основ экологической грамотности: способности оценивать последствия деятельности человека в природе, влияние факторов риска на здоровье человека; выбирать целевые и смысловые установки в своих действиях и поступках по отношению к живой природе, здоровью своему и окружающих, осознание </a:t>
            </a:r>
            <a:r>
              <a:rPr lang="ru-RU" dirty="0">
                <a:solidFill>
                  <a:srgbClr val="C00000"/>
                </a:solidFill>
              </a:rPr>
              <a:t>необходимости действий по сохранению биоразнообразия и природных местообитаний видов растений и животных;</a:t>
            </a:r>
          </a:p>
          <a:p>
            <a:r>
              <a:rPr lang="ru-RU" dirty="0"/>
              <a:t>5) формирование представлений о значении биологических наук в решении проблем необходимости рационального природопользования </a:t>
            </a:r>
            <a:r>
              <a:rPr lang="ru-RU" dirty="0">
                <a:solidFill>
                  <a:srgbClr val="C00000"/>
                </a:solidFill>
              </a:rPr>
              <a:t>защиты здоровья людей в условиях быстрого изменения экологического качества окружающей среды</a:t>
            </a:r>
            <a:r>
              <a:rPr lang="ru-RU" dirty="0"/>
              <a:t>;</a:t>
            </a:r>
          </a:p>
          <a:p>
            <a:r>
              <a:rPr lang="ru-RU" dirty="0"/>
              <a:t>6) освоение приёмов оказания первой помощи, рациональной организации труда и отдыха, выращивания и размножения культурных растений и домашних животных, ухода за ними.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8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группы планируемых результатов по химии.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04800" y="1714500"/>
            <a:ext cx="8686800" cy="485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1" i="1" dirty="0" smtClean="0"/>
              <a:t>Овладение понятийным аппаратом школьного курса химии. </a:t>
            </a:r>
            <a:r>
              <a:rPr lang="ru-RU" sz="2000" dirty="0" smtClean="0"/>
              <a:t>(Отличие – не воспроизведение формул, а использование понятий, величин и законов для описания химических  явлений и процессов).</a:t>
            </a:r>
          </a:p>
          <a:p>
            <a:pPr>
              <a:buFont typeface="Wingdings 2" pitchFamily="18" charset="2"/>
              <a:buNone/>
            </a:pPr>
            <a:endParaRPr lang="ru-RU" sz="800" dirty="0" smtClean="0"/>
          </a:p>
          <a:p>
            <a:r>
              <a:rPr lang="ru-RU" sz="2400" b="1" i="1" dirty="0" smtClean="0"/>
              <a:t>Решение задач. </a:t>
            </a:r>
            <a:r>
              <a:rPr lang="ru-RU" sz="2000" dirty="0" smtClean="0"/>
              <a:t>(Отличие – приоритет качественных задач).</a:t>
            </a:r>
          </a:p>
          <a:p>
            <a:pPr>
              <a:buFont typeface="Wingdings 2" pitchFamily="18" charset="2"/>
              <a:buNone/>
            </a:pPr>
            <a:endParaRPr lang="ru-RU" sz="800" dirty="0" smtClean="0"/>
          </a:p>
          <a:p>
            <a:pPr algn="just"/>
            <a:r>
              <a:rPr lang="ru-RU" sz="2400" b="1" i="1" dirty="0" smtClean="0"/>
              <a:t>Экспериментальные умения. </a:t>
            </a:r>
            <a:r>
              <a:rPr lang="ru-RU" sz="2000" dirty="0" smtClean="0"/>
              <a:t>(Отличие – самостоятельное планирование и проведение опытов, измерений)</a:t>
            </a:r>
            <a:endParaRPr lang="ru-RU" sz="800" dirty="0" smtClean="0"/>
          </a:p>
          <a:p>
            <a:r>
              <a:rPr lang="ru-RU" sz="2400" b="1" i="1" dirty="0" smtClean="0"/>
              <a:t>Работа с информацией химического содержания. </a:t>
            </a:r>
            <a:r>
              <a:rPr lang="ru-RU" sz="2000" dirty="0" smtClean="0"/>
              <a:t>(Применение информации, критический анализ)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2017052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6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433467"/>
          </a:xfrm>
        </p:spPr>
        <p:txBody>
          <a:bodyPr>
            <a:normAutofit/>
          </a:bodyPr>
          <a:lstStyle/>
          <a:p>
            <a:r>
              <a:rPr lang="ru-RU" dirty="0" smtClean="0"/>
              <a:t>Новые стандарты образования – нестандартные. Именно поэтому они инновационные и мотивирующие. Мы предлагаем стандарты, которые помогут ученику прорваться сквозь стереотипы и мифы, делающие мышление  косным, </a:t>
            </a:r>
            <a:r>
              <a:rPr lang="ru-RU" dirty="0" err="1" smtClean="0"/>
              <a:t>регидным</a:t>
            </a:r>
            <a:r>
              <a:rPr lang="ru-RU" dirty="0" smtClean="0"/>
              <a:t>, устойчивым. </a:t>
            </a:r>
            <a:r>
              <a:rPr lang="ru-RU" dirty="0" err="1" smtClean="0"/>
              <a:t>Регидное</a:t>
            </a:r>
            <a:r>
              <a:rPr lang="ru-RU" dirty="0" smtClean="0"/>
              <a:t> мышление – плохой советчик в меняющемся, нестандартном мире.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А. </a:t>
            </a:r>
            <a:r>
              <a:rPr lang="ru-RU" dirty="0" err="1" smtClean="0"/>
              <a:t>Асмолов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6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ФГОС представлены 4 вида </a:t>
            </a:r>
            <a:r>
              <a:rPr lang="ru-RU" dirty="0" smtClean="0"/>
              <a:t>УУД (универсальных учебных действий)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636912"/>
            <a:ext cx="5873080" cy="3489251"/>
          </a:xfrm>
        </p:spPr>
        <p:txBody>
          <a:bodyPr/>
          <a:lstStyle/>
          <a:p>
            <a:r>
              <a:rPr lang="ru-RU" dirty="0" smtClean="0"/>
              <a:t>Личностные</a:t>
            </a:r>
          </a:p>
          <a:p>
            <a:r>
              <a:rPr lang="ru-RU" dirty="0" smtClean="0"/>
              <a:t>Регулятивные</a:t>
            </a:r>
          </a:p>
          <a:p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Коммуникативные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9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579350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Личностные – идентифицировать себя, проявлять понимание к другим культурам, оценивать ситуации, мотивировать свои действия, выражать отношение и т. д.</a:t>
            </a:r>
          </a:p>
          <a:p>
            <a:r>
              <a:rPr lang="ru-RU" sz="2400" dirty="0" smtClean="0"/>
              <a:t>Регулятивные – удерживать цель, корректировать, планировать, анализировать, осуществлять контроль и т. д.</a:t>
            </a:r>
          </a:p>
          <a:p>
            <a:r>
              <a:rPr lang="ru-RU" sz="2400" dirty="0" smtClean="0"/>
              <a:t>Познавательные – различать методы познания окружающего мира, выявлять особенности объектов, анализировать результаты наблюдений, сравнивать объекты, выделять общее  и частное и т. д.</a:t>
            </a:r>
          </a:p>
          <a:p>
            <a:r>
              <a:rPr lang="ru-RU" sz="2400" dirty="0" smtClean="0"/>
              <a:t>Коммуникативные – воспринимать текст, находить в тексте информацию, составлять план текста, писать сочинения и т. 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87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 задани</a:t>
            </a:r>
            <a:r>
              <a:rPr lang="ru-RU" dirty="0"/>
              <a:t>я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188640"/>
            <a:ext cx="1133292" cy="161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1628801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Почему для индийцев река Ганг священна?</a:t>
            </a:r>
            <a:endParaRPr lang="ru-RU" sz="2400" dirty="0"/>
          </a:p>
          <a:p>
            <a:r>
              <a:rPr lang="ru-RU" sz="2400" i="1" dirty="0"/>
              <a:t>Научно-популярная информация-подсказка.</a:t>
            </a:r>
            <a:r>
              <a:rPr lang="ru-RU" sz="2400" dirty="0"/>
              <a:t> Туристы, приехавшие в Индию, обязаны искупаться в водах “священного Ганга”. На берегах Ганга омываются ежедневно тысячи людей, при этом не обнаружено ни одного возбудителя инфекционного заболевания. Это связано с тем, что в устье реки Ганг располагаются залежи самородного серебра, в прибрежных зонах реки находятся самые крупные в Индии месторождения серебра. Поэтому в воде Ганга находятся ионы серебра, обладающие бактерицидным действием. </a:t>
            </a:r>
          </a:p>
        </p:txBody>
      </p:sp>
    </p:spTree>
    <p:extLst>
      <p:ext uri="{BB962C8B-B14F-4D97-AF65-F5344CB8AC3E}">
        <p14:creationId xmlns:p14="http://schemas.microsoft.com/office/powerpoint/2010/main" val="21933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6779096" cy="5937523"/>
          </a:xfrm>
        </p:spPr>
        <p:txBody>
          <a:bodyPr>
            <a:noAutofit/>
          </a:bodyPr>
          <a:lstStyle/>
          <a:p>
            <a:r>
              <a:rPr lang="ru-RU" sz="1600" i="1" dirty="0"/>
              <a:t>Тема</a:t>
            </a:r>
            <a:r>
              <a:rPr lang="ru-RU" sz="1600" dirty="0"/>
              <a:t> “Строение атома”.</a:t>
            </a:r>
          </a:p>
          <a:p>
            <a:r>
              <a:rPr lang="ru-RU" sz="1600" i="1" dirty="0"/>
              <a:t>Задание</a:t>
            </a:r>
            <a:r>
              <a:rPr lang="ru-RU" sz="1600" dirty="0"/>
              <a:t>. Составьте электронную формулу иона серебра </a:t>
            </a:r>
            <a:r>
              <a:rPr lang="ru-RU" sz="1600" dirty="0" err="1"/>
              <a:t>Ag</a:t>
            </a:r>
            <a:r>
              <a:rPr lang="ru-RU" sz="1600" baseline="30000" dirty="0"/>
              <a:t>+</a:t>
            </a:r>
            <a:r>
              <a:rPr lang="ru-RU" sz="1600" dirty="0"/>
              <a:t>, обладающего бактерицидным действием. </a:t>
            </a:r>
          </a:p>
          <a:p>
            <a:r>
              <a:rPr lang="ru-RU" sz="1600" dirty="0"/>
              <a:t>(</a:t>
            </a:r>
            <a:r>
              <a:rPr lang="ru-RU" sz="1600" i="1" dirty="0"/>
              <a:t>Ответ</a:t>
            </a:r>
            <a:r>
              <a:rPr lang="ru-RU" sz="1600" dirty="0"/>
              <a:t>. 1</a:t>
            </a:r>
            <a:r>
              <a:rPr lang="ru-RU" sz="1600" i="1" dirty="0"/>
              <a:t>s</a:t>
            </a:r>
            <a:r>
              <a:rPr lang="ru-RU" sz="1600" baseline="30000" dirty="0"/>
              <a:t>2</a:t>
            </a:r>
            <a:r>
              <a:rPr lang="ru-RU" sz="1600" dirty="0"/>
              <a:t>2</a:t>
            </a:r>
            <a:r>
              <a:rPr lang="ru-RU" sz="1600" i="1" dirty="0"/>
              <a:t>s</a:t>
            </a:r>
            <a:r>
              <a:rPr lang="ru-RU" sz="1600" baseline="30000" dirty="0"/>
              <a:t>2</a:t>
            </a:r>
            <a:r>
              <a:rPr lang="ru-RU" sz="1600" dirty="0"/>
              <a:t>2</a:t>
            </a:r>
            <a:r>
              <a:rPr lang="ru-RU" sz="1600" i="1" dirty="0"/>
              <a:t>p</a:t>
            </a:r>
            <a:r>
              <a:rPr lang="ru-RU" sz="1600" baseline="30000" dirty="0"/>
              <a:t>6</a:t>
            </a:r>
            <a:r>
              <a:rPr lang="ru-RU" sz="1600" dirty="0"/>
              <a:t>3</a:t>
            </a:r>
            <a:r>
              <a:rPr lang="ru-RU" sz="1600" i="1" dirty="0"/>
              <a:t>s</a:t>
            </a:r>
            <a:r>
              <a:rPr lang="ru-RU" sz="1600" baseline="30000" dirty="0"/>
              <a:t>2</a:t>
            </a:r>
            <a:r>
              <a:rPr lang="ru-RU" sz="1600" dirty="0"/>
              <a:t>3</a:t>
            </a:r>
            <a:r>
              <a:rPr lang="ru-RU" sz="1600" i="1" dirty="0"/>
              <a:t>p</a:t>
            </a:r>
            <a:r>
              <a:rPr lang="ru-RU" sz="1600" baseline="30000" dirty="0"/>
              <a:t>6</a:t>
            </a:r>
            <a:r>
              <a:rPr lang="ru-RU" sz="1600" dirty="0"/>
              <a:t>4</a:t>
            </a:r>
            <a:r>
              <a:rPr lang="ru-RU" sz="1600" i="1" dirty="0"/>
              <a:t>s</a:t>
            </a:r>
            <a:r>
              <a:rPr lang="ru-RU" sz="1600" baseline="30000" dirty="0"/>
              <a:t>2</a:t>
            </a:r>
            <a:r>
              <a:rPr lang="ru-RU" sz="1600" dirty="0"/>
              <a:t>3</a:t>
            </a:r>
            <a:r>
              <a:rPr lang="ru-RU" sz="1600" i="1" dirty="0"/>
              <a:t>d</a:t>
            </a:r>
            <a:r>
              <a:rPr lang="ru-RU" sz="1600" baseline="30000" dirty="0"/>
              <a:t>10</a:t>
            </a:r>
            <a:r>
              <a:rPr lang="ru-RU" sz="1600" dirty="0"/>
              <a:t>4</a:t>
            </a:r>
            <a:r>
              <a:rPr lang="ru-RU" sz="1600" i="1" dirty="0"/>
              <a:t>p</a:t>
            </a:r>
            <a:r>
              <a:rPr lang="ru-RU" sz="1600" baseline="30000" dirty="0"/>
              <a:t>6 </a:t>
            </a:r>
            <a:r>
              <a:rPr lang="ru-RU" sz="1600" dirty="0"/>
              <a:t>5</a:t>
            </a:r>
            <a:r>
              <a:rPr lang="ru-RU" sz="1600" i="1" dirty="0"/>
              <a:t>s</a:t>
            </a:r>
            <a:r>
              <a:rPr lang="ru-RU" sz="1600" baseline="30000" dirty="0"/>
              <a:t>0</a:t>
            </a:r>
            <a:r>
              <a:rPr lang="ru-RU" sz="1600" dirty="0"/>
              <a:t> 4</a:t>
            </a:r>
            <a:r>
              <a:rPr lang="ru-RU" sz="1600" i="1" dirty="0"/>
              <a:t>d</a:t>
            </a:r>
            <a:r>
              <a:rPr lang="ru-RU" sz="1600" baseline="30000" dirty="0"/>
              <a:t>10</a:t>
            </a:r>
            <a:r>
              <a:rPr lang="ru-RU" sz="1600" dirty="0"/>
              <a:t>.) </a:t>
            </a:r>
          </a:p>
          <a:p>
            <a:r>
              <a:rPr lang="ru-RU" sz="1600" i="1" dirty="0"/>
              <a:t>Творческое задание</a:t>
            </a:r>
            <a:r>
              <a:rPr lang="ru-RU" sz="1600" dirty="0"/>
              <a:t>. Составить мини-пособие “Соединения серебра в природе”. Пособие должно быть привлекательно оформлено фотографиями химических явлений, иллюстрациями веществ. </a:t>
            </a:r>
          </a:p>
          <a:p>
            <a:r>
              <a:rPr lang="ru-RU" sz="1600" i="1" dirty="0"/>
              <a:t>Формируемые специальные химические умения и навыки</a:t>
            </a:r>
            <a:r>
              <a:rPr lang="ru-RU" sz="1600" dirty="0"/>
              <a:t>. Закрепить умения составлять электронную формулу иона. </a:t>
            </a:r>
          </a:p>
          <a:p>
            <a:r>
              <a:rPr lang="ru-RU" sz="1600" i="1" dirty="0"/>
              <a:t>Формируемые </a:t>
            </a:r>
            <a:r>
              <a:rPr lang="ru-RU" sz="1600" i="1" dirty="0" err="1"/>
              <a:t>общеучебные</a:t>
            </a:r>
            <a:r>
              <a:rPr lang="ru-RU" sz="1600" i="1" dirty="0"/>
              <a:t> умения и навыки</a:t>
            </a:r>
            <a:r>
              <a:rPr lang="ru-RU" sz="1600" dirty="0"/>
              <a:t>. </a:t>
            </a:r>
          </a:p>
          <a:p>
            <a:r>
              <a:rPr lang="ru-RU" sz="1600" dirty="0"/>
              <a:t>• Умение использовать приобретенные знания в практической деятельности и повседневной жизни для объяснения сущности явлений, происходящих в быту; </a:t>
            </a:r>
          </a:p>
          <a:p>
            <a:r>
              <a:rPr lang="ru-RU" sz="1600" dirty="0"/>
              <a:t>• умение устанавливать причинно-следственные связи; </a:t>
            </a:r>
          </a:p>
          <a:p>
            <a:r>
              <a:rPr lang="ru-RU" sz="1600" dirty="0"/>
              <a:t>• умение самостоятельно создать алгоритм деятельности при решении проблем творческого характера; </a:t>
            </a:r>
          </a:p>
          <a:p>
            <a:r>
              <a:rPr lang="ru-RU" sz="1600" dirty="0"/>
              <a:t>• умение обрабатывать текстовую информацию с использованием возможностей Интернета. </a:t>
            </a:r>
          </a:p>
          <a:p>
            <a:r>
              <a:rPr lang="ru-RU" sz="1600" i="1" dirty="0"/>
              <a:t>Образовательный продукт.</a:t>
            </a:r>
            <a:r>
              <a:rPr lang="ru-RU" sz="1600" dirty="0"/>
              <a:t> Мини-пособие “Соединения серебра в природе”. </a:t>
            </a:r>
          </a:p>
          <a:p>
            <a:endParaRPr lang="ru-RU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81128"/>
            <a:ext cx="19145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7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Пролитую ртуть можно собрать с помощью медной проволоки, алюминиевой фольги и даже листом бумаги, но во всех этих случаях собранную ртуть нужно обезвредить (например, обработать концентрированной азотной кислотой). Какое количество HNO3 потребуется для обезвреживания 19,5 г ртути, собранной на полу после того, как в доме был разбит термометр? Каков объем выделяющегося при этом газа (при </a:t>
            </a:r>
            <a:r>
              <a:rPr lang="ru-RU" dirty="0" err="1"/>
              <a:t>н.у</a:t>
            </a:r>
            <a:r>
              <a:rPr lang="ru-RU" dirty="0"/>
              <a:t>.)? Если ртуть была собрана не полностью, рекомендуют обработать трещины и щели пола и другие "подозрительные" места в комнате порошком серы. Напишите уравнение реакции, протекающей с участием ртути и серы.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61248"/>
            <a:ext cx="1514302" cy="10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4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Рассчитайте </a:t>
            </a:r>
            <a:r>
              <a:rPr lang="ru-RU" sz="3600" dirty="0"/>
              <a:t>объем (при </a:t>
            </a:r>
            <a:r>
              <a:rPr lang="ru-RU" sz="3600" dirty="0" err="1"/>
              <a:t>н.у</a:t>
            </a:r>
            <a:r>
              <a:rPr lang="ru-RU" sz="3600" dirty="0"/>
              <a:t>.) хлора, который идет на обеззараживание 10 м3 воды, если на каждый литр воды расходуется 0,002 мг хлора. Напишите уравнение реакции взаимодействия хлора с водой и поясните, на чем основано его обеззараживающее действие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Органические вещества растений образуются из углекислого газа, присутствующего в воздухе, и воды, поступающей из почвы. В зеленых листьях растений эти неорганические вещества превращаются в органическое вещество глюкозу C6H12O6. Этот процесс сопровождается выделением кислорода. Рассчитайте, какой объем кислорода (при </a:t>
            </a:r>
            <a:r>
              <a:rPr lang="ru-RU" sz="3600" dirty="0" err="1"/>
              <a:t>н.у</a:t>
            </a:r>
            <a:r>
              <a:rPr lang="ru-RU" sz="3600" dirty="0"/>
              <a:t>.) выделяется в атмосферу зелеными растениями при образовании 1 кг глюкозы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6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по биологии: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организме термитов, активно питающихся древесиной, поселяются жгутиковые простейшие, а в них , в свою очередь, живут бактерии. Какая связь может существовать между этими фактами?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Учащимся дается рисунок  с заданием </a:t>
            </a:r>
            <a:r>
              <a:rPr lang="ru-RU" sz="3100" dirty="0" smtClean="0"/>
              <a:t>ОПИСАТЬ ОБЪЕКТ ПО ПЛАНУ: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7467600" cy="43924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</a:t>
            </a:r>
            <a:r>
              <a:rPr lang="ru-RU" sz="3600" dirty="0" smtClean="0"/>
              <a:t>Р</a:t>
            </a:r>
            <a:r>
              <a:rPr lang="ru-RU" dirty="0" smtClean="0"/>
              <a:t>азмеры животного</a:t>
            </a:r>
          </a:p>
          <a:p>
            <a:r>
              <a:rPr lang="ru-RU" dirty="0" smtClean="0"/>
              <a:t>2. Окраска</a:t>
            </a:r>
          </a:p>
          <a:p>
            <a:r>
              <a:rPr lang="ru-RU" dirty="0" smtClean="0"/>
              <a:t>3. Членение тела на отделы</a:t>
            </a:r>
          </a:p>
          <a:p>
            <a:r>
              <a:rPr lang="ru-RU" dirty="0" smtClean="0"/>
              <a:t>4. Количество конечностей</a:t>
            </a:r>
          </a:p>
          <a:p>
            <a:r>
              <a:rPr lang="ru-RU" dirty="0" smtClean="0"/>
              <a:t>5. Различия между конечностями</a:t>
            </a:r>
          </a:p>
          <a:p>
            <a:r>
              <a:rPr lang="ru-RU" dirty="0" smtClean="0"/>
              <a:t>6. Количество усиков</a:t>
            </a:r>
          </a:p>
          <a:p>
            <a:r>
              <a:rPr lang="ru-RU" dirty="0" smtClean="0"/>
              <a:t>7. Различия в длине усиков</a:t>
            </a:r>
          </a:p>
          <a:p>
            <a:r>
              <a:rPr lang="ru-RU" dirty="0" smtClean="0"/>
              <a:t>8. Наличие </a:t>
            </a:r>
            <a:r>
              <a:rPr lang="ru-RU" dirty="0" smtClean="0"/>
              <a:t>органов чувств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49080"/>
            <a:ext cx="273630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0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4" name="Picture 2" descr="D:\Лера\Ната Евг передала\Рисунки\Анимашки от Н.Е\catche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61662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5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945088" cy="1143000"/>
          </a:xfrm>
        </p:spPr>
        <p:txBody>
          <a:bodyPr/>
          <a:lstStyle/>
          <a:p>
            <a:r>
              <a:rPr lang="ru-RU" dirty="0" smtClean="0"/>
              <a:t>Структура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требований:</a:t>
            </a:r>
          </a:p>
          <a:p>
            <a:r>
              <a:rPr lang="ru-RU" b="1" dirty="0" smtClean="0"/>
              <a:t>Требования к структуре </a:t>
            </a:r>
            <a:r>
              <a:rPr lang="ru-RU" dirty="0" smtClean="0"/>
              <a:t>основных общеобразовательных программ</a:t>
            </a:r>
          </a:p>
          <a:p>
            <a:r>
              <a:rPr lang="ru-RU" b="1" dirty="0" smtClean="0"/>
              <a:t>Требования к результатам  </a:t>
            </a:r>
            <a:r>
              <a:rPr lang="ru-RU" dirty="0" smtClean="0"/>
              <a:t>освоения основных общеобразовательных программ</a:t>
            </a:r>
          </a:p>
          <a:p>
            <a:r>
              <a:rPr lang="ru-RU" b="1" dirty="0" smtClean="0"/>
              <a:t>Требования к условиям </a:t>
            </a:r>
            <a:r>
              <a:rPr lang="ru-RU" dirty="0" smtClean="0"/>
              <a:t>реализации  основных общеобразовательных программ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9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ТРЕБОВАНИЯ К РЕЗУЛЬТАТАМ ОСВОЕНИЯ ОСНОВНЫХ ОБЩЕОБРАЗОВАТЕЛЬНЫХ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</p:spPr>
        <p:txBody>
          <a:bodyPr>
            <a:noAutofit/>
          </a:bodyPr>
          <a:lstStyle/>
          <a:p>
            <a:r>
              <a:rPr lang="ru-RU" sz="1800" dirty="0"/>
              <a:t> </a:t>
            </a:r>
            <a:r>
              <a:rPr lang="ru-RU" sz="2400" dirty="0"/>
              <a:t>описание совокупности компетентностей выпускника образовательного учреждения, определяемых личностными, общественными и государственными потребностями к результатам освоения основных общеобразовательных программ. Требования являются инвариантными и обязательными для исполнения на всей территории Российской Федерации. Они могут быть дополнены требованиями субъектов Российской Федерации, образовательных учреждений, учителей в целях более полного отражения потребностей региона, специфики образовательной программы образовательного учреждения, специфики контингента обучающихся</a:t>
            </a:r>
            <a:r>
              <a:rPr lang="ru-RU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94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428" y="764704"/>
            <a:ext cx="6665168" cy="432048"/>
          </a:xfrm>
        </p:spPr>
        <p:txBody>
          <a:bodyPr>
            <a:noAutofit/>
          </a:bodyPr>
          <a:lstStyle/>
          <a:p>
            <a:r>
              <a:rPr lang="ru-RU" sz="3200" dirty="0" smtClean="0"/>
              <a:t>Требования к результатам – </a:t>
            </a:r>
            <a:br>
              <a:rPr lang="ru-RU" sz="3200" dirty="0" smtClean="0"/>
            </a:br>
            <a:r>
              <a:rPr lang="ru-RU" sz="3200" dirty="0" smtClean="0"/>
              <a:t>ведущая системообразующая составляющая</a:t>
            </a:r>
            <a:br>
              <a:rPr lang="ru-RU" sz="3200" dirty="0" smtClean="0"/>
            </a:br>
            <a:r>
              <a:rPr lang="ru-RU" sz="3200" u="sng" dirty="0" smtClean="0"/>
              <a:t>Результаты освоения ООП</a:t>
            </a:r>
            <a:endParaRPr lang="ru-RU" sz="3200" u="sng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899592" y="1988840"/>
            <a:ext cx="3384376" cy="2376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Предметные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своенный опыт специфической для данной предметной области деятельности по получению нового знания, его преобразованию и применению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932040" y="1988840"/>
            <a:ext cx="3024336" cy="2376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Метапредметные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своенные универсальные учебные действия, обеспечивающие овладения ключевыми компетенциями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4581128"/>
            <a:ext cx="3960440" cy="1800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Личностные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готовность и способность обучающихся к саморазвитию, </a:t>
            </a:r>
            <a:r>
              <a:rPr lang="ru-RU" dirty="0" err="1" smtClean="0">
                <a:solidFill>
                  <a:srgbClr val="FF0000"/>
                </a:solidFill>
              </a:rPr>
              <a:t>сформированность</a:t>
            </a:r>
            <a:r>
              <a:rPr lang="ru-RU" dirty="0" smtClean="0">
                <a:solidFill>
                  <a:srgbClr val="FF0000"/>
                </a:solidFill>
              </a:rPr>
              <a:t>  мотивации к обучению, ценностные установки, личностные качества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Требования к результатам  освоения ООП можно разделить на: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Требования к результатам, не подлежащие формализованному итоговому контролю и аттестации (личностные)</a:t>
            </a:r>
          </a:p>
          <a:p>
            <a:r>
              <a:rPr lang="ru-RU" sz="2000" dirty="0" smtClean="0"/>
              <a:t>Ценностные ориентации школьника, отражающие его индивидуально-личностные позиции </a:t>
            </a:r>
            <a:endParaRPr lang="ru-RU" sz="2400" dirty="0" smtClean="0"/>
          </a:p>
          <a:p>
            <a:r>
              <a:rPr lang="ru-RU" sz="2000" dirty="0" smtClean="0"/>
              <a:t>Характеристика</a:t>
            </a:r>
            <a:r>
              <a:rPr lang="ru-RU" sz="2400" dirty="0" smtClean="0"/>
              <a:t> </a:t>
            </a:r>
            <a:r>
              <a:rPr lang="ru-RU" sz="2000" dirty="0" smtClean="0"/>
              <a:t>социальных чувств (патриотизм, гуманизм. толерантность)</a:t>
            </a:r>
          </a:p>
          <a:p>
            <a:r>
              <a:rPr lang="ru-RU" sz="2000" dirty="0" smtClean="0"/>
              <a:t>Индивидуально-психологические характеристики личности</a:t>
            </a:r>
          </a:p>
          <a:p>
            <a:r>
              <a:rPr lang="ru-RU" sz="2000" dirty="0" smtClean="0"/>
              <a:t>Данные характеристики выявляются в ходе массовых мониторинговых и социологических исследований и служат средством для оценки эффективности деятельности образовательного учреждения на различных уровнях.</a:t>
            </a:r>
          </a:p>
          <a:p>
            <a:endParaRPr lang="ru-RU" sz="20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4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Требования к результатам, </a:t>
            </a:r>
            <a:r>
              <a:rPr lang="ru-RU" sz="3200" dirty="0" smtClean="0"/>
              <a:t>подлежащим проверке и </a:t>
            </a:r>
            <a:r>
              <a:rPr lang="ru-RU" sz="3200" dirty="0"/>
              <a:t>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Научные знания и представления о природе, обществе, знаковых и информационных системах.</a:t>
            </a:r>
          </a:p>
          <a:p>
            <a:r>
              <a:rPr lang="ru-RU" sz="2400" dirty="0" smtClean="0"/>
              <a:t>Умения учебно-познавательной, исследовательской, практической деятельности, обобщенные способы действий</a:t>
            </a:r>
          </a:p>
          <a:p>
            <a:r>
              <a:rPr lang="ru-RU" sz="2400" dirty="0" smtClean="0"/>
              <a:t>Коммуникативные и информационные умения,</a:t>
            </a:r>
          </a:p>
          <a:p>
            <a:r>
              <a:rPr lang="ru-RU" sz="2400" dirty="0" smtClean="0"/>
              <a:t>Умения оценивать объекты окружающей действительности с определенных позиций,</a:t>
            </a:r>
          </a:p>
          <a:p>
            <a:r>
              <a:rPr lang="ru-RU" sz="2400" dirty="0" smtClean="0"/>
              <a:t>Способность к контролю и самоконтролю,</a:t>
            </a:r>
          </a:p>
          <a:p>
            <a:r>
              <a:rPr lang="ru-RU" sz="2400" dirty="0" smtClean="0"/>
              <a:t>Способность к творческому решению учебных и практических задач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18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809184" cy="79695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Личностные </a:t>
            </a:r>
            <a:r>
              <a:rPr lang="ru-RU" sz="2400" b="1" dirty="0"/>
              <a:t>результаты освоения основной образовательной программы основного общего образования </a:t>
            </a:r>
            <a:r>
              <a:rPr lang="ru-RU" sz="2400" dirty="0"/>
              <a:t>должны отражать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464496"/>
          </a:xfrm>
        </p:spPr>
        <p:txBody>
          <a:bodyPr>
            <a:noAutofit/>
          </a:bodyPr>
          <a:lstStyle/>
          <a:p>
            <a:r>
              <a:rPr lang="ru-RU" sz="1800" dirty="0" smtClean="0"/>
              <a:t>1</a:t>
            </a:r>
            <a:r>
              <a:rPr lang="ru-RU" sz="2800" dirty="0"/>
              <a:t>) </a:t>
            </a:r>
            <a:r>
              <a:rPr lang="ru-RU" sz="2000" dirty="0"/>
              <a:t> воспитание российской гражданской идентичности: патриотизма, уважения к Отечеству, прошлое и настоящее многонационального народа России; осознание своей этнической принадлежности, знание истории, языка, культуры своего народа, своего края, основ культурного наследия народов России и человечества; усвоение гуманистических, демократических и традиционных ценностей многонационального российского общества; воспитание чувства ответственности и долга перед Родиной;</a:t>
            </a:r>
          </a:p>
          <a:p>
            <a:r>
              <a:rPr lang="ru-RU" sz="2000" dirty="0"/>
              <a:t>2) формирование ответственного отношения к учению, готовности и способности обучающихся к саморазвитию и самообразованию на основе мотивации к обучению и познанию,  осознанному выбору и построению дальнейшей индивидуальной траектории образования на базе ориентировки в мире профессий и профессиональных предпочтений, с учётом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труде; </a:t>
            </a:r>
          </a:p>
        </p:txBody>
      </p:sp>
    </p:spTree>
    <p:extLst>
      <p:ext uri="{BB962C8B-B14F-4D97-AF65-F5344CB8AC3E}">
        <p14:creationId xmlns:p14="http://schemas.microsoft.com/office/powerpoint/2010/main" val="5516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1800" dirty="0"/>
              <a:t>3) формирование целостного мировоззрения, соответствующего современному уровню развития науки и общественной практики, учитывающего социальное, культурное, языковое, духовное многообразие современного мира;</a:t>
            </a:r>
          </a:p>
          <a:p>
            <a:r>
              <a:rPr lang="ru-RU" sz="1800" dirty="0"/>
              <a:t>4) 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мира; готовности и способности вести диалог с другими людьми и достигать в нём взаимопонимания; </a:t>
            </a:r>
          </a:p>
          <a:p>
            <a:r>
              <a:rPr lang="ru-RU" sz="1800" dirty="0"/>
              <a:t>5) освоение социальных норм, правил поведения, ролей и форм социальной жизни в группах и сообществах, включая взрослые и социальные сообщества; участие в школьном самоуправлении и  общественной жизни в пределах возрастных компетенций с учётом региональных, этнокультурных, социальных и экономических особенностей; </a:t>
            </a:r>
            <a:endParaRPr lang="ru-RU" sz="1800" dirty="0" smtClean="0"/>
          </a:p>
          <a:p>
            <a:r>
              <a:rPr lang="ru-RU" sz="1800" dirty="0"/>
              <a:t>6) 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поведения, осознанного и ответственного отношения к собственным поступкам</a:t>
            </a:r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908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329</TotalTime>
  <Words>828</Words>
  <Application>Microsoft Office PowerPoint</Application>
  <PresentationFormat>Экран (4:3)</PresentationFormat>
  <Paragraphs>122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Техническая</vt:lpstr>
      <vt:lpstr>Новые стандарты: </vt:lpstr>
      <vt:lpstr>Презентация PowerPoint</vt:lpstr>
      <vt:lpstr>Структура ФГОС</vt:lpstr>
      <vt:lpstr>ТРЕБОВАНИЯ К РЕЗУЛЬТАТАМ ОСВОЕНИЯ ОСНОВНЫХ ОБЩЕОБРАЗОВАТЕЛЬНЫХ ПРОГРАММ</vt:lpstr>
      <vt:lpstr>Требования к результатам –  ведущая системообразующая составляющая Результаты освоения ООП</vt:lpstr>
      <vt:lpstr>Требования к результатам  освоения ООП можно разделить на:</vt:lpstr>
      <vt:lpstr>Требования к результатам, подлежащим проверке и аттестации</vt:lpstr>
      <vt:lpstr>Личностные результаты освоения основной образовательной программы основного общего образования должны отражать: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Биология:</vt:lpstr>
      <vt:lpstr>Презентация PowerPoint</vt:lpstr>
      <vt:lpstr>Основные группы планируемых результатов по химии.</vt:lpstr>
      <vt:lpstr>В ФГОС представлены 4 вида УУД (универсальных учебных действий)</vt:lpstr>
      <vt:lpstr>Презентация PowerPoint</vt:lpstr>
      <vt:lpstr>Практико-ориентированные задания</vt:lpstr>
      <vt:lpstr>Презентация PowerPoint</vt:lpstr>
      <vt:lpstr>Презентация PowerPoint</vt:lpstr>
      <vt:lpstr>Презентация PowerPoint</vt:lpstr>
      <vt:lpstr>Задания по биологии:</vt:lpstr>
      <vt:lpstr>Учащимся дается рисунок  с заданием ОПИСАТЬ ОБЪЕКТ ПО ПЛАНУ: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34</cp:revision>
  <dcterms:created xsi:type="dcterms:W3CDTF">2012-10-26T06:34:41Z</dcterms:created>
  <dcterms:modified xsi:type="dcterms:W3CDTF">2012-11-06T16:11:22Z</dcterms:modified>
</cp:coreProperties>
</file>