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84" r:id="rId4"/>
    <p:sldId id="269" r:id="rId5"/>
    <p:sldId id="278" r:id="rId6"/>
    <p:sldId id="270" r:id="rId7"/>
    <p:sldId id="271" r:id="rId8"/>
    <p:sldId id="273" r:id="rId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021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E46E-3323-4306-A59E-5B3AA7243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4398-57C7-4CD9-B453-D65F5E922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-206375"/>
            <a:ext cx="2055812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5038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15C3-ACB9-4D05-BF47-CB1C4256AE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FC0D-0569-491B-BBCF-C8CA4131F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52D9-3C0D-419D-85EE-0B069BD1D0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D413-CC62-4B1D-86BD-10584B90E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0C4E-7DEB-470A-8149-6D24106CC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DF20-CE4F-4C5B-BF63-72AC50967D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3DEE-1AC0-4FE9-BCC4-206195FE3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A104-97A7-480D-9560-6C81C82E7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923C-0A24-4521-830C-ABC1891BCC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3250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76D2229-A128-45B7-AADB-CE28BEA8C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dissolv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1\Desktop\177_&#1088;&#1072;&#1079;&#1088;&#1072;&#1073;&#1086;&#1090;&#1082;&#1072;_&#1071;%20-%20&#1075;&#1088;&#1072;&#1078;&#1076;&#1072;&#1085;&#1080;&#1085;%20&#1089;&#1074;&#1086;&#1077;&#1081;%20&#1089;&#1090;&#1088;&#1072;&#1085;&#1099;\&#1044;&#1058;&#1055;%20&#1085;&#1077;&#1091;&#1075;&#1072;&#1076;&#1072;&#1085;&#1085;&#1086;&#1077;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0" y="1308100"/>
            <a:ext cx="9144000" cy="5583238"/>
          </a:xfrm>
          <a:prstGeom prst="rect">
            <a:avLst/>
          </a:prstGeom>
          <a:solidFill>
            <a:srgbClr val="FFFFFF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Почти </a:t>
            </a:r>
            <a:r>
              <a:rPr lang="ru-RU" sz="2000" i="1" u="sng">
                <a:solidFill>
                  <a:srgbClr val="000000"/>
                </a:solidFill>
              </a:rPr>
              <a:t>1,2 миллиона человек умирают в результате ДТП каждый год</a:t>
            </a:r>
            <a:r>
              <a:rPr lang="ru-RU" sz="2000">
                <a:solidFill>
                  <a:srgbClr val="000000"/>
                </a:solidFill>
              </a:rPr>
              <a:t>, в среднем </a:t>
            </a:r>
            <a:r>
              <a:rPr lang="ru-RU" sz="2000" b="1" u="sng">
                <a:solidFill>
                  <a:srgbClr val="000000"/>
                </a:solidFill>
              </a:rPr>
              <a:t>3287</a:t>
            </a:r>
            <a:r>
              <a:rPr lang="ru-RU" sz="2000">
                <a:solidFill>
                  <a:srgbClr val="000000"/>
                </a:solidFill>
              </a:rPr>
              <a:t> человек в </a:t>
            </a:r>
            <a:r>
              <a:rPr lang="ru-RU" sz="2000" b="1">
                <a:solidFill>
                  <a:srgbClr val="000000"/>
                </a:solidFill>
              </a:rPr>
              <a:t>день</a:t>
            </a:r>
            <a:r>
              <a:rPr lang="ru-RU" sz="2000">
                <a:solidFill>
                  <a:srgbClr val="000000"/>
                </a:solidFill>
              </a:rPr>
              <a:t>, </a:t>
            </a:r>
            <a:r>
              <a:rPr lang="ru-RU" sz="2000" b="1" u="sng">
                <a:solidFill>
                  <a:srgbClr val="000000"/>
                </a:solidFill>
              </a:rPr>
              <a:t>20-50 миллионов</a:t>
            </a:r>
            <a:r>
              <a:rPr lang="ru-RU" sz="2000">
                <a:solidFill>
                  <a:srgbClr val="000000"/>
                </a:solidFill>
              </a:rPr>
              <a:t> получают травмы или становятся инвалидами.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Более половины всех случаев смерти на дорогах происходит среди </a:t>
            </a:r>
            <a:r>
              <a:rPr lang="ru-RU" sz="2000" b="1">
                <a:solidFill>
                  <a:srgbClr val="000000"/>
                </a:solidFill>
              </a:rPr>
              <a:t>молодых людей</a:t>
            </a:r>
            <a:r>
              <a:rPr lang="ru-RU" sz="2000">
                <a:solidFill>
                  <a:srgbClr val="000000"/>
                </a:solidFill>
              </a:rPr>
              <a:t> в возрасте </a:t>
            </a:r>
            <a:r>
              <a:rPr lang="ru-RU" sz="2000" b="1" u="sng">
                <a:solidFill>
                  <a:srgbClr val="000000"/>
                </a:solidFill>
              </a:rPr>
              <a:t>15-44 лет</a:t>
            </a:r>
            <a:r>
              <a:rPr lang="ru-RU" sz="200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Дорожные аварии являются ведущей причиной смерти среди </a:t>
            </a:r>
            <a:r>
              <a:rPr lang="ru-RU" sz="2000" b="1" i="1" u="sng">
                <a:solidFill>
                  <a:srgbClr val="000000"/>
                </a:solidFill>
              </a:rPr>
              <a:t>молодых людей в возрасте 15-29</a:t>
            </a:r>
            <a:r>
              <a:rPr lang="ru-RU" sz="2000">
                <a:solidFill>
                  <a:srgbClr val="000000"/>
                </a:solidFill>
              </a:rPr>
              <a:t>,.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Каждый год около </a:t>
            </a:r>
            <a:r>
              <a:rPr lang="ru-RU" sz="2000" b="1" u="sng">
                <a:solidFill>
                  <a:srgbClr val="000000"/>
                </a:solidFill>
              </a:rPr>
              <a:t>400.000 человек</a:t>
            </a:r>
            <a:r>
              <a:rPr lang="ru-RU" sz="2000">
                <a:solidFill>
                  <a:srgbClr val="000000"/>
                </a:solidFill>
              </a:rPr>
              <a:t> в возрасте до 25 лет погибает на дорогах мира, в среднем по </a:t>
            </a:r>
            <a:r>
              <a:rPr lang="ru-RU" sz="2000" i="1">
                <a:solidFill>
                  <a:srgbClr val="000000"/>
                </a:solidFill>
              </a:rPr>
              <a:t>1000 в день</a:t>
            </a:r>
            <a:r>
              <a:rPr lang="ru-RU" sz="200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Более </a:t>
            </a:r>
            <a:r>
              <a:rPr lang="ru-RU" sz="2000" b="1">
                <a:solidFill>
                  <a:srgbClr val="000000"/>
                </a:solidFill>
              </a:rPr>
              <a:t>90%</a:t>
            </a:r>
            <a:r>
              <a:rPr lang="ru-RU" sz="2000">
                <a:solidFill>
                  <a:srgbClr val="000000"/>
                </a:solidFill>
              </a:rPr>
              <a:t> всех дорожно-транспортных происшествий со смертельным исходом в странах с низким и средним уровнем дохода, которые имеют менее половины автомобилей в мире.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Дорожные аварии обходятся в </a:t>
            </a:r>
            <a:r>
              <a:rPr lang="ru-RU" sz="2000" i="1" u="sng">
                <a:solidFill>
                  <a:srgbClr val="000000"/>
                </a:solidFill>
              </a:rPr>
              <a:t>$ 518 миллиардов долларов</a:t>
            </a:r>
            <a:r>
              <a:rPr lang="ru-RU" sz="2000">
                <a:solidFill>
                  <a:srgbClr val="000000"/>
                </a:solidFill>
              </a:rPr>
              <a:t> во всем мире, для некоторых стран это от </a:t>
            </a:r>
            <a:r>
              <a:rPr lang="ru-RU" sz="2000" u="sng">
                <a:solidFill>
                  <a:srgbClr val="000000"/>
                </a:solidFill>
              </a:rPr>
              <a:t>1-2% от их годового ВВП</a:t>
            </a:r>
            <a:r>
              <a:rPr lang="ru-RU" sz="200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Если не будут предприняты действия, для снижения количества дорожно-транспортных происшествий и травматизма, по прогнозам, станет пятой по значимости причиной смерти к 2030 году.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33350"/>
            <a:ext cx="9156700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1416050"/>
            <a:ext cx="9144000" cy="4786313"/>
          </a:xfrm>
          <a:prstGeom prst="rect">
            <a:avLst/>
          </a:prstGeom>
          <a:solidFill>
            <a:srgbClr val="FFFFFF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Каждый год 27953 человек умирают в автомобильных авариях в России. Это означает, что население России уменьшается на 94 человек каждый день. Каждые 15 минут кто-то умирает в автомобильной катастрофе. 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3-я часть умерших людей были пьяны. Каждые 45 минут  пьяные водители попадают в аварии со смертельным исходом.</a:t>
            </a:r>
          </a:p>
          <a:p>
            <a:pPr>
              <a:buFont typeface="Wingdings" charset="2"/>
              <a:buChar char="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25 процентов смертей в автомобильных авариях происходят из-за переговоров по сотовому телефону. 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33350"/>
            <a:ext cx="9156700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500063"/>
            <a:ext cx="232886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124075" y="0"/>
            <a:ext cx="7019925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200">
                <a:solidFill>
                  <a:srgbClr val="000000"/>
                </a:solidFill>
              </a:rPr>
              <a:t>	 	В 2010 году на 110-м китайском шоссе государственного значения была зафиксирована пробка, которую называют крупнейшей за историю автомобильного транспорта. Некоторые водители сообщали, что они ехали 100-километровый участок в течение 5 дней, а всего затор длился с 14 по 25 августа. Причиной пробки стало резкое увеличение количества грузовиков, которые везли уголь из провинции Внутренняя Монголия в Пекин, в сочетании с автодорожными работами.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3352800"/>
            <a:ext cx="5503863" cy="703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364163" y="3429000"/>
            <a:ext cx="3779837" cy="411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400">
                <a:solidFill>
                  <a:srgbClr val="000000"/>
                </a:solidFill>
              </a:rPr>
              <a:t>	Причиной пробки стало резкое увеличение количества грузовиков, которые везли уголь из провинции Внутренняя Монголия в Пекин, в сочетании с автодорожными работами.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981075"/>
            <a:ext cx="5040313" cy="337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email"/>
          <a:srcRect l="2498" r="3516"/>
          <a:stretch>
            <a:fillRect/>
          </a:stretch>
        </p:blipFill>
        <p:spPr bwMode="auto">
          <a:xfrm>
            <a:off x="4140200" y="3573463"/>
            <a:ext cx="4968875" cy="329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Сравнительная статистика ДТП в России и</a:t>
            </a:r>
          </a:p>
          <a:p>
            <a:pPr algn="ctr">
              <a:defRPr/>
            </a:pPr>
            <a:r>
              <a:rPr lang="ru-RU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Приволжском федеральном округе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052736"/>
            <a:ext cx="8120216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Сравнительная статистика ДТП в 5-ти областях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Приволжского федерального округа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3671888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572000" y="3068638"/>
            <a:ext cx="45720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Просто пойти и за них помолиться,</a:t>
            </a:r>
            <a:b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Просто напомнить и объединиться,</a:t>
            </a:r>
            <a:b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Не забывать никогда, не ругаться,</a:t>
            </a:r>
            <a:b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А объяснять всем, за всех волноваться.</a:t>
            </a:r>
            <a:b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В день всех печалей и траура пусть,</a:t>
            </a:r>
            <a:b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Жертв ДТП мы припомним сквозь грусть…</a:t>
            </a:r>
          </a:p>
        </p:txBody>
      </p:sp>
      <p:pic>
        <p:nvPicPr>
          <p:cNvPr id="17411" name="Picture 3" descr="C:\Users\1\Desktop\0_zhertvy_dtp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97832"/>
            <a:ext cx="4560168" cy="456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1\Desktop\1300925353_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78588"/>
            <a:ext cx="3888432" cy="291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4" name="Управляющая кнопка: фильм 5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6516688" y="5949950"/>
            <a:ext cx="2087562" cy="692150"/>
          </a:xfrm>
          <a:prstGeom prst="actionButtonMovi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1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«Неугаданное»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43438" y="549275"/>
            <a:ext cx="4356100" cy="600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B0F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400">
                <a:solidFill>
                  <a:srgbClr val="000000"/>
                </a:solidFill>
              </a:rPr>
              <a:t>Достаточно ли ты предусмотрителен и законопослушен при участии в дорожном движении? </a:t>
            </a:r>
          </a:p>
          <a:p>
            <a:pPr>
              <a:buClr>
                <a:srgbClr val="00B0F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buClr>
                <a:srgbClr val="00B0F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400">
                <a:solidFill>
                  <a:srgbClr val="000000"/>
                </a:solidFill>
              </a:rPr>
              <a:t>Достаточно ли подготовлен для участия в дорожном движении? </a:t>
            </a:r>
          </a:p>
          <a:p>
            <a:pPr>
              <a:buClr>
                <a:srgbClr val="00B0F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buClr>
                <a:srgbClr val="00B0F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400">
                <a:solidFill>
                  <a:srgbClr val="000000"/>
                </a:solidFill>
              </a:rPr>
              <a:t>Есть ли осознание ответственности перед собой и перед другими? </a:t>
            </a:r>
          </a:p>
          <a:p>
            <a:pPr>
              <a:buClr>
                <a:srgbClr val="00B0F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buClr>
                <a:srgbClr val="00B0F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ru-RU" sz="2400">
                <a:solidFill>
                  <a:srgbClr val="000000"/>
                </a:solidFill>
              </a:rPr>
              <a:t>Есть ли уважение ко всем участникам движения на дорогах? </a:t>
            </a:r>
          </a:p>
        </p:txBody>
      </p:sp>
      <p:pic>
        <p:nvPicPr>
          <p:cNvPr id="33795" name="Picture 4" descr="C:\Users\1\Desktop\109163image4789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8013"/>
            <a:ext cx="4500563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01271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B0F0"/>
                </a:solidFill>
              </a:rPr>
              <a:t>Ответь себе на вопросы:</a:t>
            </a:r>
            <a:endParaRPr lang="ru-R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500063"/>
            <a:ext cx="232886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627313" y="0"/>
            <a:ext cx="6300787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В Австралии для предотвращения гибели коал под колёсами автомобилей протягивают искусственные лианы из канатов, соединяющие эвкалипты по обе стороны трассы. Животные охотно пользуются этими мостиками.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13" y="2614613"/>
            <a:ext cx="5699126" cy="851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267</Words>
  <Application>Microsoft Office PowerPoint</Application>
  <PresentationFormat>Экран (4:3)</PresentationFormat>
  <Paragraphs>28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Носарева</dc:creator>
  <cp:lastModifiedBy>Носарева</cp:lastModifiedBy>
  <cp:revision>60</cp:revision>
  <cp:lastPrinted>1601-01-01T00:00:00Z</cp:lastPrinted>
  <dcterms:created xsi:type="dcterms:W3CDTF">2013-09-18T16:38:15Z</dcterms:created>
  <dcterms:modified xsi:type="dcterms:W3CDTF">2013-09-25T17:14:21Z</dcterms:modified>
</cp:coreProperties>
</file>