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rawings/legacyDiagramText6.bin" ContentType="application/vnd.ms-office.legacyDiagramTex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rawings/legacyDiagramText4.bin" ContentType="application/vnd.ms-office.legacyDiagramText"/>
  <Override PartName="/ppt/drawings/legacyDiagramText5.bin" ContentType="application/vnd.ms-office.legacyDiagramTex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8"/>
  </p:notesMasterIdLst>
  <p:sldIdLst>
    <p:sldId id="256" r:id="rId2"/>
    <p:sldId id="278" r:id="rId3"/>
    <p:sldId id="257" r:id="rId4"/>
    <p:sldId id="259" r:id="rId5"/>
    <p:sldId id="258" r:id="rId6"/>
    <p:sldId id="261" r:id="rId7"/>
    <p:sldId id="269" r:id="rId8"/>
    <p:sldId id="270" r:id="rId9"/>
    <p:sldId id="279" r:id="rId10"/>
    <p:sldId id="262" r:id="rId11"/>
    <p:sldId id="260" r:id="rId12"/>
    <p:sldId id="263" r:id="rId13"/>
    <p:sldId id="280" r:id="rId14"/>
    <p:sldId id="264" r:id="rId15"/>
    <p:sldId id="265" r:id="rId16"/>
    <p:sldId id="266" r:id="rId17"/>
    <p:sldId id="272" r:id="rId18"/>
    <p:sldId id="282" r:id="rId19"/>
    <p:sldId id="281" r:id="rId20"/>
    <p:sldId id="268" r:id="rId21"/>
    <p:sldId id="275" r:id="rId22"/>
    <p:sldId id="276" r:id="rId23"/>
    <p:sldId id="274" r:id="rId24"/>
    <p:sldId id="277" r:id="rId25"/>
    <p:sldId id="273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1908" autoAdjust="0"/>
  </p:normalViewPr>
  <p:slideViewPr>
    <p:cSldViewPr>
      <p:cViewPr varScale="1">
        <p:scale>
          <a:sx n="52" d="100"/>
          <a:sy n="52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E41D1-FE8A-448D-839F-286142F9B8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AAA22-66F9-4590-9276-4087953DB276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опыление</a:t>
          </a:r>
        </a:p>
      </dgm:t>
    </dgm:pt>
    <dgm:pt modelId="{28C6CC1B-139A-4592-8960-5D1D461074F3}" type="parTrans" cxnId="{78AA90B2-8F77-468C-8617-3AE52A7F3C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D0328A-10F2-43D9-B3A1-584812EA1068}" type="sibTrans" cxnId="{78AA90B2-8F77-468C-8617-3AE52A7F3C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1A746D3-A52F-4B50-B5BC-1F141822A30D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 перекрестное</a:t>
          </a:r>
        </a:p>
      </dgm:t>
    </dgm:pt>
    <dgm:pt modelId="{04809CFB-1059-4E41-968B-88EA230254E3}" type="parTrans" cxnId="{9F01AB43-7258-4BF3-856B-6CB6755047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27CB0F-0E2F-4CAA-B0FF-7BC73BE2ED7C}" type="sibTrans" cxnId="{9F01AB43-7258-4BF3-856B-6CB6755047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FA0366-9CDA-47FE-8B9F-C787BCE76C53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насекомыми </a:t>
          </a:r>
        </a:p>
      </dgm:t>
    </dgm:pt>
    <dgm:pt modelId="{C60EBCC4-6FAC-4877-857E-DBE06976B5DE}" type="parTrans" cxnId="{C42A11A9-45F7-4CB9-8AE1-BF6269A02D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2E5705-DDE6-45E3-B4DD-7FC2349CC85F}" type="sibTrans" cxnId="{C42A11A9-45F7-4CB9-8AE1-BF6269A02D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7A1D2A-3C3C-467D-99B3-BB1DE39632F6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 ветром</a:t>
          </a:r>
        </a:p>
      </dgm:t>
    </dgm:pt>
    <dgm:pt modelId="{0BDCCD3E-445D-4471-99B4-6946FA20C6E1}" type="parTrans" cxnId="{67B6DE15-1764-42DB-91A4-3A931265C7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B23A41-B006-48C4-BF5E-8E177BF0F780}" type="sibTrans" cxnId="{67B6DE15-1764-42DB-91A4-3A931265C7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46A132-77B1-40AA-91D9-6C7F444E79E6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 самоопыление</a:t>
          </a:r>
        </a:p>
      </dgm:t>
    </dgm:pt>
    <dgm:pt modelId="{9EBD926E-84CA-46F6-958B-9075CFFF7B8B}" type="parTrans" cxnId="{2FA7364D-F145-4727-98C9-58110B4CD1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E708E0-B497-45DF-8F79-FCD8DF0DAC00}" type="sibTrans" cxnId="{2FA7364D-F145-4727-98C9-58110B4CD1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D7C90C-CF1B-4FBA-B8AA-1F664CCCF02E}" type="pres">
      <dgm:prSet presAssocID="{618E41D1-FE8A-448D-839F-286142F9B8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0452D9-BC7C-4AA9-9339-7A8008E65AF2}" type="pres">
      <dgm:prSet presAssocID="{24DAAA22-66F9-4590-9276-4087953DB276}" presName="hierRoot1" presStyleCnt="0"/>
      <dgm:spPr/>
    </dgm:pt>
    <dgm:pt modelId="{1F487646-D7CC-432A-8DE2-4D28209F1490}" type="pres">
      <dgm:prSet presAssocID="{24DAAA22-66F9-4590-9276-4087953DB276}" presName="composite" presStyleCnt="0"/>
      <dgm:spPr/>
    </dgm:pt>
    <dgm:pt modelId="{4E120848-41B1-43A7-B54E-7790B212C9AA}" type="pres">
      <dgm:prSet presAssocID="{24DAAA22-66F9-4590-9276-4087953DB276}" presName="background" presStyleLbl="node0" presStyleIdx="0" presStyleCnt="1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DC422EBA-18FF-48F2-B669-E12E59FA7FCF}" type="pres">
      <dgm:prSet presAssocID="{24DAAA22-66F9-4590-9276-4087953DB276}" presName="text" presStyleLbl="fgAcc0" presStyleIdx="0" presStyleCnt="1" custScaleX="162172" custScaleY="81787" custLinFactNeighborX="-60386" custLinFactNeighborY="-5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684EC-A08E-41F0-BFBB-F7E370127BAF}" type="pres">
      <dgm:prSet presAssocID="{24DAAA22-66F9-4590-9276-4087953DB276}" presName="hierChild2" presStyleCnt="0"/>
      <dgm:spPr/>
    </dgm:pt>
    <dgm:pt modelId="{C5104A39-67FB-44E1-8551-10BAEDE4AE7E}" type="pres">
      <dgm:prSet presAssocID="{04809CFB-1059-4E41-968B-88EA230254E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A63DD77-B749-42B5-8415-9DD3BCDB5B4C}" type="pres">
      <dgm:prSet presAssocID="{11A746D3-A52F-4B50-B5BC-1F141822A30D}" presName="hierRoot2" presStyleCnt="0"/>
      <dgm:spPr/>
    </dgm:pt>
    <dgm:pt modelId="{C5CD13C4-1C28-48CB-ACC4-7A86DB466F1A}" type="pres">
      <dgm:prSet presAssocID="{11A746D3-A52F-4B50-B5BC-1F141822A30D}" presName="composite2" presStyleCnt="0"/>
      <dgm:spPr/>
    </dgm:pt>
    <dgm:pt modelId="{BB4AC1BD-1A4E-4471-8245-576BC978E588}" type="pres">
      <dgm:prSet presAssocID="{11A746D3-A52F-4B50-B5BC-1F141822A30D}" presName="background2" presStyleLbl="node2" presStyleIdx="0" presStyleCnt="2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E90D321C-5C42-4C6D-A781-E559B6EE1E73}" type="pres">
      <dgm:prSet presAssocID="{11A746D3-A52F-4B50-B5BC-1F141822A30D}" presName="text2" presStyleLbl="fgAcc2" presStyleIdx="0" presStyleCnt="2" custScaleX="175461" custScaleY="64729" custLinFactX="77896" custLinFactNeighborX="100000" custLinFactNeighborY="-22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639E4-D813-4D17-9AF1-918AB96CCB18}" type="pres">
      <dgm:prSet presAssocID="{11A746D3-A52F-4B50-B5BC-1F141822A30D}" presName="hierChild3" presStyleCnt="0"/>
      <dgm:spPr/>
    </dgm:pt>
    <dgm:pt modelId="{2DD9FC86-FDBE-4055-BA81-E361070CDB45}" type="pres">
      <dgm:prSet presAssocID="{C60EBCC4-6FAC-4877-857E-DBE06976B5D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9EEC8F8-F4B6-4999-B401-54F5CF7D6AAB}" type="pres">
      <dgm:prSet presAssocID="{0AFA0366-9CDA-47FE-8B9F-C787BCE76C53}" presName="hierRoot3" presStyleCnt="0"/>
      <dgm:spPr/>
    </dgm:pt>
    <dgm:pt modelId="{22137455-62E6-44EF-8588-A1CA0A638799}" type="pres">
      <dgm:prSet presAssocID="{0AFA0366-9CDA-47FE-8B9F-C787BCE76C53}" presName="composite3" presStyleCnt="0"/>
      <dgm:spPr/>
    </dgm:pt>
    <dgm:pt modelId="{5B0C8AD8-CFD6-491E-8A3C-F548860EEE24}" type="pres">
      <dgm:prSet presAssocID="{0AFA0366-9CDA-47FE-8B9F-C787BCE76C53}" presName="background3" presStyleLbl="node3" presStyleIdx="0" presStyleCnt="2"/>
      <dgm:spPr>
        <a:solidFill>
          <a:srgbClr val="9999FF"/>
        </a:solidFill>
      </dgm:spPr>
      <dgm:t>
        <a:bodyPr/>
        <a:lstStyle/>
        <a:p>
          <a:endParaRPr lang="ru-RU"/>
        </a:p>
      </dgm:t>
    </dgm:pt>
    <dgm:pt modelId="{DA0A6FD6-76C7-4CF2-B9D7-A8B123792EE6}" type="pres">
      <dgm:prSet presAssocID="{0AFA0366-9CDA-47FE-8B9F-C787BCE76C53}" presName="text3" presStyleLbl="fgAcc3" presStyleIdx="0" presStyleCnt="2" custScaleX="146382" custScaleY="58276" custLinFactX="34940" custLinFactNeighborX="100000" custLinFactNeighborY="-13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38F99-5560-47DA-8655-B8279684CB9E}" type="pres">
      <dgm:prSet presAssocID="{0AFA0366-9CDA-47FE-8B9F-C787BCE76C53}" presName="hierChild4" presStyleCnt="0"/>
      <dgm:spPr/>
    </dgm:pt>
    <dgm:pt modelId="{E61DFA5A-2536-45DE-9BC2-5EB5C70FA9C3}" type="pres">
      <dgm:prSet presAssocID="{0BDCCD3E-445D-4471-99B4-6946FA20C6E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58C7853-EF9A-4F86-B965-61845B6BE747}" type="pres">
      <dgm:prSet presAssocID="{887A1D2A-3C3C-467D-99B3-BB1DE39632F6}" presName="hierRoot3" presStyleCnt="0"/>
      <dgm:spPr/>
    </dgm:pt>
    <dgm:pt modelId="{A4B7FC4A-3A62-48C9-B380-5C290F52F4FB}" type="pres">
      <dgm:prSet presAssocID="{887A1D2A-3C3C-467D-99B3-BB1DE39632F6}" presName="composite3" presStyleCnt="0"/>
      <dgm:spPr/>
    </dgm:pt>
    <dgm:pt modelId="{AC543B19-6A5F-420B-A71C-A6904AE6B828}" type="pres">
      <dgm:prSet presAssocID="{887A1D2A-3C3C-467D-99B3-BB1DE39632F6}" presName="background3" presStyleLbl="node3" presStyleIdx="1" presStyleCnt="2"/>
      <dgm:spPr>
        <a:solidFill>
          <a:srgbClr val="CCCCFF"/>
        </a:solidFill>
      </dgm:spPr>
      <dgm:t>
        <a:bodyPr/>
        <a:lstStyle/>
        <a:p>
          <a:endParaRPr lang="ru-RU"/>
        </a:p>
      </dgm:t>
    </dgm:pt>
    <dgm:pt modelId="{A674DFCC-12E5-4842-9D0F-83C0CF0D0733}" type="pres">
      <dgm:prSet presAssocID="{887A1D2A-3C3C-467D-99B3-BB1DE39632F6}" presName="text3" presStyleLbl="fgAcc3" presStyleIdx="1" presStyleCnt="2" custScaleX="146474" custScaleY="57801" custLinFactX="46488" custLinFactNeighborX="100000" custLinFactNeighborY="-10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32402-160A-4F49-9F15-7738205D641A}" type="pres">
      <dgm:prSet presAssocID="{887A1D2A-3C3C-467D-99B3-BB1DE39632F6}" presName="hierChild4" presStyleCnt="0"/>
      <dgm:spPr/>
    </dgm:pt>
    <dgm:pt modelId="{58DC5F86-1A47-45C1-A170-5803D0F24752}" type="pres">
      <dgm:prSet presAssocID="{9EBD926E-84CA-46F6-958B-9075CFFF7B8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D80D061-91CD-4A81-8DB4-D90E137E5520}" type="pres">
      <dgm:prSet presAssocID="{C446A132-77B1-40AA-91D9-6C7F444E79E6}" presName="hierRoot2" presStyleCnt="0"/>
      <dgm:spPr/>
    </dgm:pt>
    <dgm:pt modelId="{DE8E823B-FA90-43C8-A865-39A1F8FC1FC5}" type="pres">
      <dgm:prSet presAssocID="{C446A132-77B1-40AA-91D9-6C7F444E79E6}" presName="composite2" presStyleCnt="0"/>
      <dgm:spPr/>
    </dgm:pt>
    <dgm:pt modelId="{64AAEE3C-2A5E-4865-9E30-84358C97E9B5}" type="pres">
      <dgm:prSet presAssocID="{C446A132-77B1-40AA-91D9-6C7F444E79E6}" presName="background2" presStyleLbl="node2" presStyleIdx="1" presStyleCnt="2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B5C9DE9-D796-4A1A-9D0F-CC708E653CD8}" type="pres">
      <dgm:prSet presAssocID="{C446A132-77B1-40AA-91D9-6C7F444E79E6}" presName="text2" presStyleLbl="fgAcc2" presStyleIdx="1" presStyleCnt="2" custScaleX="169036" custScaleY="70493" custLinFactX="-100000" custLinFactNeighborX="-172536" custLinFactNeighborY="-22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816B3-08DC-473B-BA82-3C6D9BE430F7}" type="pres">
      <dgm:prSet presAssocID="{C446A132-77B1-40AA-91D9-6C7F444E79E6}" presName="hierChild3" presStyleCnt="0"/>
      <dgm:spPr/>
    </dgm:pt>
  </dgm:ptLst>
  <dgm:cxnLst>
    <dgm:cxn modelId="{8D6DA85A-EED3-4676-B08F-27908BF515EE}" type="presOf" srcId="{887A1D2A-3C3C-467D-99B3-BB1DE39632F6}" destId="{A674DFCC-12E5-4842-9D0F-83C0CF0D0733}" srcOrd="0" destOrd="0" presId="urn:microsoft.com/office/officeart/2005/8/layout/hierarchy1"/>
    <dgm:cxn modelId="{C42A11A9-45F7-4CB9-8AE1-BF6269A02D11}" srcId="{11A746D3-A52F-4B50-B5BC-1F141822A30D}" destId="{0AFA0366-9CDA-47FE-8B9F-C787BCE76C53}" srcOrd="0" destOrd="0" parTransId="{C60EBCC4-6FAC-4877-857E-DBE06976B5DE}" sibTransId="{7E2E5705-DDE6-45E3-B4DD-7FC2349CC85F}"/>
    <dgm:cxn modelId="{F9BF08DF-A855-435E-9E0A-704CA69A1176}" type="presOf" srcId="{618E41D1-FE8A-448D-839F-286142F9B86E}" destId="{03D7C90C-CF1B-4FBA-B8AA-1F664CCCF02E}" srcOrd="0" destOrd="0" presId="urn:microsoft.com/office/officeart/2005/8/layout/hierarchy1"/>
    <dgm:cxn modelId="{BA5876DF-AB6F-4181-B041-463D16382D1B}" type="presOf" srcId="{04809CFB-1059-4E41-968B-88EA230254E3}" destId="{C5104A39-67FB-44E1-8551-10BAEDE4AE7E}" srcOrd="0" destOrd="0" presId="urn:microsoft.com/office/officeart/2005/8/layout/hierarchy1"/>
    <dgm:cxn modelId="{83EA44F8-634D-4312-9362-6CE63194D462}" type="presOf" srcId="{0AFA0366-9CDA-47FE-8B9F-C787BCE76C53}" destId="{DA0A6FD6-76C7-4CF2-B9D7-A8B123792EE6}" srcOrd="0" destOrd="0" presId="urn:microsoft.com/office/officeart/2005/8/layout/hierarchy1"/>
    <dgm:cxn modelId="{0C55D420-79DD-4A75-B0C4-CCFE0795217D}" type="presOf" srcId="{0BDCCD3E-445D-4471-99B4-6946FA20C6E1}" destId="{E61DFA5A-2536-45DE-9BC2-5EB5C70FA9C3}" srcOrd="0" destOrd="0" presId="urn:microsoft.com/office/officeart/2005/8/layout/hierarchy1"/>
    <dgm:cxn modelId="{F6C9A92B-ACA6-460C-B3E0-B05AB58446C9}" type="presOf" srcId="{11A746D3-A52F-4B50-B5BC-1F141822A30D}" destId="{E90D321C-5C42-4C6D-A781-E559B6EE1E73}" srcOrd="0" destOrd="0" presId="urn:microsoft.com/office/officeart/2005/8/layout/hierarchy1"/>
    <dgm:cxn modelId="{FE6D4333-42B6-45C5-8552-3C45A69E87D2}" type="presOf" srcId="{24DAAA22-66F9-4590-9276-4087953DB276}" destId="{DC422EBA-18FF-48F2-B669-E12E59FA7FCF}" srcOrd="0" destOrd="0" presId="urn:microsoft.com/office/officeart/2005/8/layout/hierarchy1"/>
    <dgm:cxn modelId="{2FA7364D-F145-4727-98C9-58110B4CD183}" srcId="{24DAAA22-66F9-4590-9276-4087953DB276}" destId="{C446A132-77B1-40AA-91D9-6C7F444E79E6}" srcOrd="1" destOrd="0" parTransId="{9EBD926E-84CA-46F6-958B-9075CFFF7B8B}" sibTransId="{B0E708E0-B497-45DF-8F79-FCD8DF0DAC00}"/>
    <dgm:cxn modelId="{67B6DE15-1764-42DB-91A4-3A931265C755}" srcId="{11A746D3-A52F-4B50-B5BC-1F141822A30D}" destId="{887A1D2A-3C3C-467D-99B3-BB1DE39632F6}" srcOrd="1" destOrd="0" parTransId="{0BDCCD3E-445D-4471-99B4-6946FA20C6E1}" sibTransId="{D1B23A41-B006-48C4-BF5E-8E177BF0F780}"/>
    <dgm:cxn modelId="{F2D7D313-8EF9-4A37-838B-920E9C40C0FF}" type="presOf" srcId="{C446A132-77B1-40AA-91D9-6C7F444E79E6}" destId="{8B5C9DE9-D796-4A1A-9D0F-CC708E653CD8}" srcOrd="0" destOrd="0" presId="urn:microsoft.com/office/officeart/2005/8/layout/hierarchy1"/>
    <dgm:cxn modelId="{B874DDFC-7302-45EE-949A-E5B288605A27}" type="presOf" srcId="{C60EBCC4-6FAC-4877-857E-DBE06976B5DE}" destId="{2DD9FC86-FDBE-4055-BA81-E361070CDB45}" srcOrd="0" destOrd="0" presId="urn:microsoft.com/office/officeart/2005/8/layout/hierarchy1"/>
    <dgm:cxn modelId="{9F01AB43-7258-4BF3-856B-6CB675504709}" srcId="{24DAAA22-66F9-4590-9276-4087953DB276}" destId="{11A746D3-A52F-4B50-B5BC-1F141822A30D}" srcOrd="0" destOrd="0" parTransId="{04809CFB-1059-4E41-968B-88EA230254E3}" sibTransId="{C327CB0F-0E2F-4CAA-B0FF-7BC73BE2ED7C}"/>
    <dgm:cxn modelId="{CF81E09B-BDD1-4499-A9EA-4B18A23BE4D9}" type="presOf" srcId="{9EBD926E-84CA-46F6-958B-9075CFFF7B8B}" destId="{58DC5F86-1A47-45C1-A170-5803D0F24752}" srcOrd="0" destOrd="0" presId="urn:microsoft.com/office/officeart/2005/8/layout/hierarchy1"/>
    <dgm:cxn modelId="{78AA90B2-8F77-468C-8617-3AE52A7F3C88}" srcId="{618E41D1-FE8A-448D-839F-286142F9B86E}" destId="{24DAAA22-66F9-4590-9276-4087953DB276}" srcOrd="0" destOrd="0" parTransId="{28C6CC1B-139A-4592-8960-5D1D461074F3}" sibTransId="{B2D0328A-10F2-43D9-B3A1-584812EA1068}"/>
    <dgm:cxn modelId="{B70B52AD-1A6A-4B61-AD92-7D7C6EADCD1C}" type="presParOf" srcId="{03D7C90C-CF1B-4FBA-B8AA-1F664CCCF02E}" destId="{C20452D9-BC7C-4AA9-9339-7A8008E65AF2}" srcOrd="0" destOrd="0" presId="urn:microsoft.com/office/officeart/2005/8/layout/hierarchy1"/>
    <dgm:cxn modelId="{10F1968B-C4A7-48C9-BF59-EE5BDC706283}" type="presParOf" srcId="{C20452D9-BC7C-4AA9-9339-7A8008E65AF2}" destId="{1F487646-D7CC-432A-8DE2-4D28209F1490}" srcOrd="0" destOrd="0" presId="urn:microsoft.com/office/officeart/2005/8/layout/hierarchy1"/>
    <dgm:cxn modelId="{4B3DDF40-C38E-4271-92A8-84FCF3AD1598}" type="presParOf" srcId="{1F487646-D7CC-432A-8DE2-4D28209F1490}" destId="{4E120848-41B1-43A7-B54E-7790B212C9AA}" srcOrd="0" destOrd="0" presId="urn:microsoft.com/office/officeart/2005/8/layout/hierarchy1"/>
    <dgm:cxn modelId="{AC84C0CA-BD81-4C7C-A8FB-B2CD8301266C}" type="presParOf" srcId="{1F487646-D7CC-432A-8DE2-4D28209F1490}" destId="{DC422EBA-18FF-48F2-B669-E12E59FA7FCF}" srcOrd="1" destOrd="0" presId="urn:microsoft.com/office/officeart/2005/8/layout/hierarchy1"/>
    <dgm:cxn modelId="{7B197F3F-F0DA-4249-A16D-89AB212E5E75}" type="presParOf" srcId="{C20452D9-BC7C-4AA9-9339-7A8008E65AF2}" destId="{E95684EC-A08E-41F0-BFBB-F7E370127BAF}" srcOrd="1" destOrd="0" presId="urn:microsoft.com/office/officeart/2005/8/layout/hierarchy1"/>
    <dgm:cxn modelId="{9FB9C577-B342-4C18-8B42-1B1513E87BAD}" type="presParOf" srcId="{E95684EC-A08E-41F0-BFBB-F7E370127BAF}" destId="{C5104A39-67FB-44E1-8551-10BAEDE4AE7E}" srcOrd="0" destOrd="0" presId="urn:microsoft.com/office/officeart/2005/8/layout/hierarchy1"/>
    <dgm:cxn modelId="{D436300C-5FAE-4AE4-AB08-D2BD735A8811}" type="presParOf" srcId="{E95684EC-A08E-41F0-BFBB-F7E370127BAF}" destId="{CA63DD77-B749-42B5-8415-9DD3BCDB5B4C}" srcOrd="1" destOrd="0" presId="urn:microsoft.com/office/officeart/2005/8/layout/hierarchy1"/>
    <dgm:cxn modelId="{54CEA00E-ECBD-414B-ACC1-08296F1AC9AE}" type="presParOf" srcId="{CA63DD77-B749-42B5-8415-9DD3BCDB5B4C}" destId="{C5CD13C4-1C28-48CB-ACC4-7A86DB466F1A}" srcOrd="0" destOrd="0" presId="urn:microsoft.com/office/officeart/2005/8/layout/hierarchy1"/>
    <dgm:cxn modelId="{33C59836-6471-446E-A8BF-843DCFC150DC}" type="presParOf" srcId="{C5CD13C4-1C28-48CB-ACC4-7A86DB466F1A}" destId="{BB4AC1BD-1A4E-4471-8245-576BC978E588}" srcOrd="0" destOrd="0" presId="urn:microsoft.com/office/officeart/2005/8/layout/hierarchy1"/>
    <dgm:cxn modelId="{34B15D2D-7CD3-4A0D-926D-8DFEA882EA43}" type="presParOf" srcId="{C5CD13C4-1C28-48CB-ACC4-7A86DB466F1A}" destId="{E90D321C-5C42-4C6D-A781-E559B6EE1E73}" srcOrd="1" destOrd="0" presId="urn:microsoft.com/office/officeart/2005/8/layout/hierarchy1"/>
    <dgm:cxn modelId="{66D3C84F-302B-439F-BD1D-97812BCC2A2B}" type="presParOf" srcId="{CA63DD77-B749-42B5-8415-9DD3BCDB5B4C}" destId="{EB8639E4-D813-4D17-9AF1-918AB96CCB18}" srcOrd="1" destOrd="0" presId="urn:microsoft.com/office/officeart/2005/8/layout/hierarchy1"/>
    <dgm:cxn modelId="{2453A141-4FFE-4749-9A44-F0CA99E78F1C}" type="presParOf" srcId="{EB8639E4-D813-4D17-9AF1-918AB96CCB18}" destId="{2DD9FC86-FDBE-4055-BA81-E361070CDB45}" srcOrd="0" destOrd="0" presId="urn:microsoft.com/office/officeart/2005/8/layout/hierarchy1"/>
    <dgm:cxn modelId="{81D2E7BA-E4A0-4753-B2EC-3BAA8EBDFFBC}" type="presParOf" srcId="{EB8639E4-D813-4D17-9AF1-918AB96CCB18}" destId="{B9EEC8F8-F4B6-4999-B401-54F5CF7D6AAB}" srcOrd="1" destOrd="0" presId="urn:microsoft.com/office/officeart/2005/8/layout/hierarchy1"/>
    <dgm:cxn modelId="{686F9912-FDE5-47A6-8A84-4ACF741BF589}" type="presParOf" srcId="{B9EEC8F8-F4B6-4999-B401-54F5CF7D6AAB}" destId="{22137455-62E6-44EF-8588-A1CA0A638799}" srcOrd="0" destOrd="0" presId="urn:microsoft.com/office/officeart/2005/8/layout/hierarchy1"/>
    <dgm:cxn modelId="{DC438309-1C72-46B8-BA6A-18B246401399}" type="presParOf" srcId="{22137455-62E6-44EF-8588-A1CA0A638799}" destId="{5B0C8AD8-CFD6-491E-8A3C-F548860EEE24}" srcOrd="0" destOrd="0" presId="urn:microsoft.com/office/officeart/2005/8/layout/hierarchy1"/>
    <dgm:cxn modelId="{FC085141-95C3-436F-9652-12162E3252B1}" type="presParOf" srcId="{22137455-62E6-44EF-8588-A1CA0A638799}" destId="{DA0A6FD6-76C7-4CF2-B9D7-A8B123792EE6}" srcOrd="1" destOrd="0" presId="urn:microsoft.com/office/officeart/2005/8/layout/hierarchy1"/>
    <dgm:cxn modelId="{AAD902F9-60F6-403A-A7E4-315E410A6D15}" type="presParOf" srcId="{B9EEC8F8-F4B6-4999-B401-54F5CF7D6AAB}" destId="{52638F99-5560-47DA-8655-B8279684CB9E}" srcOrd="1" destOrd="0" presId="urn:microsoft.com/office/officeart/2005/8/layout/hierarchy1"/>
    <dgm:cxn modelId="{2E65FA93-7378-4C24-A446-78CDC9EBABB2}" type="presParOf" srcId="{EB8639E4-D813-4D17-9AF1-918AB96CCB18}" destId="{E61DFA5A-2536-45DE-9BC2-5EB5C70FA9C3}" srcOrd="2" destOrd="0" presId="urn:microsoft.com/office/officeart/2005/8/layout/hierarchy1"/>
    <dgm:cxn modelId="{2B78AEB1-6334-4A16-9301-FA50C122C7E2}" type="presParOf" srcId="{EB8639E4-D813-4D17-9AF1-918AB96CCB18}" destId="{358C7853-EF9A-4F86-B965-61845B6BE747}" srcOrd="3" destOrd="0" presId="urn:microsoft.com/office/officeart/2005/8/layout/hierarchy1"/>
    <dgm:cxn modelId="{FDFFEE4E-845E-4B4C-A412-FDB46716EC17}" type="presParOf" srcId="{358C7853-EF9A-4F86-B965-61845B6BE747}" destId="{A4B7FC4A-3A62-48C9-B380-5C290F52F4FB}" srcOrd="0" destOrd="0" presId="urn:microsoft.com/office/officeart/2005/8/layout/hierarchy1"/>
    <dgm:cxn modelId="{87E02C05-8076-4018-8454-0CC676635236}" type="presParOf" srcId="{A4B7FC4A-3A62-48C9-B380-5C290F52F4FB}" destId="{AC543B19-6A5F-420B-A71C-A6904AE6B828}" srcOrd="0" destOrd="0" presId="urn:microsoft.com/office/officeart/2005/8/layout/hierarchy1"/>
    <dgm:cxn modelId="{DB154FA1-66F5-49CF-9873-82543DC65C0F}" type="presParOf" srcId="{A4B7FC4A-3A62-48C9-B380-5C290F52F4FB}" destId="{A674DFCC-12E5-4842-9D0F-83C0CF0D0733}" srcOrd="1" destOrd="0" presId="urn:microsoft.com/office/officeart/2005/8/layout/hierarchy1"/>
    <dgm:cxn modelId="{EDC15675-316E-4502-A79E-D049DF25E29B}" type="presParOf" srcId="{358C7853-EF9A-4F86-B965-61845B6BE747}" destId="{31932402-160A-4F49-9F15-7738205D641A}" srcOrd="1" destOrd="0" presId="urn:microsoft.com/office/officeart/2005/8/layout/hierarchy1"/>
    <dgm:cxn modelId="{26818F27-45A3-4968-83A5-1A6E111D33E5}" type="presParOf" srcId="{E95684EC-A08E-41F0-BFBB-F7E370127BAF}" destId="{58DC5F86-1A47-45C1-A170-5803D0F24752}" srcOrd="2" destOrd="0" presId="urn:microsoft.com/office/officeart/2005/8/layout/hierarchy1"/>
    <dgm:cxn modelId="{DAC1EF06-966B-4D24-B03A-E6F7D1102464}" type="presParOf" srcId="{E95684EC-A08E-41F0-BFBB-F7E370127BAF}" destId="{1D80D061-91CD-4A81-8DB4-D90E137E5520}" srcOrd="3" destOrd="0" presId="urn:microsoft.com/office/officeart/2005/8/layout/hierarchy1"/>
    <dgm:cxn modelId="{4107EDD2-831A-4F36-A92F-5C087A713A73}" type="presParOf" srcId="{1D80D061-91CD-4A81-8DB4-D90E137E5520}" destId="{DE8E823B-FA90-43C8-A865-39A1F8FC1FC5}" srcOrd="0" destOrd="0" presId="urn:microsoft.com/office/officeart/2005/8/layout/hierarchy1"/>
    <dgm:cxn modelId="{3096754D-061F-41DC-88C4-5863EB8438B8}" type="presParOf" srcId="{DE8E823B-FA90-43C8-A865-39A1F8FC1FC5}" destId="{64AAEE3C-2A5E-4865-9E30-84358C97E9B5}" srcOrd="0" destOrd="0" presId="urn:microsoft.com/office/officeart/2005/8/layout/hierarchy1"/>
    <dgm:cxn modelId="{76429527-ACEF-452E-93E0-1990BFF58432}" type="presParOf" srcId="{DE8E823B-FA90-43C8-A865-39A1F8FC1FC5}" destId="{8B5C9DE9-D796-4A1A-9D0F-CC708E653CD8}" srcOrd="1" destOrd="0" presId="urn:microsoft.com/office/officeart/2005/8/layout/hierarchy1"/>
    <dgm:cxn modelId="{9473ED86-CB8A-4F52-BF39-3852DAAB37C7}" type="presParOf" srcId="{1D80D061-91CD-4A81-8DB4-D90E137E5520}" destId="{44E816B3-08DC-473B-BA82-3C6D9BE430F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02F4F-B1E7-459D-9FF0-704A798F5C8A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7D4FC-79B3-4AD2-A1D1-EC5D5F810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63A1B-535C-4410-9836-7D1D15BE57BC}" type="slidenum">
              <a:rPr lang="ru-RU"/>
              <a:pPr/>
              <a:t>10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dirty="0"/>
              <a:t>Посмотрим, что же есть внутри цветка.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dirty="0"/>
              <a:t> Вот тычинки, а между ними возвышается пестик. Итак, начнем с тычинок.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dirty="0"/>
              <a:t> Смотри-ка! На длинной ножке сидит головка, да еще и кивает нам. Это тычиночная нить и пыльник. Пыльник соединен с тычиночной нитью так, что может слегка менять свое положение – чуть наклоняться и поворачиваться.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dirty="0"/>
              <a:t> Когда пыльца созревает, пыльники лопаются и пыльца из них высыпается. Давай рассмотрим ее.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Подождем немного, пока осядет облачко пыльцы, чтобы можно было взглянуть на пестик. Смотри, какой он большой. Возвышается, как башня, над тычинками.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Видишь, сверху у пестика есть расширенная площадка. Эта часть называется "рыльце". Осторожно! Не приклейся! На рыльце пестика у многих цветков выделяется клейкая жидкость. Ты пока подумай, для чего, а потом мы к этому вернемся.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Для того, чтобы добраться до нижней части пестика, нам надо спуститься по довольно тонкой части – столбику пестика. Столбик есть у всех пестиков.</a:t>
            </a:r>
          </a:p>
          <a:p>
            <a:pPr marL="228600" indent="-228600">
              <a:lnSpc>
                <a:spcPct val="90000"/>
              </a:lnSpc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Ну вот! Мы спустились к нижней части пестика. Какой же он здесь толстый! Эта нижняя часть – самая главная. В ней-то и образуются семена. Называется она завязью пестика.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07A5B-C29C-4DFE-B778-32F690BA926D}" type="slidenum">
              <a:rPr lang="ru-RU"/>
              <a:pPr/>
              <a:t>23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ru-RU" dirty="0"/>
              <a:t> После созревания пыльца в результате опыления попадает на рыльце пестика. Помнишь, мы говорили с тобой о клейкой жидкости? Она выделяется у многих цветков на рыльце и помогает пыльце удерживаться на нем.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Пыльца сразу начинает прорастать, образуя пыльцевые трубки. Каждая пыльцевая трубка прорастает через столбик пестика до тех пор, пока не достигнет семязачатка. </a:t>
            </a:r>
            <a:r>
              <a:rPr lang="ru-RU" dirty="0">
                <a:sym typeface="Wingdings 2" pitchFamily="18" charset="2"/>
              </a:rPr>
              <a:t>По мере роста пыльцевой трубки по ней передвигаются спермии.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7C2F3-3383-437B-A4FD-7354DA361AD8}" type="slidenum">
              <a:rPr lang="ru-RU"/>
              <a:pPr/>
              <a:t>24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>
                <a:sym typeface="Wingdings 2" pitchFamily="18" charset="2"/>
              </a:rPr>
              <a:t>Когда пыльцевая трубка достигает зародышевого мешка, то спермии из нее выходят внутрь семязачатка.</a:t>
            </a:r>
          </a:p>
          <a:p>
            <a:pPr marL="228600" indent="-228600"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Один из них сливается с яйцеклеткой, в результате образуется зигота.</a:t>
            </a:r>
          </a:p>
          <a:p>
            <a:pPr marL="228600" indent="-228600"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Другой сливается с крупной клеткой.</a:t>
            </a:r>
          </a:p>
          <a:p>
            <a:pPr marL="228600" indent="-228600"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Образовавшаяся зигота многократно делится, и в результате образуется зародыш семени.</a:t>
            </a:r>
          </a:p>
          <a:p>
            <a:pPr marL="228600" indent="-228600"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Крупная клетка тоже делится, образуя клетки эндосперма, в которых накапливается запас питательных веществ.</a:t>
            </a:r>
          </a:p>
          <a:p>
            <a:pPr marL="228600" indent="-228600"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Из покровов семязачатка развивается семенная кожура. Формируется семя.</a:t>
            </a:r>
          </a:p>
          <a:p>
            <a:pPr marL="228600" indent="-228600"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После оплодотворения к завязи притекают питательные вещества, и она постепенно превращается в спелый плод. Околоплодник, защищающий семена от неблагоприятных условий, развивается из стенок завязи. </a:t>
            </a:r>
          </a:p>
          <a:p>
            <a:pPr marL="228600" indent="-228600"/>
            <a:endParaRPr lang="ru-RU" dirty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0D894-5A90-42F5-BD4F-505345F6C7E5}" type="slidenum">
              <a:rPr lang="ru-RU"/>
              <a:pPr/>
              <a:t>12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Опыление у растений может происходить разными способами:</a:t>
            </a:r>
          </a:p>
          <a:p>
            <a:pPr marL="228600" indent="-228600">
              <a:buFontTx/>
              <a:buAutoNum type="arabicParenR"/>
            </a:pPr>
            <a:r>
              <a:rPr lang="ru-RU"/>
              <a:t> самоопыление;</a:t>
            </a:r>
          </a:p>
          <a:p>
            <a:pPr marL="228600" indent="-228600">
              <a:buFontTx/>
              <a:buAutoNum type="arabicParenR"/>
            </a:pPr>
            <a:r>
              <a:rPr lang="ru-RU">
                <a:sym typeface="Wingdings 2" pitchFamily="18" charset="2"/>
              </a:rPr>
              <a:t> перекрестное опыление.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8DAFE-CAFA-4343-916E-089B21DF343E}" type="slidenum">
              <a:rPr lang="ru-RU"/>
              <a:pPr/>
              <a:t>14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/>
              <a:t>Самоопыление происходит при попадании пыльцы на пестик того же цветка, т.е. внутри одного цветка. Для того, чтобы произошло самоопыление, необходимо, чтобы пыльца созрела и высыпалась из пыльников до распускания цветка, еще в бутоне. Иначе, подхваченная ветром, она улетит, и опыление не произойдет.</a:t>
            </a:r>
          </a:p>
          <a:p>
            <a:pPr marL="228600" indent="-228600"/>
            <a:r>
              <a:rPr lang="ru-RU" dirty="0"/>
              <a:t>К самоопыляющимся растениям относятся пшеница, горох, лён, картофель и другие.</a:t>
            </a:r>
            <a:endParaRPr lang="ru-RU" dirty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48C59-18B3-44AB-A46E-8551FBB62FBF}" type="slidenum">
              <a:rPr lang="ru-RU"/>
              <a:pPr/>
              <a:t>15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/>
              <a:t>Перекрестное опыление может происходить разными способами:</a:t>
            </a:r>
          </a:p>
          <a:p>
            <a:pPr marL="228600" indent="-228600">
              <a:buFontTx/>
              <a:buAutoNum type="arabicParenR"/>
            </a:pPr>
            <a:r>
              <a:rPr lang="ru-RU" dirty="0">
                <a:sym typeface="Wingdings 2" pitchFamily="18" charset="2"/>
              </a:rPr>
              <a:t> с помощью насекомых;</a:t>
            </a:r>
          </a:p>
          <a:p>
            <a:pPr marL="228600" indent="-228600">
              <a:buFontTx/>
              <a:buAutoNum type="arabicParenR"/>
            </a:pPr>
            <a:r>
              <a:rPr lang="ru-RU" dirty="0">
                <a:sym typeface="Wingdings 2" pitchFamily="18" charset="2"/>
              </a:rPr>
              <a:t> ветром.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09CB8-D264-4B57-84E5-56FCCBD14B49}" type="slidenum">
              <a:rPr lang="ru-RU"/>
              <a:pPr/>
              <a:t>16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Красивые яркие цветки привлекают большое количество насекомых, которые лакомятся нектаром, пыльцой и при этом невольно набирают пыльцу на лапки и брюшко, а потом переносят ее на другие цветки. Таким образом они осуществляют перекрестное опыление, помогая растениям размножаться.</a:t>
            </a:r>
            <a:endParaRPr lang="ru-RU" dirty="0"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Есть такие растения (это особенно относится к деревьям), которые зацветают так рано, что насекомые еще не успевают взяться за работу. Например, береза, цветущая в мае, не может на них "надеяться". А значит, и нет смысла "тратить силы" на образование больших, ярких, ароматных цветков. У таких растений образуется множество мелких невзрачных цветков, собранных в соцветия. Их пыльца такая мелкая и легкая, что, высыпаясь из пыльников, облачком летит по ветру к соседним деревьям.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D4FC-79B3-4AD2-A1D1-EC5D5F8105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179F5-11B0-4613-9F36-FF416F998C12}" type="slidenum">
              <a:rPr lang="ru-RU"/>
              <a:pPr/>
              <a:t>20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 smtClean="0"/>
              <a:t>Вслед за опылением</a:t>
            </a:r>
            <a:r>
              <a:rPr lang="ru-RU" baseline="0" dirty="0" smtClean="0"/>
              <a:t> происходит следующий процесс – оплодотворение, который  был открыт в 1898 г. русским ботаником, академиком </a:t>
            </a:r>
            <a:r>
              <a:rPr lang="ru-RU" baseline="0" dirty="0" err="1" smtClean="0"/>
              <a:t>С.Г.Навашиным</a:t>
            </a:r>
            <a:r>
              <a:rPr lang="ru-RU" baseline="0" dirty="0" smtClean="0"/>
              <a:t> и назвал его ДВОЙНЫМ ОПЛОДОТВОРЕНИЕМ. В конце объяснения вы должны будете ответить на вопрос по чему этот процесс получил такое название?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F0CCC-AC54-4305-AFAD-006385E123F5}" type="slidenum">
              <a:rPr lang="ru-RU"/>
              <a:pPr/>
              <a:t>21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ru-RU" dirty="0"/>
              <a:t> В пыльниках тычинок происходит деление клеток, в результате которого образуется пыльца, состоящая из пыльцевых зерен.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Пыльцевое зерно покрыто двумя оболочками. Наружная оболочка неровная, с </a:t>
            </a:r>
            <a:r>
              <a:rPr lang="ru-RU" dirty="0" err="1"/>
              <a:t>шипиками</a:t>
            </a:r>
            <a:r>
              <a:rPr lang="ru-RU" dirty="0"/>
              <a:t> и выростами, которые помогают пыльцевому зерну удерживаться на рыльце пестика.</a:t>
            </a:r>
          </a:p>
          <a:p>
            <a:pPr marL="228600" indent="-228600"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Внутри пыльцевого зерна развиваются: вегетативная клетка и два спермия.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59A0A-81D4-407F-B560-AEA0194AD0D2}" type="slidenum">
              <a:rPr lang="ru-RU"/>
              <a:pPr/>
              <a:t>22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dirty="0">
                <a:sym typeface="Wingdings 2" pitchFamily="18" charset="2"/>
              </a:rPr>
              <a:t>В это же время в пестике цветка образуется яйцеклетка.</a:t>
            </a:r>
          </a:p>
          <a:p>
            <a:pPr marL="228600" indent="-228600">
              <a:buFontTx/>
              <a:buAutoNum type="arabicPeriod"/>
            </a:pPr>
            <a:r>
              <a:rPr lang="ru-RU" dirty="0"/>
              <a:t> В полости завязи пестика находится семязачаток (семяпочка).</a:t>
            </a:r>
          </a:p>
          <a:p>
            <a:pPr marL="228600" indent="-228600">
              <a:buFontTx/>
              <a:buAutoNum type="arabicPeriod"/>
            </a:pPr>
            <a:r>
              <a:rPr lang="ru-RU" dirty="0">
                <a:sym typeface="Wingdings 2" pitchFamily="18" charset="2"/>
              </a:rPr>
              <a:t> Семязачаток одет покровом. На вершине его есть узкий канал – пыльцевход, который ведет в </a:t>
            </a:r>
            <a:r>
              <a:rPr lang="ru-RU" dirty="0"/>
              <a:t>зародышевый мешок. </a:t>
            </a:r>
            <a:endParaRPr lang="ru-RU" dirty="0">
              <a:sym typeface="Wingdings 2" pitchFamily="18" charset="2"/>
            </a:endParaRPr>
          </a:p>
          <a:p>
            <a:pPr marL="228600" indent="-228600">
              <a:buFontTx/>
              <a:buAutoNum type="arabicPeriod"/>
            </a:pPr>
            <a:r>
              <a:rPr lang="ru-RU" dirty="0"/>
              <a:t> В зародышевом мешке растений располагаются:</a:t>
            </a:r>
            <a:r>
              <a:rPr lang="ru-RU" dirty="0">
                <a:sym typeface="Wingdings 2" pitchFamily="18" charset="2"/>
              </a:rPr>
              <a:t> яйцеклетка, крупная клетка и направляющие клетки.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686800" cy="2386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4138613"/>
            <a:ext cx="8686800" cy="2386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EB4E8B-6031-40F4-B49C-33CD566A2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924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386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38613"/>
            <a:ext cx="4267200" cy="2386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E165D9-C8B4-4B58-8D4D-81AEF0B8AC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7;&#1054;&#1064;.C_6RAC7FHK\&#1052;&#1086;&#1080;%20&#1076;&#1086;&#1082;&#1091;&#1084;&#1077;&#1085;&#1090;&#1099;\&#1052;&#1086;&#1103;%20&#1084;&#1091;&#1079;&#1099;&#1082;&#1072;\Music\&#1087;&#1090;&#1080;&#1094;&#1099;.wma" TargetMode="Externa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53.png"/><Relationship Id="rId10" Type="http://schemas.openxmlformats.org/officeDocument/2006/relationships/image" Target="../media/image43.png"/><Relationship Id="rId4" Type="http://schemas.openxmlformats.org/officeDocument/2006/relationships/image" Target="../media/image50.png"/><Relationship Id="rId9" Type="http://schemas.openxmlformats.org/officeDocument/2006/relationships/image" Target="../media/image42.png"/><Relationship Id="rId1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Урок биологии в 6 классе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на тему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B050"/>
                </a:solidFill>
              </a:rPr>
              <a:t>«Половое размножение покрытосеменных растений»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057656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Учитель </a:t>
            </a:r>
            <a:r>
              <a:rPr lang="ru-RU" b="1" dirty="0" smtClean="0"/>
              <a:t>биологии и химии</a:t>
            </a:r>
            <a:endParaRPr lang="ru-RU" b="1" dirty="0" smtClean="0"/>
          </a:p>
          <a:p>
            <a:r>
              <a:rPr lang="ru-RU" b="1" dirty="0" smtClean="0"/>
              <a:t>МОУ </a:t>
            </a:r>
            <a:r>
              <a:rPr lang="ru-RU" b="1" dirty="0" err="1" smtClean="0"/>
              <a:t>Сусатская</a:t>
            </a:r>
            <a:r>
              <a:rPr lang="ru-RU" b="1" dirty="0" smtClean="0"/>
              <a:t> СОШ</a:t>
            </a:r>
          </a:p>
          <a:p>
            <a:r>
              <a:rPr lang="ru-RU" b="1" dirty="0" err="1" smtClean="0"/>
              <a:t>Балкова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Елена Александровна</a:t>
            </a:r>
          </a:p>
          <a:p>
            <a:endParaRPr lang="ru-RU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715000" y="3505200"/>
          <a:ext cx="3124200" cy="3043238"/>
        </p:xfrm>
        <a:graphic>
          <a:graphicData uri="http://schemas.openxmlformats.org/presentationml/2006/ole">
            <p:oleObj spid="_x0000_s1026" name="Точечный рисунок" r:id="rId3" imgW="4419983" imgH="430567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Строение цветка</a:t>
            </a:r>
          </a:p>
        </p:txBody>
      </p:sp>
      <p:pic>
        <p:nvPicPr>
          <p:cNvPr id="40963" name="Picture 3" descr="Строение цве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1566863"/>
            <a:ext cx="4200525" cy="4529137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35375" y="3763963"/>
            <a:ext cx="4749800" cy="457200"/>
            <a:chOff x="2290" y="2387"/>
            <a:chExt cx="2992" cy="288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3604" y="2387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тычинки</a:t>
              </a:r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H="1">
              <a:off x="2290" y="2531"/>
              <a:ext cx="13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43213" y="4484688"/>
            <a:ext cx="5541962" cy="457200"/>
            <a:chOff x="1791" y="2825"/>
            <a:chExt cx="3491" cy="288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604" y="2825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пестик</a:t>
              </a: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H="1">
              <a:off x="1791" y="2969"/>
              <a:ext cx="181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92500" y="4149725"/>
            <a:ext cx="4891088" cy="457200"/>
            <a:chOff x="2200" y="2614"/>
            <a:chExt cx="3081" cy="288"/>
          </a:xfrm>
        </p:grpSpPr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3603" y="2614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тычиночная нить</a:t>
              </a:r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 flipH="1" flipV="1">
              <a:off x="2200" y="2750"/>
              <a:ext cx="1406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708400" y="2971800"/>
            <a:ext cx="4675188" cy="457200"/>
            <a:chOff x="2336" y="1888"/>
            <a:chExt cx="2945" cy="288"/>
          </a:xfrm>
        </p:grpSpPr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3603" y="1888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пыльник</a:t>
              </a: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2336" y="2032"/>
              <a:ext cx="12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563938" y="3403600"/>
            <a:ext cx="4819650" cy="457200"/>
            <a:chOff x="2245" y="2356"/>
            <a:chExt cx="3036" cy="288"/>
          </a:xfrm>
        </p:grpSpPr>
        <p:sp>
          <p:nvSpPr>
            <p:cNvPr id="40977" name="Text Box 1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603" y="2356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hlinkClick r:id="" action="ppaction://noaction"/>
                </a:rPr>
                <a:t>пыльца</a:t>
              </a:r>
              <a:endParaRPr lang="ru-RU" sz="2400" dirty="0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flipH="1">
              <a:off x="2245" y="2500"/>
              <a:ext cx="13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844800" y="1700213"/>
            <a:ext cx="5538788" cy="457200"/>
            <a:chOff x="1792" y="1071"/>
            <a:chExt cx="3489" cy="288"/>
          </a:xfrm>
        </p:grpSpPr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3603" y="1071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рыльце</a:t>
              </a:r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1792" y="1207"/>
              <a:ext cx="1814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844800" y="2420938"/>
            <a:ext cx="5538788" cy="457200"/>
            <a:chOff x="1792" y="1525"/>
            <a:chExt cx="3489" cy="288"/>
          </a:xfrm>
        </p:grpSpPr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3603" y="1525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столбик</a:t>
              </a: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1792" y="1661"/>
              <a:ext cx="1814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843213" y="4484688"/>
            <a:ext cx="5541962" cy="457200"/>
            <a:chOff x="1791" y="2825"/>
            <a:chExt cx="3491" cy="288"/>
          </a:xfrm>
        </p:grpSpPr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3604" y="2825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завязь</a:t>
              </a: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flipH="1">
              <a:off x="1791" y="2969"/>
              <a:ext cx="181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88" name="Picture 28" descr="пыльц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46368">
            <a:off x="2032000" y="3221038"/>
            <a:ext cx="523875" cy="1936750"/>
          </a:xfrm>
          <a:prstGeom prst="rect">
            <a:avLst/>
          </a:prstGeom>
          <a:noFill/>
        </p:spPr>
      </p:pic>
      <p:pic>
        <p:nvPicPr>
          <p:cNvPr id="40989" name="Picture 29" descr="пыльц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4696">
            <a:off x="3132138" y="2924175"/>
            <a:ext cx="523875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Опыление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– перенос пыльцы на рыльце </a:t>
            </a:r>
            <a:r>
              <a:rPr lang="ru-RU" sz="4000" dirty="0" smtClean="0">
                <a:solidFill>
                  <a:schemeClr val="tx1"/>
                </a:solidFill>
              </a:rPr>
              <a:t>пестика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7030A0"/>
                </a:solidFill>
              </a:rPr>
              <a:t>Смоделируйте процесс опыления.</a:t>
            </a:r>
          </a:p>
          <a:p>
            <a:pPr marL="880110" indent="-742950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7030A0"/>
                </a:solidFill>
              </a:rPr>
              <a:t>Рассмотрите микропрепарат и укажите особенности строения пестика и пыльцевых зерен.</a:t>
            </a:r>
          </a:p>
          <a:p>
            <a:pPr marL="880110" indent="-742950">
              <a:buFont typeface="Wingdings" pitchFamily="2" charset="2"/>
              <a:buChar char="ü"/>
            </a:pPr>
            <a:endParaRPr lang="ru-RU" sz="4000" dirty="0" smtClean="0">
              <a:solidFill>
                <a:srgbClr val="7030A0"/>
              </a:solidFill>
            </a:endParaRPr>
          </a:p>
          <a:p>
            <a:pPr marL="880110" indent="-742950">
              <a:buNone/>
            </a:pPr>
            <a:endParaRPr lang="ru-RU" sz="4000" dirty="0" smtClean="0">
              <a:solidFill>
                <a:srgbClr val="7030A0"/>
              </a:solidFill>
            </a:endParaRPr>
          </a:p>
          <a:p>
            <a:pPr marL="880110" indent="-742950">
              <a:buNone/>
            </a:pPr>
            <a:endParaRPr lang="ru-RU" sz="4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400" dirty="0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28662" y="4429132"/>
            <a:ext cx="1404920" cy="1336671"/>
            <a:chOff x="420" y="958"/>
            <a:chExt cx="1360" cy="1446"/>
          </a:xfrm>
        </p:grpSpPr>
        <p:pic>
          <p:nvPicPr>
            <p:cNvPr id="7" name="Picture 4" descr="Вяз голый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0" y="958"/>
              <a:ext cx="1360" cy="1134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88" y="2116"/>
              <a:ext cx="1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/>
                <a:t>Вяз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2714612" y="4286256"/>
            <a:ext cx="1508128" cy="1530358"/>
            <a:chOff x="2200" y="958"/>
            <a:chExt cx="1360" cy="1446"/>
          </a:xfrm>
        </p:grpSpPr>
        <p:pic>
          <p:nvPicPr>
            <p:cNvPr id="10" name="Picture 7" descr="Пихта белая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0" y="958"/>
              <a:ext cx="1360" cy="1134"/>
            </a:xfrm>
            <a:prstGeom prst="rect">
              <a:avLst/>
            </a:prstGeom>
            <a:noFill/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267" y="2116"/>
              <a:ext cx="1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/>
                <a:t>Пихта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786314" y="4357694"/>
            <a:ext cx="1444620" cy="1428760"/>
            <a:chOff x="420" y="2456"/>
            <a:chExt cx="1360" cy="1603"/>
          </a:xfrm>
        </p:grpSpPr>
        <p:pic>
          <p:nvPicPr>
            <p:cNvPr id="13" name="Picture 13" descr="Ольха клейкая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0" y="2456"/>
              <a:ext cx="1360" cy="1134"/>
            </a:xfrm>
            <a:prstGeom prst="rect">
              <a:avLst/>
            </a:prstGeom>
            <a:noFill/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88" y="3771"/>
              <a:ext cx="1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/>
                <a:t>Ольха</a:t>
              </a: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6929454" y="4429132"/>
            <a:ext cx="1571636" cy="1357322"/>
            <a:chOff x="3980" y="2696"/>
            <a:chExt cx="1360" cy="1362"/>
          </a:xfrm>
        </p:grpSpPr>
        <p:pic>
          <p:nvPicPr>
            <p:cNvPr id="16" name="Picture 19" descr="Плаунок плауновидный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0" y="2696"/>
              <a:ext cx="1360" cy="1134"/>
            </a:xfrm>
            <a:prstGeom prst="rect">
              <a:avLst/>
            </a:prstGeom>
            <a:noFill/>
          </p:spPr>
        </p:pic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047" y="3770"/>
              <a:ext cx="1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 err="1"/>
                <a:t>Плаунок</a:t>
              </a:r>
              <a:endParaRPr lang="ru-R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цветок-(фиол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8463" y="4503738"/>
            <a:ext cx="2144712" cy="1804987"/>
          </a:xfrm>
          <a:prstGeom prst="rect">
            <a:avLst/>
          </a:prstGeom>
          <a:noFill/>
        </p:spPr>
      </p:pic>
      <p:pic>
        <p:nvPicPr>
          <p:cNvPr id="22531" name="Picture 3" descr="цветок-(гол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2950" y="4502150"/>
            <a:ext cx="2143125" cy="1806575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Способы </a:t>
            </a:r>
            <a:r>
              <a:rPr lang="ru-RU" b="1" dirty="0" smtClean="0">
                <a:solidFill>
                  <a:schemeClr val="tx1"/>
                </a:solidFill>
              </a:rPr>
              <a:t>опыления </a:t>
            </a:r>
            <a:r>
              <a:rPr lang="ru-RU" b="1" smtClean="0">
                <a:solidFill>
                  <a:schemeClr val="tx1"/>
                </a:solidFill>
              </a:rPr>
              <a:t>(стр.195-196)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22533" name="Organization Chart 5"/>
          <p:cNvGraphicFramePr>
            <a:graphicFrameLocks/>
          </p:cNvGraphicFramePr>
          <p:nvPr>
            <p:ph sz="half" idx="1"/>
          </p:nvPr>
        </p:nvGraphicFramePr>
        <p:xfrm>
          <a:off x="431800" y="1214423"/>
          <a:ext cx="8208963" cy="2551128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22540" name="Picture 12" descr="цветок-схем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3013" y="4468813"/>
            <a:ext cx="2141537" cy="1801812"/>
          </a:xfrm>
          <a:prstGeom prst="rect">
            <a:avLst/>
          </a:prstGeom>
          <a:noFill/>
        </p:spPr>
      </p:pic>
      <p:sp>
        <p:nvSpPr>
          <p:cNvPr id="22541" name="AutoShape 13"/>
          <p:cNvSpPr>
            <a:spLocks noChangeArrowheads="1"/>
          </p:cNvSpPr>
          <p:nvPr/>
        </p:nvSpPr>
        <p:spPr bwMode="auto">
          <a:xfrm rot="-725685">
            <a:off x="1943100" y="4562475"/>
            <a:ext cx="395288" cy="252413"/>
          </a:xfrm>
          <a:prstGeom prst="curvedDownArrow">
            <a:avLst>
              <a:gd name="adj1" fmla="val 31321"/>
              <a:gd name="adj2" fmla="val 62641"/>
              <a:gd name="adj3" fmla="val 33333"/>
            </a:avLst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720000" flipH="1">
            <a:off x="2303463" y="4560888"/>
            <a:ext cx="395287" cy="252412"/>
          </a:xfrm>
          <a:prstGeom prst="curvedDownArrow">
            <a:avLst>
              <a:gd name="adj1" fmla="val 31321"/>
              <a:gd name="adj2" fmla="val 62642"/>
              <a:gd name="adj3" fmla="val 33333"/>
            </a:avLst>
          </a:prstGeom>
          <a:gradFill rotWithShape="1">
            <a:gsLst>
              <a:gs pos="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21480000">
            <a:off x="5903913" y="4191000"/>
            <a:ext cx="1981200" cy="647700"/>
          </a:xfrm>
          <a:prstGeom prst="curvedDownArrow">
            <a:avLst>
              <a:gd name="adj1" fmla="val 12915"/>
              <a:gd name="adj2" fmla="val 26991"/>
              <a:gd name="adj3" fmla="val 25491"/>
            </a:avLst>
          </a:prstGeom>
          <a:gradFill rotWithShape="1">
            <a:gsLst>
              <a:gs pos="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120000" flipH="1">
            <a:off x="5580063" y="4216400"/>
            <a:ext cx="1979612" cy="647700"/>
          </a:xfrm>
          <a:prstGeom prst="curvedDownArrow">
            <a:avLst>
              <a:gd name="adj1" fmla="val 12905"/>
              <a:gd name="adj2" fmla="val 26970"/>
              <a:gd name="adj3" fmla="val 25491"/>
            </a:avLst>
          </a:prstGeom>
          <a:gradFill rotWithShape="1">
            <a:gsLst>
              <a:gs pos="0">
                <a:srgbClr val="FF00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subSp spid="_x0000_s205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subSp spid="_x0000_s205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subSp spid="_x0000_s205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subSp spid="_x0000_s205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subSp spid="_x0000_s205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subSp spid="_x0000_s205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2533" grpId="0" uiExpand="1" bld="depthByNode"/>
      <p:bldP spid="22541" grpId="0" uiExpand="1" animBg="1"/>
      <p:bldP spid="22542" grpId="0" uiExpand="1" animBg="1"/>
      <p:bldP spid="22543" grpId="0" animBg="1"/>
      <p:bldP spid="225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59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Картофель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429024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6" name="Picture 10" descr="лён 1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71942"/>
            <a:ext cx="371477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4" name="Picture 8" descr="Горох посевной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71942"/>
            <a:ext cx="3382964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1802" y="214291"/>
            <a:ext cx="5386398" cy="7858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Самоопыление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00034" y="3143248"/>
            <a:ext cx="7272366" cy="15001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</a:t>
            </a:r>
            <a:r>
              <a:rPr lang="ru-RU" sz="3900" dirty="0" smtClean="0">
                <a:solidFill>
                  <a:srgbClr val="FFFF00"/>
                </a:solidFill>
              </a:rPr>
              <a:t>                       Картофель</a:t>
            </a:r>
          </a:p>
          <a:p>
            <a:endParaRPr lang="ru-RU" sz="3900" dirty="0" smtClean="0">
              <a:solidFill>
                <a:srgbClr val="FFFF00"/>
              </a:solidFill>
            </a:endParaRPr>
          </a:p>
          <a:p>
            <a:r>
              <a:rPr lang="ru-RU" sz="3900" dirty="0" smtClean="0">
                <a:solidFill>
                  <a:srgbClr val="FFFF00"/>
                </a:solidFill>
              </a:rPr>
              <a:t>Лен                             Горох</a:t>
            </a:r>
            <a:endParaRPr lang="ru-RU" sz="3900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5786" y="285728"/>
            <a:ext cx="3000396" cy="3600450"/>
            <a:chOff x="1950" y="1298"/>
            <a:chExt cx="1293" cy="2268"/>
          </a:xfrm>
        </p:grpSpPr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1950" y="1298"/>
              <a:ext cx="1293" cy="22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582" name="Picture 6" descr="Самоопыление-2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5" y="1642"/>
              <a:ext cx="918" cy="17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цветок 2 (син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040188"/>
            <a:ext cx="1162050" cy="126047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Перекрёстное опыление</a:t>
            </a:r>
          </a:p>
        </p:txBody>
      </p:sp>
      <p:graphicFrame>
        <p:nvGraphicFramePr>
          <p:cNvPr id="26629" name="Organization Chart 5"/>
          <p:cNvGraphicFramePr>
            <a:graphicFrameLocks/>
          </p:cNvGraphicFramePr>
          <p:nvPr>
            <p:ph sz="half" idx="1"/>
          </p:nvPr>
        </p:nvGraphicFramePr>
        <p:xfrm>
          <a:off x="431800" y="1604963"/>
          <a:ext cx="8208963" cy="2160587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26636" name="Picture 12" descr="цветок 2 (фиол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940300"/>
            <a:ext cx="1162050" cy="1260475"/>
          </a:xfrm>
          <a:prstGeom prst="rect">
            <a:avLst/>
          </a:prstGeom>
          <a:noFill/>
        </p:spPr>
      </p:pic>
      <p:sp>
        <p:nvSpPr>
          <p:cNvPr id="26637" name="AutoShape 13"/>
          <p:cNvSpPr>
            <a:spLocks noChangeArrowheads="1"/>
          </p:cNvSpPr>
          <p:nvPr/>
        </p:nvSpPr>
        <p:spPr bwMode="auto">
          <a:xfrm rot="20340000" flipH="1">
            <a:off x="612775" y="4221163"/>
            <a:ext cx="2519363" cy="468312"/>
          </a:xfrm>
          <a:prstGeom prst="curvedDownArrow">
            <a:avLst>
              <a:gd name="adj1" fmla="val 22714"/>
              <a:gd name="adj2" fmla="val 47471"/>
              <a:gd name="adj3" fmla="val 25491"/>
            </a:avLst>
          </a:prstGeom>
          <a:gradFill rotWithShape="1">
            <a:gsLst>
              <a:gs pos="0">
                <a:srgbClr val="FF00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20134449">
            <a:off x="935038" y="4240213"/>
            <a:ext cx="2700337" cy="466725"/>
          </a:xfrm>
          <a:prstGeom prst="curvedDownArrow">
            <a:avLst>
              <a:gd name="adj1" fmla="val 24429"/>
              <a:gd name="adj2" fmla="val 51054"/>
              <a:gd name="adj3" fmla="val 25491"/>
            </a:avLst>
          </a:prstGeom>
          <a:gradFill rotWithShape="1">
            <a:gsLst>
              <a:gs pos="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39" name="Picture 15" descr="шм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01693">
            <a:off x="603593" y="5098171"/>
            <a:ext cx="1000125" cy="787400"/>
          </a:xfrm>
          <a:prstGeom prst="rect">
            <a:avLst/>
          </a:prstGeom>
          <a:noFill/>
        </p:spPr>
      </p:pic>
      <p:pic>
        <p:nvPicPr>
          <p:cNvPr id="26640" name="Picture 16" descr="Опыление ветром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7288" y="3897313"/>
            <a:ext cx="3600450" cy="24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subSp spid="_x0000_s307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subSp spid="_x0000_s307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subSp spid="_x0000_s307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subSp spid="_x0000_s307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18519E-6 C 0.00382 -0.00786 0.00851 -0.01388 0.0125 -0.02152 C 0.01493 -0.0317 0.01736 -0.03379 0.02327 -0.0405 C 0.03611 -0.05508 0.04601 -0.06619 0.0625 -0.07152 C 0.07379 -0.07522 0.0665 -0.07244 0.08038 -0.07869 C 0.08386 -0.08031 0.09097 -0.08332 0.09097 -0.08332 C 0.11684 -0.1067 0.16389 -0.11805 0.19462 -0.12383 C 0.20434 -0.12569 0.21354 -0.13078 0.22327 -0.13332 C 0.24132 -0.13819 0.25886 -0.1442 0.27674 -0.14999 C 0.27483 -0.16874 0.27084 -0.18263 0.25886 -0.19281 C 0.25209 -0.20624 0.24531 -0.21874 0.2375 -0.23101 C 0.23334 -0.23749 0.2342 -0.24027 0.22847 -0.24536 C 0.22431 -0.24906 0.21893 -0.24999 0.21424 -0.25231 C 0.21129 -0.25555 0.20851 -0.25948 0.20538 -0.26203 C 0.2033 -0.26365 0.2007 -0.26342 0.19827 -0.26434 C 0.18507 -0.26944 0.17205 -0.27383 0.15886 -0.27869 C 0.14167 -0.27777 0.12431 -0.27754 0.10712 -0.27615 C 0.10469 -0.27592 0.10243 -0.2743 0.1 -0.27383 C 0.08993 -0.27152 0.0875 -0.27221 0.07847 -0.26897 C 0.07483 -0.26758 0.06788 -0.26434 0.06788 -0.26434 C 0.0592 -0.25647 0.05261 -0.25856 0.04288 -0.25231 C 0.03663 -0.24837 0.0316 -0.24328 0.025 -0.2405 C 0.01337 -0.23008 0.00972 -0.22569 0.00174 -0.20948 C -2.22222E-6 -0.20601 -2.22222E-6 -0.20138 -0.00173 -0.19768 C -0.00486 -0.19096 -0.0092 -0.18541 -0.0125 -0.17869 C -0.01493 -0.17383 -0.01719 -0.1692 -0.01962 -0.16434 C -0.02083 -0.16203 -0.02326 -0.15717 -0.02326 -0.15717 C -0.02448 -0.15231 -0.02465 -0.14698 -0.02673 -0.14281 C -0.0342 -0.12823 -0.04201 -0.11689 -0.04653 -0.09999 C -0.04583 -0.0611 -0.046 -0.02221 -0.04462 0.01668 C -0.04444 0.02154 -0.0434 0.00719 -0.04288 0.00232 C -0.04132 -0.01319 -0.03854 -0.02754 -0.03576 -0.04281 C -0.03437 -0.05092 -0.03281 -0.07059 -0.02864 -0.07615 C -0.02257 -0.08425 -0.01267 -0.09351 -0.00712 -0.10231 C -0.00017 -0.11342 0.00816 -0.12707 0.01788 -0.13332 C 0.03542 -0.1567 0.05851 -0.17175 0.08212 -0.18101 C 0.09045 -0.18425 0.0974 -0.18934 0.10538 -0.19281 C 0.11007 -0.1949 0.11962 -0.19768 0.11962 -0.19768 C 0.17587 -0.19606 0.19063 -0.19513 0.23386 -0.18819 C 0.23976 -0.18286 0.24236 -0.17661 0.24827 -0.17152 C 0.25122 -0.16596 0.25556 -0.16133 0.25712 -0.15485 C 0.25764 -0.15254 0.25799 -0.14999 0.25886 -0.14768 C 0.26094 -0.14258 0.26459 -0.13865 0.26597 -0.13332 C 0.26823 -0.12453 0.26927 -0.11735 0.27327 -0.10948 C 0.27379 -0.10555 0.27327 -0.10092 0.275 -0.09768 C 0.27604 -0.09559 0.27847 -0.09559 0.28038 -0.09536 C 0.28924 -0.09397 0.29827 -0.09374 0.30712 -0.09281 C 0.31111 -0.08934 0.3158 -0.08703 0.31962 -0.08332 C 0.3217 -0.08124 0.32309 -0.07823 0.325 -0.07615 C 0.32656 -0.0743 0.32865 -0.07314 0.33038 -0.07152 C 0.33351 -0.05879 0.33108 -0.06643 0.33924 -0.04999 C 0.34028 -0.04791 0.34011 -0.04513 0.34097 -0.04281 C 0.34202 -0.04027 0.3434 -0.03795 0.34462 -0.03564 C 0.34757 -0.02406 0.35156 -0.01434 0.35347 -0.00231 C 0.35469 0.00556 0.35712 0.02131 0.35712 0.02131 C 0.3566 0.04515 0.35695 0.06899 0.35538 0.09283 C 0.35486 0.10186 0.34809 0.11019 0.34462 0.11668 C 0.33438 0.13566 0.32917 0.14399 0.31077 0.14769 C 0.26806 0.16598 0.24479 0.1426 0.20886 0.13334 C 0.20313 0.12941 0.1967 0.12455 0.19097 0.12131 C 0.18472 0.11783 0.17743 0.11644 0.17136 0.11181 C 0.15452 0.09908 0.16771 0.10418 0.15174 0.10001 C 0.13195 0.08658 0.16007 0.10441 0.13386 0.09283 C 0.12934 0.09075 0.1257 0.08612 0.12136 0.08334 C 0.11372 0.0676 0.12327 0.0845 0.11077 0.07131 C 0.10972 0.07015 0.09775 0.05418 0.09462 0.05001 C 0.09306 0.04793 0.09271 0.04469 0.09097 0.04283 C 0.07049 0.01992 0.09531 0.05325 0.07847 0.03334 C 0.06215 0.0139 0.07448 0.02316 0.06077 0.01436 C 0.04931 -0.00092 0.06146 0.0132 0.05 0.00464 C 0.04445 0.00047 0.03924 -0.00485 0.03386 -0.00948 C 0.02952 -0.01319 0.01927 -0.01504 0.01424 -0.01666 C 0.00712 -0.01596 -0.00017 -0.01619 -0.00712 -0.01434 C -0.0092 -0.01388 -0.01059 -0.00832 -0.0125 -0.00948 C -0.01475 -0.01087 -0.01371 -0.01573 -0.01423 -0.01897 C -0.01319 -0.07522 -0.01857 -0.12615 0.00886 -0.16897 C 0.01025 -0.17106 0.01077 -0.1743 0.0125 -0.17615 C 0.01459 -0.17846 0.01736 -0.17916 0.01962 -0.18101 C 0.03889 -0.19721 0.04497 -0.19999 0.06788 -0.20485 C 0.07396 -0.20601 0.08577 -0.20948 0.08577 -0.20948 C 0.18264 -0.20369 0.13698 -0.20601 0.22327 -0.20231 C 0.22917 -0.19837 0.23472 -0.19582 0.24097 -0.19281 C 0.24688 -0.18703 0.24879 -0.1868 0.25174 -0.17869 C 0.25261 -0.17638 0.25243 -0.1736 0.25347 -0.17152 C 0.25486 -0.16874 0.25729 -0.16712 0.25886 -0.16434 C 0.26146 -0.15971 0.26354 -0.15485 0.26597 -0.14999 C 0.2684 -0.14513 0.27309 -0.14374 0.27674 -0.1405 C 0.27882 -0.13865 0.28004 -0.13518 0.28212 -0.13332 C 0.28368 -0.13194 0.28577 -0.1317 0.2875 -0.13101 C 0.29358 -0.12545 0.29132 -0.12823 0.29462 -0.12383 " pathEditMode="relative" ptsTypes="fffffffffffffffffffffffffffffffffffffffffffffffffffffffffffffffffffffffffffffffffffffffffA">
                                      <p:cBhvr>
                                        <p:cTn id="37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subSp spid="_x0000_s308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629">
                                            <p:subSp spid="_x0000_s308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6629" grpId="0" uiExpand="1" bld="depthByNode"/>
      <p:bldP spid="26637" grpId="0" uiExpand="1" animBg="1"/>
      <p:bldP spid="26638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магнолияСлнж274"/>
          <p:cNvPicPr>
            <a:picLocks noGrp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3786190"/>
            <a:ext cx="4143404" cy="2714644"/>
          </a:xfrm>
          <a:noFill/>
          <a:ln>
            <a:solidFill>
              <a:schemeClr val="tx1"/>
            </a:solidFill>
          </a:ln>
        </p:spPr>
      </p:pic>
      <p:pic>
        <p:nvPicPr>
          <p:cNvPr id="6" name="Picture 5" descr="82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68330"/>
            <a:ext cx="3857652" cy="2732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5" descr="сакура райская6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6" y="1071546"/>
            <a:ext cx="3857652" cy="2714644"/>
          </a:xfrm>
          <a:noFill/>
          <a:ln>
            <a:solidFill>
              <a:schemeClr val="tx1"/>
            </a:solidFill>
          </a:ln>
        </p:spPr>
      </p:pic>
      <p:pic>
        <p:nvPicPr>
          <p:cNvPr id="7" name="Picture 4" descr="Подсолнечник однолетн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071546"/>
            <a:ext cx="4143404" cy="271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572560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Признаки </a:t>
            </a:r>
            <a:r>
              <a:rPr lang="ru-RU" sz="3600" b="1" dirty="0" err="1">
                <a:solidFill>
                  <a:schemeClr val="tx1"/>
                </a:solidFill>
              </a:rPr>
              <a:t>насекомоопыляемых</a:t>
            </a:r>
            <a:r>
              <a:rPr lang="ru-RU" sz="3600" b="1" dirty="0">
                <a:solidFill>
                  <a:schemeClr val="tx1"/>
                </a:solidFill>
              </a:rPr>
              <a:t> растений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8926" y="2571744"/>
            <a:ext cx="3571900" cy="2357454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FontTx/>
              <a:buChar char="•"/>
            </a:pPr>
            <a:r>
              <a:rPr lang="ru-RU" b="1" dirty="0">
                <a:solidFill>
                  <a:srgbClr val="7030A0"/>
                </a:solidFill>
              </a:rPr>
              <a:t>  Крупные </a:t>
            </a:r>
            <a:r>
              <a:rPr lang="ru-RU" b="1" dirty="0" smtClean="0">
                <a:solidFill>
                  <a:srgbClr val="7030A0"/>
                </a:solidFill>
              </a:rPr>
              <a:t>цветки либо  соцветия.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FontTx/>
              <a:buChar char="•"/>
            </a:pPr>
            <a:r>
              <a:rPr lang="ru-RU" b="1" dirty="0">
                <a:solidFill>
                  <a:srgbClr val="C00000"/>
                </a:solidFill>
              </a:rPr>
              <a:t>  Яркая окраска </a:t>
            </a:r>
            <a:r>
              <a:rPr lang="ru-RU" b="1" dirty="0" smtClean="0">
                <a:solidFill>
                  <a:srgbClr val="C00000"/>
                </a:solidFill>
              </a:rPr>
              <a:t>венчика.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FontTx/>
              <a:buChar char="•"/>
            </a:pPr>
            <a:r>
              <a:rPr lang="ru-RU" b="1" dirty="0">
                <a:solidFill>
                  <a:srgbClr val="FFFF00"/>
                </a:solidFill>
              </a:rPr>
              <a:t>  Аромат и </a:t>
            </a:r>
            <a:r>
              <a:rPr lang="ru-RU" b="1" dirty="0" smtClean="0">
                <a:solidFill>
                  <a:srgbClr val="FFFF00"/>
                </a:solidFill>
              </a:rPr>
              <a:t>нектар.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Picture 5" descr="пчел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142984"/>
            <a:ext cx="1649412" cy="1255713"/>
          </a:xfrm>
          <a:prstGeom prst="rect">
            <a:avLst/>
          </a:prstGeom>
          <a:noFill/>
        </p:spPr>
      </p:pic>
      <p:pic>
        <p:nvPicPr>
          <p:cNvPr id="9" name="Picture 6" descr="шмел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8562" y="2571744"/>
            <a:ext cx="1595438" cy="1255712"/>
          </a:xfrm>
          <a:prstGeom prst="rect">
            <a:avLst/>
          </a:prstGeom>
          <a:noFill/>
        </p:spPr>
      </p:pic>
      <p:pic>
        <p:nvPicPr>
          <p:cNvPr id="10" name="Picture 4" descr="babochka1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5000636"/>
            <a:ext cx="1592263" cy="1255712"/>
          </a:xfrm>
          <a:prstGeom prst="rect">
            <a:avLst/>
          </a:prstGeom>
          <a:noFill/>
        </p:spPr>
      </p:pic>
      <p:pic>
        <p:nvPicPr>
          <p:cNvPr id="11" name="Picture 3" descr="babochka1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5000636"/>
            <a:ext cx="1495425" cy="1255712"/>
          </a:xfrm>
          <a:prstGeom prst="rect">
            <a:avLst/>
          </a:prstGeom>
          <a:noFill/>
        </p:spPr>
      </p:pic>
      <p:pic>
        <p:nvPicPr>
          <p:cNvPr id="13" name="Picture 6" descr="шмел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368443"/>
            <a:ext cx="857223" cy="67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83815E-6 C 0.00227 -0.02034 0.00574 -0.03098 0.01876 -0.04277 C 0.01997 -0.04531 0.02084 -0.04855 0.02258 -0.0504 C 0.02414 -0.05202 0.02692 -0.05109 0.02831 -0.05294 C 0.03838 -0.06635 0.02015 -0.05595 0.03577 -0.06288 C 0.05088 -0.083 0.06754 -0.0719 0.09046 -0.07051 C 0.10435 -0.0571 0.11893 -0.04138 0.12258 -0.01756 C 0.12397 -0.00809 0.12414 0.01689 0.12831 0.02244 C 0.13022 0.02498 0.13352 0.02544 0.13577 0.02752 C 0.15122 0.04139 0.1632 0.05712 0.18109 0.06521 C 0.18334 0.06613 0.18456 0.0696 0.18681 0.0703 C 0.19237 0.07215 0.1981 0.07191 0.20366 0.07284 C 0.22987 0.0844 0.25331 0.07654 0.283 0.07538 C 0.28751 0.0733 0.29063 0.07261 0.29428 0.06775 C 0.30175 0.05781 0.29376 0.06174 0.30366 0.05527 C 0.30539 0.05411 0.30765 0.05411 0.30938 0.05272 C 0.31338 0.04972 0.32067 0.04255 0.32067 0.04255 C 0.32987 0.02475 0.32952 0.0333 0.33195 0.00741 C 0.33265 -0.01433 0.33143 -0.03629 0.33386 -0.0578 C 0.33456 -0.06404 0.34445 -0.05826 0.34515 -0.0578 C 0.35522 -0.05132 0.36477 -0.04762 0.37536 -0.04277 C 0.38925 -0.04369 0.40296 -0.04392 0.41685 -0.04531 C 0.43247 -0.04693 0.43543 -0.0578 0.44706 -0.06288 C 0.45591 -0.06681 0.46459 -0.07167 0.47345 -0.07537 C 0.48491 -0.08554 0.49845 -0.08739 0.51129 -0.09317 C 0.51945 -0.09225 0.52779 -0.09271 0.53577 -0.09063 C 0.54168 -0.08924 0.54324 -0.08138 0.54515 -0.07537 C 0.54931 -0.06196 0.55383 -0.0497 0.55661 -0.03537 C 0.5573 -0.00439 0.55747 0.02683 0.55852 0.05781 C 0.55869 0.06452 0.56025 0.07099 0.56025 0.0777 C 0.56025 0.08486 0.55661 0.08995 0.55088 0.09041 C 0.52518 0.09272 0.49931 0.09203 0.47345 0.09296 C 0.45904 0.10567 0.46668 0.10382 0.45088 0.10035 C 0.44185 0.09434 0.43577 0.08394 0.43004 0.07284 C 0.42952 0.0703 0.429 0.06775 0.42831 0.06521 C 0.42605 0.05619 0.42536 0.04648 0.42258 0.0377 C 0.42241 0.037 0.42136 0.0377 0.42067 0.0377 " pathEditMode="relative" ptsTypes="ffffffffffffffffffffffffffffffffffff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1214E-7 C -0.0059 -0.00763 -0.01094 -0.0141 -0.01892 -0.01757 C -0.03142 -0.03422 -0.01944 -0.01595 -0.02639 -0.0326 C -0.02865 -0.03792 -0.03403 -0.04763 -0.03403 -0.04763 C -0.03681 -0.05988 -0.04375 -0.06844 -0.04722 -0.08023 C -0.04861 -0.08508 -0.05087 -0.09549 -0.05087 -0.09549 C -0.05035 -0.10474 -0.05052 -0.11399 -0.04913 -0.123 C -0.04861 -0.12601 -0.04635 -0.12786 -0.04531 -0.13063 C -0.04184 -0.13965 -0.04028 -0.14636 -0.03403 -0.15329 C -0.02795 -0.16 -0.02726 -0.15815 -0.01892 -0.16069 C -0.00556 -0.16485 0.00747 -0.16994 0.02083 -0.17318 C 0.02517 -0.17618 0.02986 -0.17757 0.03403 -0.18081 C 0.03872 -0.18451 0.04271 -0.18936 0.04722 -0.19329 C 0.04844 -0.19676 0.04913 -0.20046 0.05087 -0.20347 C 0.05226 -0.20578 0.05538 -0.20601 0.0566 -0.20855 C 0.05868 -0.21295 0.06042 -0.22358 0.06042 -0.22358 C 0.05972 -0.24023 0.06094 -0.25734 0.05851 -0.27375 C 0.0566 -0.28716 0.04097 -0.30242 0.03212 -0.30636 C 0.02552 -0.30913 0.02274 -0.30751 0.01701 -0.31144 C 0.00347 -0.32069 0.02153 -0.31445 -0.00191 -0.31907 C -0.02517 -0.32948 -0.0092 -0.32393 -0.05087 -0.32647 C -0.06163 -0.33017 -0.07066 -0.33433 -0.08108 -0.33919 C -0.0842 -0.34242 -0.08715 -0.34636 -0.09062 -0.34913 C -0.10122 -0.35792 -0.09132 -0.34427 -0.10191 -0.35676 C -0.12135 -0.37988 -0.1059 -0.36531 -0.11892 -0.37688 C -0.12014 -0.38011 -0.12118 -0.38358 -0.12257 -0.38682 C -0.12431 -0.39121 -0.12656 -0.39514 -0.1283 -0.39953 C -0.13281 -0.41133 -0.13073 -0.41456 -0.13767 -0.42705 C -0.1408 -0.4393 -0.14375 -0.45017 -0.15087 -0.45965 C -0.15312 -0.46266 -0.15642 -0.46404 -0.15851 -0.46728 C -0.16927 -0.48347 -0.16128 -0.48046 -0.17361 -0.48994 C -0.18125 -0.49595 -0.1901 -0.49965 -0.19809 -0.50497 C -0.2033 -0.50381 -0.21267 -0.50312 -0.21701 -0.49734 C -0.22083 -0.49225 -0.22639 -0.47977 -0.22639 -0.47977 C -0.23142 -0.46011 -0.23854 -0.44162 -0.24722 -0.42451 C -0.24826 -0.42242 -0.24792 -0.41919 -0.24913 -0.41711 C -0.25365 -0.40994 -0.2566 -0.40948 -0.26233 -0.40693 C -0.2717 -0.40786 -0.28125 -0.4074 -0.29062 -0.40948 C -0.29566 -0.41063 -0.2974 -0.4178 -0.3 -0.42196 C -0.30868 -0.4356 -0.31701 -0.44971 -0.32448 -0.46474 C -0.33403 -0.48393 -0.35573 -0.49341 -0.3717 -0.49734 C -0.38559 -0.49664 -0.39948 -0.49688 -0.41319 -0.49503 C -0.42934 -0.49271 -0.4401 -0.47306 -0.44913 -0.45734 C -0.45122 -0.44786 -0.45434 -0.44023 -0.45851 -0.43214 C -0.46354 -0.3993 -0.47031 -0.36 -0.45851 -0.32901 C -0.45243 -0.31283 -0.43941 -0.29364 -0.4283 -0.28393 C -0.42431 -0.28046 -0.41927 -0.27953 -0.4151 -0.2763 C -0.40799 -0.27075 -0.40278 -0.26219 -0.39618 -0.25618 C -0.38854 -0.24925 -0.37795 -0.24693 -0.36979 -0.24115 C -0.36337 -0.23653 -0.35694 -0.23167 -0.35087 -0.22612 C -0.34896 -0.22451 -0.34757 -0.2215 -0.34531 -0.22104 C -0.33229 -0.21873 -0.31892 -0.21942 -0.30573 -0.21849 C -0.29167 -0.21387 -0.27934 -0.20878 -0.26597 -0.20092 C -0.2566 -0.19537 -0.24878 -0.18682 -0.23958 -0.18081 C -0.23281 -0.16855 -0.22622 -0.16023 -0.22257 -0.14566 C -0.22344 -0.11167 -0.21337 -0.05664 -0.24531 -0.04254 C -0.26042 -0.04347 -0.27552 -0.043 -0.29062 -0.04508 C -0.29462 -0.04555 -0.29809 -0.04855 -0.30191 -0.05017 C -0.31302 -0.05479 -0.32465 -0.05757 -0.33576 -0.06266 C -0.34931 -0.08069 -0.33194 -0.05896 -0.35087 -0.07768 C -0.35295 -0.07977 -0.35451 -0.083 -0.3566 -0.08531 C -0.35833 -0.08716 -0.36042 -0.08878 -0.36233 -0.0904 C -0.36771 -0.1015 -0.37135 -0.09734 -0.37743 -0.10797 C -0.39167 -0.13248 -0.37743 -0.11491 -0.39427 -0.13318 C -0.39722 -0.14474 -0.40816 -0.15491 -0.4151 -0.16323 C -0.4224 -0.17202 -0.42656 -0.18427 -0.43576 -0.18844 C -0.45608 -0.21456 -0.48229 -0.22612 -0.50937 -0.23352 C -0.5151 -0.2326 -0.52083 -0.23283 -0.52639 -0.23098 C -0.52865 -0.23029 -0.5316 -0.22913 -0.53212 -0.22612 C -0.53299 -0.22104 -0.5309 -0.21595 -0.53021 -0.21086 C -0.53177 -0.20023 -0.53368 -0.1889 -0.53576 -0.17826 C -0.53681 -0.17318 -0.53958 -0.16323 -0.53958 -0.16323 C -0.53889 -0.15399 -0.53872 -0.14474 -0.53767 -0.13549 C -0.53733 -0.13295 -0.53715 -0.12994 -0.53576 -0.12809 C -0.52708 -0.11653 -0.52066 -0.1156 -0.50937 -0.1156 " pathEditMode="relative" ptsTypes="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8728E-6 C 0.0007 -0.01341 -0.00174 -0.02751 0.00191 -0.04 C 0.00382 -0.0467 0.0151 -0.05271 0.0151 -0.05271 C 0.02951 -0.05179 0.04427 -0.05317 0.05851 -0.05017 C 0.06563 -0.04878 0.0717 -0.02751 0.0717 -0.02751 C 0.07465 -0.01202 0.08021 0.00093 0.0849 0.01526 C 0.08646 0.02012 0.0875 0.02521 0.08872 0.03029 C 0.08941 0.03284 0.09063 0.03769 0.09063 0.03769 C 0.09375 0.08278 0.0967 0.14058 0.06615 0.17087 C 0.06406 0.1792 0.06059 0.18544 0.05851 0.19353 C 0.0592 0.19931 0.05955 0.20532 0.06042 0.2111 C 0.06076 0.21365 0.06198 0.21619 0.06233 0.21873 C 0.06424 0.23237 0.06337 0.25133 0.06806 0.26405 C 0.07361 0.27885 0.08472 0.29157 0.09635 0.29665 C 0.10851 0.31284 0.11927 0.31399 0.13594 0.31677 C 0.15747 0.32417 0.17795 0.32116 0.2 0.31931 C 0.21563 0.31237 0.22674 0.29434 0.23958 0.28162 C 0.2434 0.27399 0.24531 0.26659 0.24913 0.25896 C 0.25504 0.21966 0.2533 0.17781 0.25469 0.13827 C 0.25538 0.11769 0.25451 0.07931 0.27361 0.07053 C 0.27865 0.07214 0.28403 0.07237 0.28872 0.07538 C 0.29983 0.08232 0.31233 0.09781 0.31701 0.11307 C 0.31927 0.12047 0.32083 0.1281 0.32274 0.13573 C 0.32396 0.14081 0.32639 0.15099 0.32639 0.15099 C 0.3276 0.16209 0.32743 0.19076 0.33212 0.19862 C 0.33524 0.20394 0.34254 0.20856 0.34722 0.2111 C 0.35087 0.21295 0.35851 0.21619 0.35851 0.21619 C 0.37656 0.21388 0.37969 0.21226 0.39445 0.20116 C 0.39965 0.19723 0.40955 0.18868 0.40955 0.18868 C 0.41441 0.1785 0.42049 0.16925 0.42465 0.15839 C 0.4382 0.12232 0.41719 0.17064 0.43403 0.13318 C 0.43629 0.10058 0.43767 0.06798 0.43958 0.03538 C 0.4401 0.02706 0.44201 0.01272 0.44531 0.00509 C 0.44757 -0.00023 0.45295 -0.00994 0.45295 -0.00994 C 0.4559 -0.02265 0.45399 -0.01502 0.45851 -0.0326 C 0.46094 -0.04208 0.46875 -0.04277 0.47361 -0.04763 C 0.47587 -0.04971 0.47708 -0.05317 0.47934 -0.05526 C 0.48802 -0.06312 0.50313 -0.06427 0.5132 -0.06774 C 0.57465 -0.0652 0.55816 -0.07052 0.59254 -0.05526 C 0.5967 -0.05132 0.60208 -0.04994 0.60573 -0.04508 C 0.60955 -0.04 0.6151 -0.02751 0.6151 -0.02751 C 0.61823 -0.01549 0.62222 -0.00485 0.62465 0.00763 C 0.62517 0.02613 0.6257 0.0444 0.62639 0.0629 C 0.62778 0.09966 0.63785 0.15839 0.60382 0.17342 C 0.59375 0.17249 0.58351 0.17365 0.57361 0.17087 C 0.57135 0.17018 0.57153 0.16532 0.56979 0.16347 C 0.56094 0.15376 0.54879 0.1496 0.53785 0.1459 C 0.53611 0.14636 0.52413 0.14798 0.52083 0.15099 C 0.51858 0.15284 0.5151 0.15839 0.5151 0.15839 " pathEditMode="relative" ptsTypes="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4624E-6 C -0.00729 0.00647 -0.00729 0.01064 -0.01129 0.02012 C -0.01233 0.02243 -0.02188 0.04139 -0.02448 0.04509 C -0.03542 0.0615 -0.05035 0.08763 -0.06406 0.09803 C -0.07066 0.10312 -0.07778 0.10474 -0.0849 0.10798 C -0.09879 0.10705 -0.11267 0.10867 -0.12639 0.10543 C -0.13281 0.10382 -0.13733 0.09572 -0.1434 0.09295 C -0.14688 0.08671 -0.15156 0.08185 -0.15469 0.07538 C -0.16077 0.06312 -0.16389 0.04185 -0.16597 0.02751 C -0.16528 -0.00347 -0.16511 -0.03445 -0.16406 -0.06543 C -0.16285 -0.10081 -0.13125 -0.11954 -0.10938 -0.12809 C -0.09531 -0.14081 -0.07969 -0.15052 -0.06597 -0.16347 C -0.05868 -0.1704 -0.05347 -0.17803 -0.04531 -0.18358 C -0.03941 -0.19376 -0.03629 -0.20116 -0.03403 -0.21364 C -0.03507 -0.25272 -0.02969 -0.27699 -0.0434 -0.30659 C -0.04566 -0.31861 -0.04722 -0.32416 -0.05278 -0.33434 C -0.0566 -0.35376 -0.05156 -0.33549 -0.06042 -0.35191 C -0.06441 -0.35954 -0.06302 -0.36301 -0.06788 -0.36948 C -0.07604 -0.38035 -0.09479 -0.39584 -0.10573 -0.39954 C -0.11372 -0.40601 -0.11337 -0.40694 -0.12083 -0.40971 C -0.1257 -0.41156 -0.13577 -0.41457 -0.13577 -0.41457 C -0.16285 -0.41364 -0.19167 -0.42243 -0.21702 -0.40971 C -0.22535 -0.40555 -0.23281 -0.3963 -0.23958 -0.3896 C -0.24427 -0.38474 -0.25469 -0.37688 -0.25469 -0.37688 C -0.26372 -0.35931 -0.26875 -0.33919 -0.27743 -0.32162 C -0.27934 -0.31075 -0.28212 -0.30312 -0.28681 -0.2941 C -0.29375 -0.26636 -0.30538 -0.22775 -0.3283 -0.21618 C -0.33125 -0.21457 -0.33455 -0.2148 -0.33767 -0.21364 C -0.35243 -0.20832 -0.3658 -0.20162 -0.38108 -0.19861 C -0.39688 -0.20116 -0.41285 -0.20185 -0.4283 -0.20601 C -0.43142 -0.20694 -0.43299 -0.21156 -0.43577 -0.21364 C -0.44184 -0.21827 -0.45469 -0.22613 -0.45469 -0.22613 C -0.4625 -0.23653 -0.47309 -0.24046 -0.47917 -0.25387 C -0.49045 -0.27908 -0.50278 -0.30035 -0.51511 -0.32416 C -0.52344 -0.34012 -0.53316 -0.35861 -0.54531 -0.36948 C -0.55 -0.38775 -0.5757 -0.40162 -0.58872 -0.40462 C -0.60764 -0.41341 -0.62778 -0.41457 -0.64722 -0.41965 C -0.66181 -0.4185 -0.67674 -0.42058 -0.69063 -0.41457 C -0.69462 -0.41295 -0.69792 -0.40902 -0.70191 -0.40717 C -0.71493 -0.39538 -0.71858 -0.38983 -0.7283 -0.37202 C -0.73021 -0.36855 -0.73403 -0.36185 -0.73403 -0.36185 C -0.73663 -0.35052 -0.73785 -0.34405 -0.7434 -0.33434 C -0.7467 -0.31699 -0.75 -0.30058 -0.75469 -0.28393 C -0.75556 -0.28069 -0.7559 -0.27746 -0.7566 -0.27399 C -0.75781 -0.2689 -0.76042 -0.25896 -0.76042 -0.25896 C -0.76441 -0.2252 -0.76215 -0.23861 -0.76597 -0.21873 C -0.76528 -0.19283 -0.76511 -0.16671 -0.76406 -0.14081 C -0.76372 -0.13064 -0.76129 -0.11908 -0.75469 -0.11329 C -0.75261 -0.11121 -0.74306 -0.10867 -0.74149 -0.10821 C -0.7184 -0.1096 -0.7 -0.11006 -0.67917 -0.12069 C -0.66979 -0.12555 -0.67188 -0.12532 -0.66406 -0.12809 C -0.65903 -0.13017 -0.64913 -0.13341 -0.64913 -0.13341 C -0.63733 -0.14382 -0.62517 -0.14821 -0.61129 -0.15075 C -0.58906 -0.14798 -0.59149 -0.15329 -0.58681 -0.12809 C -0.58698 -0.12647 -0.58629 -0.10173 -0.59427 -0.10058 C -0.6007 -0.09988 -0.6132 -0.1059 -0.6132 -0.1059 C -0.61945 -0.1096 -0.62604 -0.11145 -0.63212 -0.11561 " pathEditMode="relative" ptsTypes="fffffffffffff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4.21965E-6 C -0.01006 -0.01295 -0.01423 -0.01549 -0.02083 -0.0326 C -0.02013 -0.03769 -0.02117 -0.04347 -0.01892 -0.04763 C -0.01718 -0.05087 -0.00485 -0.06104 8.33333E-6 -0.0652 C 0.00435 -0.0689 0.01511 -0.07029 0.01511 -0.07029 C 0.06407 -0.06705 0.09636 -0.06613 0.14897 -0.06775 C 0.16094 -0.07307 0.15244 -0.06844 0.1698 -0.08532 C 0.17153 -0.08717 0.17535 -0.09041 0.17535 -0.09041 C 0.18143 -0.10243 0.17778 -0.09341 0.18108 -0.10798 C 0.1823 -0.11307 0.1849 -0.12301 0.1849 -0.12301 C 0.18421 -0.1422 0.18542 -0.16185 0.18299 -0.18081 C 0.18212 -0.18682 0.17778 -0.19075 0.17535 -0.19584 C 0.16737 -0.21202 0.15973 -0.22451 0.14532 -0.23122 C 0.13733 -0.23885 0.12935 -0.24324 0.12067 -0.24879 C 0.11268 -0.25411 0.11685 -0.25341 0.10921 -0.26127 C 0.10574 -0.26497 0.10122 -0.26682 0.0981 -0.27122 C 0.09428 -0.2763 0.08959 -0.28046 0.08681 -0.28648 C 0.07587 -0.3096 0.08143 -0.30104 0.07171 -0.31399 C 0.06685 -0.33341 0.07344 -0.3096 0.06598 -0.32902 C 0.05765 -0.35098 0.05174 -0.3748 0.04341 -0.397 C 0.03716 -0.41364 0.03282 -0.43214 0.02831 -0.44971 C 0.02796 -0.45133 0.01702 -0.46058 0.01511 -0.4622 C 0.01112 -0.47792 0.00331 -0.48763 -0.00381 -0.49989 C -0.01093 -0.51214 -0.01249 -0.52532 -0.01892 -0.53757 C -0.02048 -0.54359 -0.02291 -0.5489 -0.01892 -0.55538 C -0.01649 -0.55954 -0.01163 -0.55977 -0.00763 -0.56023 C 0.00608 -0.56162 0.01997 -0.56185 0.03386 -0.56278 C 0.05313 -0.57989 0.05209 -0.60254 0.05851 -0.62821 C 0.0599 -0.63353 0.06268 -0.63792 0.06407 -0.64324 C 0.06806 -0.6585 0.07067 -0.6733 0.07362 -0.68856 C 0.07535 -0.7126 0.08004 -0.73318 0.0849 -0.7563 C 0.08994 -0.78035 0.09341 -0.80486 0.0981 -0.82913 C 0.10278 -0.82312 0.10469 -0.82174 0.10747 -0.81411 C 0.10973 -0.80809 0.10921 -0.80162 0.1132 -0.79653 C 0.1165 -0.79214 0.12067 -0.78983 0.12449 -0.78636 C 0.13195 -0.77965 0.13508 -0.77272 0.13959 -0.76393 C 0.1441 -0.7459 0.14115 -0.75307 0.14706 -0.74127 C 0.14966 -0.72717 0.15712 -0.70844 0.16789 -0.70359 C 0.17362 -0.69596 0.17726 -0.69156 0.1849 -0.68856 C 0.19202 -0.68208 0.19914 -0.67815 0.20747 -0.67584 C 0.21372 -0.67399 0.2264 -0.67075 0.2264 -0.67075 C 0.22883 -0.67098 0.26459 -0.66867 0.27535 -0.67838 C 0.27726 -0.68 0.279 -0.68231 0.28108 -0.68347 C 0.28664 -0.68671 0.2941 -0.68833 0.30001 -0.69087 C 0.30383 -0.69249 0.31129 -0.69596 0.31129 -0.69596 C 0.37518 -0.69272 0.34341 -0.70058 0.36598 -0.69087 C 0.37275 -0.68809 0.37223 -0.68902 0.37917 -0.68347 C 0.38299 -0.68023 0.39046 -0.6733 0.39046 -0.6733 C 0.40001 -0.65457 0.39636 -0.66382 0.40192 -0.64578 C 0.40261 -0.60624 0.38612 -0.51977 0.43022 -0.51006 C 0.44028 -0.51168 0.45053 -0.5126 0.46042 -0.51515 C 0.46893 -0.51746 0.46702 -0.52139 0.47362 -0.52763 C 0.47587 -0.52971 0.47883 -0.53064 0.48108 -0.53272 C 0.49462 -0.54567 0.50608 -0.56324 0.51858 -0.57781 C 0.5257 -0.58567 0.5264 -0.58937 0.53212 -0.60046 C 0.53403 -0.60416 0.53386 -0.60948 0.53577 -0.61318 C 0.5389 -0.61896 0.54706 -0.62821 0.54706 -0.62821 C 0.55226 -0.64809 0.56546 -0.67052 0.58091 -0.67584 C 0.59046 -0.67491 0.60001 -0.67468 0.60938 -0.6733 C 0.61633 -0.67214 0.62553 -0.6585 0.63212 -0.65318 C 0.63803 -0.64116 0.64723 -0.63538 0.65469 -0.62567 C 0.66077 -0.61757 0.66372 -0.60601 0.6698 -0.59792 C 0.67206 -0.59491 0.67501 -0.59353 0.67726 -0.59052 C 0.67952 -0.58752 0.68056 -0.58312 0.68299 -0.58035 C 0.68629 -0.57642 0.69063 -0.57411 0.69428 -0.57041 C 0.69688 -0.56786 0.69897 -0.56439 0.70192 -0.56278 C 0.70678 -0.56 0.71702 -0.55769 0.71702 -0.55769 C 0.74376 -0.53434 0.79202 -0.53873 0.81876 -0.53757 C 0.83369 -0.53295 0.84601 -0.52162 0.86042 -0.51515 C 0.86233 -0.5126 0.86372 -0.5096 0.86598 -0.50752 C 0.86772 -0.50613 0.87015 -0.50659 0.87171 -0.50497 C 0.87171 -0.50497 0.88594 -0.48601 0.88872 -0.48231 C 0.89306 -0.47653 0.89445 -0.46659 0.89619 -0.45989 C 0.90053 -0.44254 0.90226 -0.4252 0.90383 -0.40694 C 0.90313 -0.39029 0.90348 -0.37341 0.90192 -0.35676 C 0.90035 -0.34127 0.88438 -0.33711 0.87535 -0.33665 C 0.85278 -0.33526 0.83004 -0.33503 0.80747 -0.33411 C 0.78803 -0.33087 0.77796 -0.32439 0.76407 -0.30659 C 0.76094 -0.29781 0.75869 -0.28948 0.75469 -0.28139 C 0.75938 -0.24509 0.76876 -0.20994 0.78872 -0.18335 C 0.79167 -0.17064 0.79862 -0.16 0.80556 -0.15075 C 0.80973 -0.13434 0.80417 -0.15237 0.8132 -0.13572 C 0.81754 -0.12786 0.82049 -0.11861 0.82449 -0.11052 C 0.82935 -0.10058 0.83716 -0.09364 0.84341 -0.08532 C 0.84619 -0.08162 0.84792 -0.0763 0.85087 -0.07283 C 0.86719 -0.05387 0.84966 -0.08509 0.86598 -0.05781 C 0.86876 -0.05295 0.87362 -0.04254 0.87362 -0.04254 C 0.87605 -0.03237 0.87831 -0.02266 0.88108 -0.01249 C 0.88247 -0.00763 0.8849 0.00254 0.8849 0.00254 C 0.88369 0.02011 0.88282 0.03769 0.88108 0.05526 C 0.88022 0.06428 0.87813 0.06358 0.87362 0.07052 C 0.86337 0.08647 0.85695 0.09341 0.8415 0.10058 C 0.80192 0.09665 0.80105 0.09942 0.77535 0.08809 C 0.77344 0.08647 0.77188 0.08439 0.7698 0.083 C 0.76806 0.08185 0.76581 0.08185 0.76407 0.08046 C 0.75365 0.07237 0.76008 0.07399 0.75087 0.06798 C 0.74792 0.06589 0.74445 0.06497 0.7415 0.06289 C 0.7323 0.05665 0.72865 0.04855 0.71876 0.04532 C 0.7099 0.03329 0.70244 0.03561 0.69046 0.03283 C 0.68699 0.03052 0.67969 0.02451 0.67535 0.0252 C 0.67136 0.02566 0.66407 0.03029 0.66407 0.03029 C 0.66008 0.03838 0.65712 0.0474 0.65278 0.05526 C 0.6507 0.05896 0.64758 0.06173 0.64532 0.06543 C 0.64393 0.06774 0.64272 0.07029 0.6415 0.07283 C 0.63664 0.09202 0.64358 0.0689 0.63386 0.08555 C 0.63265 0.08763 0.63299 0.09063 0.63212 0.09295 C 0.62067 0.12647 0.62969 0.10289 0.61876 0.12069 C 0.61737 0.123 0.61702 0.1267 0.61511 0.12832 C 0.61285 0.13017 0.61008 0.12994 0.60747 0.13063 C 0.57796 0.12902 0.57431 0.12902 0.55278 0.12324 C 0.54584 0.11607 0.54046 0.10705 0.53212 0.10312 C 0.52778 0.09873 0.52258 0.09572 0.51858 0.09063 C 0.50747 0.07561 0.50209 0.05318 0.49428 0.03514 C 0.48872 0.02266 0.48612 0.00994 0.47535 0.00509 C 0.4599 -0.01619 0.4514 -0.01873 0.43212 -0.02752 C 0.38143 -0.02035 0.41164 -0.02821 0.3849 -0.00994 C 0.3816 -0.00416 0.37952 0.003 0.37535 0.00763 C 0.36806 0.01572 0.35712 0.01919 0.34897 0.0252 C 0.34046 0.03121 0.33525 0.03884 0.3264 0.04277 C 0.29081 0.09017 0.23542 0.08115 0.19046 0.083 C 0.17605 0.0837 0.16147 0.08462 0.14706 0.08555 C 0.12049 0.09757 0.10921 0.083 0.09237 0.06035 C 0.09046 0.04809 0.08716 0.0437 0.0849 0.03283 C 0.07813 0.00023 0.08369 0.02312 0.07917 0.00509 C 0.07987 4.21965E-6 0.07987 -0.00509 0.08108 -0.00994 C 0.08664 -0.03214 0.11008 -0.05364 0.1264 -0.06266 C 0.14306 -0.07191 0.11928 -0.05734 0.13959 -0.06775 C 0.15869 -0.07746 0.1356 -0.0689 0.15469 -0.07538 C 0.17726 -0.09087 0.20365 -0.07977 0.22831 -0.08532 C 0.23525 -0.08856 0.24028 -0.0948 0.24706 -0.09804 C 0.2514 -0.10012 0.25591 -0.10127 0.26042 -0.10289 C 0.26928 -0.11191 0.27917 -0.11538 0.28872 -0.12301 C 0.29237 -0.12601 0.30001 -0.13318 0.30001 -0.13318 C 0.30244 -0.13827 0.30765 -0.1422 0.30747 -0.14821 C 0.30678 -0.16486 0.30712 -0.18174 0.30556 -0.19838 C 0.30435 -0.21064 0.29601 -0.21619 0.29046 -0.22359 C 0.2882 -0.22659 0.28751 -0.23122 0.2849 -0.23353 C 0.2816 -0.23653 0.27726 -0.237 0.27362 -0.23861 C 0.26598 -0.24208 0.25851 -0.24809 0.2507 -0.25133 C 0.24532 -0.25364 0.23942 -0.25434 0.23386 -0.25619 C 0.20522 -0.25341 0.17744 -0.24601 0.14897 -0.24116 C 0.12726 -0.24301 0.09185 -0.237 0.0698 -0.25619 C 0.06216 -0.27145 0.06112 -0.28925 0.05278 -0.30405 C 0.05122 -0.31676 0.05053 -0.32601 0.04532 -0.33665 C 0.04254 -0.35122 0.03942 -0.35838 0.03768 -0.37434 C 0.03837 -0.39353 0.03803 -0.41295 0.03959 -0.43214 C 0.0415 -0.45642 0.05799 -0.46983 0.06789 -0.4874 C 0.07292 -0.49642 0.07587 -0.50382 0.08299 -0.51006 C 0.08629 -0.52324 0.08247 -0.5133 0.09046 -0.52254 C 0.09914 -0.53272 0.10765 -0.54775 0.11876 -0.55283 C 0.12292 -0.56093 0.129 -0.56648 0.13577 -0.57041 C 0.13942 -0.57249 0.14706 -0.57526 0.14706 -0.57526 C 0.15574 -0.58312 0.16077 -0.58335 0.17171 -0.58544 C 0.18872 -0.58451 0.20574 -0.58497 0.22258 -0.58289 C 0.23108 -0.58174 0.23751 -0.57387 0.24532 -0.57041 C 0.26702 -0.5489 0.28959 -0.52971 0.31129 -0.50752 C 0.31772 -0.50081 0.31997 -0.48624 0.32449 -0.47746 C 0.33143 -0.44971 0.34011 -0.42359 0.34897 -0.397 C 0.35296 -0.38474 0.35469 -0.37549 0.36042 -0.36439 C 0.36494 -0.3452 0.36164 -0.3533 0.3698 -0.33919 C 0.37431 -0.32116 0.38351 -0.30798 0.39237 -0.29387 C 0.40001 -0.28162 0.40886 -0.26821 0.41876 -0.25873 C 0.42032 -0.25711 0.42258 -0.25734 0.42449 -0.25619 C 0.44081 -0.24624 0.45591 -0.23653 0.47362 -0.23122 C 0.47657 -0.23168 0.49462 -0.2333 0.49983 -0.23607 C 0.50209 -0.23723 0.50348 -0.23977 0.50556 -0.24116 C 0.51424 -0.24786 0.52153 -0.2511 0.53004 -0.25873 C 0.53577 -0.26359 0.54324 -0.26636 0.54897 -0.27122 C 0.56129 -0.28162 0.57275 -0.29272 0.58299 -0.30659 C 0.58907 -0.31491 0.59167 -0.32717 0.59601 -0.33665 C 0.60313 -0.35122 0.61077 -0.36463 0.61702 -0.37942 C 0.62153 -0.39029 0.61962 -0.38428 0.62622 -0.39445 C 0.63212 -0.40324 0.63733 -0.41411 0.64324 -0.4222 C 0.64862 -0.42913 0.66147 -0.44139 0.66789 -0.44717 C 0.67605 -0.46359 0.69376 -0.46752 0.70747 -0.46983 C 0.72136 -0.4689 0.73508 -0.46867 0.74897 -0.46728 C 0.76876 -0.4652 0.7856 -0.44717 0.80383 -0.43977 C 0.81008 -0.43399 0.81337 -0.42682 0.81876 -0.41965 C 0.8257 -0.43283 0.82501 -0.44902 0.8264 -0.46474 C 0.8257 -0.48162 0.83039 -0.50197 0.82258 -0.51515 C 0.81962 -0.52023 0.81528 -0.52023 0.81129 -0.52254 C 0.80018 -0.52902 0.79115 -0.53873 0.77917 -0.54266 C 0.75765 -0.56231 0.71806 -0.55283 0.6981 -0.55283 " pathEditMode="relative" ptsTypes="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SCN0566_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4071942"/>
            <a:ext cx="3929090" cy="2500330"/>
          </a:xfrm>
          <a:prstGeom prst="rect">
            <a:avLst/>
          </a:prstGeom>
          <a:noFill/>
          <a:ln/>
        </p:spPr>
      </p:pic>
      <p:pic>
        <p:nvPicPr>
          <p:cNvPr id="11" name="Picture 6" descr="Опыление ветром (Луговые травы)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4071942"/>
            <a:ext cx="3929090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8" descr="Лисохвост лугово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736"/>
            <a:ext cx="785818" cy="26432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</p:pic>
      <p:pic>
        <p:nvPicPr>
          <p:cNvPr id="13" name="Picture 6" descr="Овес обыкнове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428736"/>
            <a:ext cx="1571635" cy="26432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</p:pic>
      <p:pic>
        <p:nvPicPr>
          <p:cNvPr id="12" name="Picture 4" descr="Строение колоса пшеницы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428736"/>
            <a:ext cx="1214446" cy="260507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</p:pic>
      <p:pic>
        <p:nvPicPr>
          <p:cNvPr id="9" name="Picture 5" descr="Береза повисшая, или бородавчатая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4348" y="1428736"/>
            <a:ext cx="4000528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Признаки ветроопыляемых растений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71736" y="2786058"/>
            <a:ext cx="4214842" cy="242889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FontTx/>
              <a:buChar char="•"/>
            </a:pPr>
            <a:r>
              <a:rPr lang="ru-RU" b="1" dirty="0" smtClean="0"/>
              <a:t>Невзрачные цветки.</a:t>
            </a:r>
          </a:p>
          <a:p>
            <a:pPr marL="0" indent="0" algn="ctr">
              <a:buFontTx/>
              <a:buChar char="•"/>
            </a:pPr>
            <a:r>
              <a:rPr lang="ru-RU" b="1" dirty="0" smtClean="0"/>
              <a:t> Без аромата и      нектара.</a:t>
            </a:r>
          </a:p>
          <a:p>
            <a:pPr marL="0" indent="0" algn="ctr">
              <a:buFontTx/>
              <a:buChar char="•"/>
            </a:pPr>
            <a:r>
              <a:rPr lang="ru-RU" b="1" dirty="0" smtClean="0"/>
              <a:t> Пыльцы много, она легкая, мелкая и сухая.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тиц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1547016.jpg"/>
          <p:cNvPicPr>
            <a:picLocks noChangeAspect="1"/>
          </p:cNvPicPr>
          <p:nvPr/>
        </p:nvPicPr>
        <p:blipFill>
          <a:blip r:embed="rId4"/>
          <a:srcRect b="5250"/>
          <a:stretch>
            <a:fillRect/>
          </a:stretch>
        </p:blipFill>
        <p:spPr>
          <a:xfrm>
            <a:off x="1643042" y="1500174"/>
            <a:ext cx="599400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Практическая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1 группа</a:t>
            </a:r>
            <a:r>
              <a:rPr lang="ru-RU" sz="3200" dirty="0" smtClean="0"/>
              <a:t>. Из коллекции выбрать ветроопыляемые растения и назвать их признаки.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2 группа</a:t>
            </a:r>
            <a:r>
              <a:rPr lang="ru-RU" sz="3200" dirty="0" smtClean="0"/>
              <a:t>. Отобрать </a:t>
            </a:r>
            <a:r>
              <a:rPr lang="ru-RU" sz="3200" dirty="0" err="1" smtClean="0"/>
              <a:t>насекомоопыляемые</a:t>
            </a:r>
            <a:r>
              <a:rPr lang="ru-RU" sz="3200" dirty="0" smtClean="0"/>
              <a:t> растения и перечислить их признаки.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Вставьте орфограммы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571612"/>
            <a:ext cx="6472254" cy="4737748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Размн</a:t>
            </a:r>
            <a:r>
              <a:rPr lang="ru-RU" sz="3200" dirty="0" smtClean="0"/>
              <a:t>..</a:t>
            </a:r>
            <a:r>
              <a:rPr lang="ru-RU" sz="3200" dirty="0" err="1" smtClean="0"/>
              <a:t>жение</a:t>
            </a:r>
            <a:endParaRPr lang="ru-RU" sz="3200" dirty="0" smtClean="0"/>
          </a:p>
          <a:p>
            <a:r>
              <a:rPr lang="ru-RU" sz="3200" dirty="0" err="1" smtClean="0"/>
              <a:t>Бе</a:t>
            </a:r>
            <a:r>
              <a:rPr lang="ru-RU" sz="3200" dirty="0" smtClean="0"/>
              <a:t>..полое</a:t>
            </a:r>
          </a:p>
          <a:p>
            <a:r>
              <a:rPr lang="ru-RU" sz="3200" dirty="0" smtClean="0"/>
              <a:t>П..л..вое</a:t>
            </a:r>
          </a:p>
          <a:p>
            <a:r>
              <a:rPr lang="ru-RU" sz="3200" dirty="0" smtClean="0"/>
              <a:t>В..г..</a:t>
            </a:r>
            <a:r>
              <a:rPr lang="ru-RU" sz="3200" dirty="0" err="1" smtClean="0"/>
              <a:t>тативное</a:t>
            </a:r>
            <a:endParaRPr lang="ru-RU" sz="3200" dirty="0" smtClean="0"/>
          </a:p>
          <a:p>
            <a:r>
              <a:rPr lang="ru-RU" sz="3200" dirty="0" err="1" smtClean="0"/>
              <a:t>Яйц</a:t>
            </a:r>
            <a:r>
              <a:rPr lang="ru-RU" sz="3200" dirty="0" smtClean="0"/>
              <a:t>..клетка</a:t>
            </a:r>
          </a:p>
          <a:p>
            <a:r>
              <a:rPr lang="ru-RU" sz="3200" dirty="0" smtClean="0"/>
              <a:t>Сперм..т..</a:t>
            </a:r>
            <a:r>
              <a:rPr lang="ru-RU" sz="3200" dirty="0" err="1" smtClean="0"/>
              <a:t>зои</a:t>
            </a:r>
            <a:r>
              <a:rPr lang="ru-RU" sz="3200" dirty="0" smtClean="0"/>
              <a:t>..</a:t>
            </a:r>
          </a:p>
          <a:p>
            <a:r>
              <a:rPr lang="ru-RU" sz="3200" dirty="0" smtClean="0"/>
              <a:t>…плод..творение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43824" cy="14398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Русский академик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Сергей Гаврилович </a:t>
            </a:r>
            <a:r>
              <a:rPr lang="ru-RU" sz="3600" dirty="0" err="1" smtClean="0">
                <a:solidFill>
                  <a:schemeClr val="tx1"/>
                </a:solidFill>
              </a:rPr>
              <a:t>Навашин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(1857-1930)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8436" name="Picture 4" descr="НАВАШИН Сергей Гаврилович (1857 - 1930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2058668"/>
            <a:ext cx="3559632" cy="3799223"/>
          </a:xfrm>
          <a:noFill/>
          <a:ln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928802"/>
            <a:ext cx="4071966" cy="45720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    Процесс оплодотворения у растений открыл в 1898 г. русский ботаник, академик </a:t>
            </a:r>
            <a:r>
              <a:rPr lang="ru-RU" sz="3200" dirty="0" err="1" smtClean="0"/>
              <a:t>С.Г.Навашин</a:t>
            </a:r>
            <a:r>
              <a:rPr lang="ru-RU" sz="3200" dirty="0" smtClean="0"/>
              <a:t> и назвал его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двойным оплодотворением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8E08-9551-4C4D-984D-EA0ACDAB3CF3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цветок-(гол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57475"/>
            <a:ext cx="4298950" cy="36163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17863" y="2925763"/>
            <a:ext cx="3708400" cy="755650"/>
            <a:chOff x="2540" y="1797"/>
            <a:chExt cx="2336" cy="476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3969" y="1797"/>
              <a:ext cx="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пыльник</a:t>
              </a: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 flipH="1">
              <a:off x="2540" y="1933"/>
              <a:ext cx="1406" cy="3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Спермий –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мужская половая клетка</a:t>
            </a:r>
          </a:p>
        </p:txBody>
      </p:sp>
      <p:pic>
        <p:nvPicPr>
          <p:cNvPr id="10247" name="Picture 7" descr="пыль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350" y="1700213"/>
            <a:ext cx="4070350" cy="4318000"/>
          </a:xfrm>
          <a:prstGeom prst="rect">
            <a:avLst/>
          </a:prstGeom>
          <a:noFill/>
        </p:spPr>
      </p:pic>
      <p:pic>
        <p:nvPicPr>
          <p:cNvPr id="10248" name="Picture 8" descr="оболочка пыльц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9350" y="1700213"/>
            <a:ext cx="4070350" cy="4318000"/>
          </a:xfrm>
          <a:prstGeom prst="rect">
            <a:avLst/>
          </a:prstGeom>
          <a:noFill/>
        </p:spPr>
      </p:pic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943100" y="2960688"/>
            <a:ext cx="2628900" cy="20161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71775" y="3141663"/>
            <a:ext cx="900113" cy="719137"/>
            <a:chOff x="3969" y="2908"/>
            <a:chExt cx="567" cy="453"/>
          </a:xfrm>
        </p:grpSpPr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 rot="-877253">
              <a:off x="3969" y="2908"/>
              <a:ext cx="567" cy="453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Oval 12"/>
            <p:cNvSpPr>
              <a:spLocks noChangeAspect="1" noChangeArrowheads="1"/>
            </p:cNvSpPr>
            <p:nvPr/>
          </p:nvSpPr>
          <p:spPr bwMode="auto">
            <a:xfrm>
              <a:off x="4229" y="3059"/>
              <a:ext cx="94" cy="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rot="-1388566">
            <a:off x="3419475" y="4221163"/>
            <a:ext cx="900113" cy="287337"/>
            <a:chOff x="5465" y="1865"/>
            <a:chExt cx="567" cy="181"/>
          </a:xfrm>
        </p:grpSpPr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5465" y="1865"/>
              <a:ext cx="56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Oval 15"/>
            <p:cNvSpPr>
              <a:spLocks noChangeAspect="1" noChangeArrowheads="1"/>
            </p:cNvSpPr>
            <p:nvPr/>
          </p:nvSpPr>
          <p:spPr bwMode="auto">
            <a:xfrm>
              <a:off x="5802" y="1911"/>
              <a:ext cx="94" cy="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 rot="548390" flipH="1">
            <a:off x="2446338" y="4365625"/>
            <a:ext cx="900112" cy="287338"/>
            <a:chOff x="5465" y="1865"/>
            <a:chExt cx="567" cy="181"/>
          </a:xfrm>
        </p:grpSpPr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5465" y="1865"/>
              <a:ext cx="56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Oval 18"/>
            <p:cNvSpPr>
              <a:spLocks noChangeAspect="1" noChangeArrowheads="1"/>
            </p:cNvSpPr>
            <p:nvPr/>
          </p:nvSpPr>
          <p:spPr bwMode="auto">
            <a:xfrm>
              <a:off x="5802" y="1911"/>
              <a:ext cx="94" cy="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168650" y="2216150"/>
            <a:ext cx="5975350" cy="457200"/>
            <a:chOff x="1996" y="1396"/>
            <a:chExt cx="3764" cy="288"/>
          </a:xfrm>
        </p:grpSpPr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3515" y="1396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оболочка</a:t>
              </a: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H="1">
              <a:off x="1996" y="1540"/>
              <a:ext cx="147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313113" y="3151188"/>
            <a:ext cx="5830887" cy="457200"/>
            <a:chOff x="2087" y="1985"/>
            <a:chExt cx="3673" cy="288"/>
          </a:xfrm>
        </p:grpSpPr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3515" y="1985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вегетативная клетка</a:t>
              </a:r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H="1">
              <a:off x="2087" y="2129"/>
              <a:ext cx="13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392613" y="3681413"/>
            <a:ext cx="4751387" cy="457200"/>
            <a:chOff x="2767" y="2319"/>
            <a:chExt cx="2993" cy="288"/>
          </a:xfrm>
        </p:grpSpPr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515" y="2319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пыльцевое зерно</a:t>
              </a: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 flipH="1">
              <a:off x="2767" y="2463"/>
              <a:ext cx="7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132138" y="4310063"/>
            <a:ext cx="6011862" cy="1027112"/>
            <a:chOff x="1973" y="2715"/>
            <a:chExt cx="3787" cy="647"/>
          </a:xfrm>
        </p:grpSpPr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3515" y="3074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спермии</a:t>
              </a:r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flipH="1" flipV="1">
              <a:off x="2585" y="2715"/>
              <a:ext cx="885" cy="5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flipH="1" flipV="1">
              <a:off x="1973" y="2825"/>
              <a:ext cx="1497" cy="4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Яйцеклетка –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женская половая клетка</a:t>
            </a:r>
          </a:p>
        </p:txBody>
      </p:sp>
      <p:pic>
        <p:nvPicPr>
          <p:cNvPr id="12291" name="Picture 3" descr="Пести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557338"/>
            <a:ext cx="2519362" cy="4932362"/>
          </a:xfrm>
          <a:prstGeom prst="rect">
            <a:avLst/>
          </a:prstGeom>
          <a:noFill/>
        </p:spPr>
      </p:pic>
      <p:pic>
        <p:nvPicPr>
          <p:cNvPr id="12292" name="Picture 4" descr="семязачат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3494088"/>
            <a:ext cx="2263775" cy="2625725"/>
          </a:xfrm>
          <a:prstGeom prst="rect">
            <a:avLst/>
          </a:prstGeom>
          <a:noFill/>
        </p:spPr>
      </p:pic>
      <p:pic>
        <p:nvPicPr>
          <p:cNvPr id="12293" name="Picture 5" descr="крупная клет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938" y="3940175"/>
            <a:ext cx="1163637" cy="1562100"/>
          </a:xfrm>
          <a:prstGeom prst="rect">
            <a:avLst/>
          </a:prstGeom>
          <a:noFill/>
        </p:spPr>
      </p:pic>
      <p:pic>
        <p:nvPicPr>
          <p:cNvPr id="12294" name="Picture 6" descr="клет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7538" y="3940175"/>
            <a:ext cx="1308100" cy="1555750"/>
          </a:xfrm>
          <a:prstGeom prst="rect">
            <a:avLst/>
          </a:prstGeom>
          <a:noFill/>
        </p:spPr>
      </p:pic>
      <p:pic>
        <p:nvPicPr>
          <p:cNvPr id="12295" name="Picture 7" descr="клетка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7738" y="5008563"/>
            <a:ext cx="377825" cy="441325"/>
          </a:xfrm>
          <a:prstGeom prst="rect">
            <a:avLst/>
          </a:prstGeom>
          <a:noFill/>
        </p:spPr>
      </p:pic>
      <p:pic>
        <p:nvPicPr>
          <p:cNvPr id="12296" name="Picture 8" descr="яйцеклет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3950" y="4360863"/>
            <a:ext cx="360363" cy="593725"/>
          </a:xfrm>
          <a:prstGeom prst="rect">
            <a:avLst/>
          </a:prstGeom>
          <a:noFill/>
        </p:spPr>
      </p:pic>
      <p:pic>
        <p:nvPicPr>
          <p:cNvPr id="12297" name="Picture 9" descr="Зародышевой мешо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1638" y="3746500"/>
            <a:ext cx="1824037" cy="2373313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08288" y="2852738"/>
            <a:ext cx="5832475" cy="755650"/>
            <a:chOff x="1769" y="1797"/>
            <a:chExt cx="3674" cy="476"/>
          </a:xfrm>
        </p:grpSpPr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3198" y="1797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семязачаток</a:t>
              </a: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H="1">
              <a:off x="1769" y="1933"/>
              <a:ext cx="1406" cy="3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195513" y="5637213"/>
            <a:ext cx="6445250" cy="671512"/>
            <a:chOff x="1383" y="3551"/>
            <a:chExt cx="4060" cy="423"/>
          </a:xfrm>
        </p:grpSpPr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3198" y="3686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пыльцевход</a:t>
              </a: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H="1" flipV="1">
              <a:off x="1383" y="3551"/>
              <a:ext cx="1769" cy="2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79725" y="4051300"/>
            <a:ext cx="5761038" cy="457200"/>
            <a:chOff x="1814" y="2552"/>
            <a:chExt cx="3629" cy="288"/>
          </a:xfrm>
        </p:grpSpPr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3198" y="2552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зародышевый мешок</a:t>
              </a:r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>
              <a:off x="1814" y="2704"/>
              <a:ext cx="1361" cy="1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376488" y="5251450"/>
            <a:ext cx="6264275" cy="457200"/>
            <a:chOff x="1497" y="3308"/>
            <a:chExt cx="3946" cy="288"/>
          </a:xfrm>
        </p:grpSpPr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3198" y="3308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яйцеклетка</a:t>
              </a:r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 flipV="1">
              <a:off x="1497" y="3317"/>
              <a:ext cx="1632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627313" y="4651375"/>
            <a:ext cx="6013450" cy="457200"/>
            <a:chOff x="1655" y="2930"/>
            <a:chExt cx="3788" cy="288"/>
          </a:xfrm>
        </p:grpSpPr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3198" y="2930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крупная клетка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 flipV="1">
              <a:off x="1655" y="2999"/>
              <a:ext cx="152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059113" y="3451225"/>
            <a:ext cx="5581650" cy="625475"/>
            <a:chOff x="1927" y="2174"/>
            <a:chExt cx="3516" cy="394"/>
          </a:xfrm>
        </p:grpSpPr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3198" y="2174"/>
              <a:ext cx="22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направляющие клетки</a:t>
              </a:r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H="1">
              <a:off x="1927" y="2273"/>
              <a:ext cx="1225" cy="2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Оплодотворение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84263" y="1773238"/>
            <a:ext cx="2335212" cy="4572000"/>
            <a:chOff x="998" y="1117"/>
            <a:chExt cx="1587" cy="3107"/>
          </a:xfrm>
        </p:grpSpPr>
        <p:pic>
          <p:nvPicPr>
            <p:cNvPr id="14340" name="Picture 4" descr="Пестик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8" y="1117"/>
              <a:ext cx="1587" cy="3107"/>
            </a:xfrm>
            <a:prstGeom prst="rect">
              <a:avLst/>
            </a:prstGeom>
            <a:noFill/>
          </p:spPr>
        </p:pic>
        <p:pic>
          <p:nvPicPr>
            <p:cNvPr id="14341" name="Picture 5" descr="семязачаток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6" y="2337"/>
              <a:ext cx="1426" cy="1654"/>
            </a:xfrm>
            <a:prstGeom prst="rect">
              <a:avLst/>
            </a:prstGeom>
            <a:noFill/>
          </p:spPr>
        </p:pic>
        <p:pic>
          <p:nvPicPr>
            <p:cNvPr id="14342" name="Picture 6" descr="крупная клетка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90" y="2618"/>
              <a:ext cx="733" cy="984"/>
            </a:xfrm>
            <a:prstGeom prst="rect">
              <a:avLst/>
            </a:prstGeom>
            <a:noFill/>
          </p:spPr>
        </p:pic>
        <p:pic>
          <p:nvPicPr>
            <p:cNvPr id="14343" name="Picture 7" descr="клетки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4" y="2618"/>
              <a:ext cx="824" cy="980"/>
            </a:xfrm>
            <a:prstGeom prst="rect">
              <a:avLst/>
            </a:prstGeom>
            <a:noFill/>
          </p:spPr>
        </p:pic>
        <p:pic>
          <p:nvPicPr>
            <p:cNvPr id="14344" name="Picture 8" descr="клетка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2" y="3291"/>
              <a:ext cx="238" cy="278"/>
            </a:xfrm>
            <a:prstGeom prst="rect">
              <a:avLst/>
            </a:prstGeom>
            <a:noFill/>
          </p:spPr>
        </p:pic>
        <p:pic>
          <p:nvPicPr>
            <p:cNvPr id="14345" name="Picture 9" descr="яйцеклетк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13" y="2883"/>
              <a:ext cx="227" cy="374"/>
            </a:xfrm>
            <a:prstGeom prst="rect">
              <a:avLst/>
            </a:prstGeom>
            <a:noFill/>
          </p:spPr>
        </p:pic>
        <p:pic>
          <p:nvPicPr>
            <p:cNvPr id="14346" name="Picture 10" descr="Зародышевой мешок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58" y="2496"/>
              <a:ext cx="1149" cy="1495"/>
            </a:xfrm>
            <a:prstGeom prst="rect">
              <a:avLst/>
            </a:prstGeom>
            <a:noFill/>
          </p:spPr>
        </p:pic>
      </p:grpSp>
      <p:pic>
        <p:nvPicPr>
          <p:cNvPr id="14347" name="Picture 11" descr="пыльц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760413" y="692150"/>
            <a:ext cx="536575" cy="566738"/>
          </a:xfrm>
          <a:prstGeom prst="rect">
            <a:avLst/>
          </a:prstGeom>
          <a:noFill/>
        </p:spPr>
      </p:pic>
      <p:pic>
        <p:nvPicPr>
          <p:cNvPr id="14348" name="Picture 12" descr="пыльц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788988" y="1530350"/>
            <a:ext cx="536575" cy="566738"/>
          </a:xfrm>
          <a:prstGeom prst="rect">
            <a:avLst/>
          </a:prstGeom>
          <a:noFill/>
        </p:spPr>
      </p:pic>
      <p:pic>
        <p:nvPicPr>
          <p:cNvPr id="14349" name="Picture 13" descr="прорастание пыльцы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93850" y="1625600"/>
            <a:ext cx="601663" cy="1695450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55763" y="1773238"/>
            <a:ext cx="285750" cy="161925"/>
            <a:chOff x="2857" y="2161"/>
            <a:chExt cx="1180" cy="770"/>
          </a:xfrm>
        </p:grpSpPr>
        <p:grpSp>
          <p:nvGrpSpPr>
            <p:cNvPr id="4" name="Group 15"/>
            <p:cNvGrpSpPr>
              <a:grpSpLocks noChangeAspect="1"/>
            </p:cNvGrpSpPr>
            <p:nvPr/>
          </p:nvGrpSpPr>
          <p:grpSpPr bwMode="auto">
            <a:xfrm>
              <a:off x="3084" y="2161"/>
              <a:ext cx="567" cy="453"/>
              <a:chOff x="3969" y="2908"/>
              <a:chExt cx="567" cy="453"/>
            </a:xfrm>
          </p:grpSpPr>
          <p:sp>
            <p:nvSpPr>
              <p:cNvPr id="14352" name="Oval 16"/>
              <p:cNvSpPr>
                <a:spLocks noChangeAspect="1" noChangeArrowheads="1"/>
              </p:cNvSpPr>
              <p:nvPr/>
            </p:nvSpPr>
            <p:spPr bwMode="auto">
              <a:xfrm rot="-877253">
                <a:off x="3969" y="2908"/>
                <a:ext cx="567" cy="453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3" name="Oval 17"/>
              <p:cNvSpPr>
                <a:spLocks noChangeAspect="1" noChangeArrowheads="1"/>
              </p:cNvSpPr>
              <p:nvPr/>
            </p:nvSpPr>
            <p:spPr bwMode="auto">
              <a:xfrm>
                <a:off x="4229" y="3059"/>
                <a:ext cx="94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8"/>
            <p:cNvGrpSpPr>
              <a:grpSpLocks noChangeAspect="1"/>
            </p:cNvGrpSpPr>
            <p:nvPr/>
          </p:nvGrpSpPr>
          <p:grpSpPr bwMode="auto">
            <a:xfrm rot="-1388566">
              <a:off x="3470" y="2659"/>
              <a:ext cx="567" cy="181"/>
              <a:chOff x="5465" y="1865"/>
              <a:chExt cx="567" cy="181"/>
            </a:xfrm>
          </p:grpSpPr>
          <p:sp>
            <p:nvSpPr>
              <p:cNvPr id="14355" name="Oval 19"/>
              <p:cNvSpPr>
                <a:spLocks noChangeAspect="1" noChangeArrowheads="1"/>
              </p:cNvSpPr>
              <p:nvPr/>
            </p:nvSpPr>
            <p:spPr bwMode="auto">
              <a:xfrm>
                <a:off x="5465" y="1865"/>
                <a:ext cx="56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6" name="Oval 20"/>
              <p:cNvSpPr>
                <a:spLocks noChangeAspect="1" noChangeArrowheads="1"/>
              </p:cNvSpPr>
              <p:nvPr/>
            </p:nvSpPr>
            <p:spPr bwMode="auto">
              <a:xfrm>
                <a:off x="5802" y="1911"/>
                <a:ext cx="94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21"/>
            <p:cNvGrpSpPr>
              <a:grpSpLocks noChangeAspect="1"/>
            </p:cNvGrpSpPr>
            <p:nvPr/>
          </p:nvGrpSpPr>
          <p:grpSpPr bwMode="auto">
            <a:xfrm rot="548390" flipH="1">
              <a:off x="2857" y="2750"/>
              <a:ext cx="567" cy="181"/>
              <a:chOff x="5465" y="1865"/>
              <a:chExt cx="567" cy="181"/>
            </a:xfrm>
          </p:grpSpPr>
          <p:sp>
            <p:nvSpPr>
              <p:cNvPr id="14358" name="Oval 22"/>
              <p:cNvSpPr>
                <a:spLocks noChangeAspect="1" noChangeArrowheads="1"/>
              </p:cNvSpPr>
              <p:nvPr/>
            </p:nvSpPr>
            <p:spPr bwMode="auto">
              <a:xfrm>
                <a:off x="5465" y="1865"/>
                <a:ext cx="567" cy="18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9" name="Oval 23"/>
              <p:cNvSpPr>
                <a:spLocks noChangeAspect="1" noChangeArrowheads="1"/>
              </p:cNvSpPr>
              <p:nvPr/>
            </p:nvSpPr>
            <p:spPr bwMode="auto">
              <a:xfrm>
                <a:off x="5802" y="1911"/>
                <a:ext cx="94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14360" name="Picture 24" descr="прорастание пыльцы бол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60475" y="1557338"/>
            <a:ext cx="1763713" cy="4379912"/>
          </a:xfrm>
          <a:prstGeom prst="rect">
            <a:avLst/>
          </a:prstGeom>
          <a:noFill/>
        </p:spPr>
      </p:pic>
      <p:grpSp>
        <p:nvGrpSpPr>
          <p:cNvPr id="7" name="Group 25"/>
          <p:cNvGrpSpPr>
            <a:grpSpLocks noChangeAspect="1"/>
          </p:cNvGrpSpPr>
          <p:nvPr/>
        </p:nvGrpSpPr>
        <p:grpSpPr bwMode="auto">
          <a:xfrm>
            <a:off x="2757488" y="1628775"/>
            <a:ext cx="136525" cy="95250"/>
            <a:chOff x="3969" y="2908"/>
            <a:chExt cx="567" cy="453"/>
          </a:xfrm>
        </p:grpSpPr>
        <p:sp>
          <p:nvSpPr>
            <p:cNvPr id="14362" name="Oval 26"/>
            <p:cNvSpPr>
              <a:spLocks noChangeAspect="1" noChangeArrowheads="1"/>
            </p:cNvSpPr>
            <p:nvPr/>
          </p:nvSpPr>
          <p:spPr bwMode="auto">
            <a:xfrm rot="-877253">
              <a:off x="3969" y="2908"/>
              <a:ext cx="567" cy="453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Oval 27"/>
            <p:cNvSpPr>
              <a:spLocks noChangeAspect="1" noChangeArrowheads="1"/>
            </p:cNvSpPr>
            <p:nvPr/>
          </p:nvSpPr>
          <p:spPr bwMode="auto">
            <a:xfrm>
              <a:off x="4229" y="3059"/>
              <a:ext cx="94" cy="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8"/>
          <p:cNvGrpSpPr>
            <a:grpSpLocks noChangeAspect="1"/>
          </p:cNvGrpSpPr>
          <p:nvPr/>
        </p:nvGrpSpPr>
        <p:grpSpPr bwMode="auto">
          <a:xfrm rot="16200000">
            <a:off x="2759075" y="1793876"/>
            <a:ext cx="136525" cy="38100"/>
            <a:chOff x="5465" y="1865"/>
            <a:chExt cx="567" cy="181"/>
          </a:xfrm>
        </p:grpSpPr>
        <p:sp>
          <p:nvSpPr>
            <p:cNvPr id="14365" name="Oval 29"/>
            <p:cNvSpPr>
              <a:spLocks noChangeAspect="1" noChangeArrowheads="1"/>
            </p:cNvSpPr>
            <p:nvPr/>
          </p:nvSpPr>
          <p:spPr bwMode="auto">
            <a:xfrm>
              <a:off x="5465" y="1865"/>
              <a:ext cx="56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6" name="Oval 30"/>
            <p:cNvSpPr>
              <a:spLocks noChangeAspect="1" noChangeArrowheads="1"/>
            </p:cNvSpPr>
            <p:nvPr/>
          </p:nvSpPr>
          <p:spPr bwMode="auto">
            <a:xfrm>
              <a:off x="5802" y="1911"/>
              <a:ext cx="94" cy="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31"/>
          <p:cNvGrpSpPr>
            <a:grpSpLocks noChangeAspect="1"/>
          </p:cNvGrpSpPr>
          <p:nvPr/>
        </p:nvGrpSpPr>
        <p:grpSpPr bwMode="auto">
          <a:xfrm rot="5400000" flipH="1">
            <a:off x="2613025" y="1793876"/>
            <a:ext cx="136525" cy="38100"/>
            <a:chOff x="5465" y="1865"/>
            <a:chExt cx="567" cy="181"/>
          </a:xfrm>
        </p:grpSpPr>
        <p:sp>
          <p:nvSpPr>
            <p:cNvPr id="14368" name="Oval 32"/>
            <p:cNvSpPr>
              <a:spLocks noChangeAspect="1" noChangeArrowheads="1"/>
            </p:cNvSpPr>
            <p:nvPr/>
          </p:nvSpPr>
          <p:spPr bwMode="auto">
            <a:xfrm>
              <a:off x="5465" y="1865"/>
              <a:ext cx="56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Oval 33"/>
            <p:cNvSpPr>
              <a:spLocks noChangeAspect="1" noChangeArrowheads="1"/>
            </p:cNvSpPr>
            <p:nvPr/>
          </p:nvSpPr>
          <p:spPr bwMode="auto">
            <a:xfrm>
              <a:off x="5802" y="1911"/>
              <a:ext cx="94" cy="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771775" y="1520825"/>
            <a:ext cx="4859338" cy="457200"/>
            <a:chOff x="1746" y="1003"/>
            <a:chExt cx="3061" cy="288"/>
          </a:xfrm>
        </p:grpSpPr>
        <p:sp>
          <p:nvSpPr>
            <p:cNvPr id="14371" name="Text Box 35"/>
            <p:cNvSpPr txBox="1">
              <a:spLocks noChangeArrowheads="1"/>
            </p:cNvSpPr>
            <p:nvPr/>
          </p:nvSpPr>
          <p:spPr bwMode="auto">
            <a:xfrm>
              <a:off x="2993" y="1003"/>
              <a:ext cx="18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пыльцевое зерно</a:t>
              </a:r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 flipH="1">
              <a:off x="1746" y="1147"/>
              <a:ext cx="12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341563" y="2781300"/>
            <a:ext cx="5289550" cy="457200"/>
            <a:chOff x="1475" y="1752"/>
            <a:chExt cx="3332" cy="288"/>
          </a:xfrm>
        </p:grpSpPr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2993" y="1752"/>
              <a:ext cx="18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пыльцевая трубка</a:t>
              </a:r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 flipH="1" flipV="1">
              <a:off x="1475" y="1892"/>
              <a:ext cx="1496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4 -0.00531 C 0.04201 0.02496 0.09548 0.05547 0.13211 0.05408 C 0.16892 0.0527 0.18958 -0.00624 0.20989 -0.01386 C 0.23003 -0.02149 0.24201 -0.00647 0.25382 0.0087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9653E-6 C 0.03281 -0.03422 0.06562 -0.06844 0.09896 -0.08023 C 0.13212 -0.09202 0.15694 -0.08393 0.19965 -0.07098 C 0.24062 -0.05826 0.31059 -0.02612 0.34566 -0.003 C 0.38073 0.02012 0.40729 0.04833 0.40972 0.06752 C 0.41215 0.08694 0.38611 0.10035 0.36007 0.11399 " pathEditMode="relative" rAng="0" ptsTypes="aaaaaA">
                                      <p:cBhvr>
                                        <p:cTn id="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712 0.02222 -0.02726 0.08357 -0.04253 0.13264 C -0.05781 0.18171 -0.0776 0.26088 -0.09201 0.29398 C -0.10642 0.32709 -0.11719 0.31551 -0.12899 0.33148 C -0.1408 0.34746 -0.15625 0.35787 -0.16232 0.38982 C -0.1684 0.42176 -0.16788 0.49213 -0.16545 0.52384 C -0.16302 0.55556 -0.15434 0.57176 -0.14722 0.58009 C -0.1401 0.58843 -0.13003 0.57917 -0.12292 0.57361 C -0.1158 0.56783 -0.10833 0.55185 -0.10451 0.54607 " pathEditMode="relative" rAng="0" ptsTypes="aaaaaaaaa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2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1.85185E-6 C 0.00052 0.00371 0.00955 -0.00139 0.00417 0.02222 C -0.00122 0.04584 -0.01945 0.09769 -0.03229 0.14213 C -0.04514 0.18658 -0.05747 0.25602 -0.07292 0.28912 C -0.08837 0.32222 -0.11337 0.32084 -0.12552 0.34051 C -0.13767 0.36019 -0.14167 0.375 -0.14549 0.40695 C -0.14931 0.43889 -0.15052 0.50347 -0.14896 0.53218 C -0.1474 0.56088 -0.1434 0.57246 -0.13594 0.5794 C -0.12847 0.58634 -0.10955 0.57454 -0.10434 0.57361 " pathEditMode="relative" rAng="0" ptsTypes="aaaaaaaaa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колоплод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1410">
            <a:off x="5754688" y="2338388"/>
            <a:ext cx="3138487" cy="3779837"/>
          </a:xfrm>
          <a:prstGeom prst="rect">
            <a:avLst/>
          </a:prstGeom>
          <a:noFill/>
        </p:spPr>
      </p:pic>
      <p:pic>
        <p:nvPicPr>
          <p:cNvPr id="16387" name="Picture 3" descr="кожу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0000">
            <a:off x="6588125" y="3230563"/>
            <a:ext cx="1411288" cy="1458912"/>
          </a:xfrm>
          <a:prstGeom prst="rect">
            <a:avLst/>
          </a:prstGeom>
          <a:noFill/>
        </p:spPr>
      </p:pic>
      <p:pic>
        <p:nvPicPr>
          <p:cNvPr id="16388" name="Picture 4" descr="Пестик 1"/>
          <p:cNvPicPr>
            <a:picLocks noChangeAspect="1" noChangeArrowheads="1"/>
          </p:cNvPicPr>
          <p:nvPr/>
        </p:nvPicPr>
        <p:blipFill>
          <a:blip r:embed="rId5"/>
          <a:srcRect t="35378"/>
          <a:stretch>
            <a:fillRect/>
          </a:stretch>
        </p:blipFill>
        <p:spPr bwMode="auto">
          <a:xfrm>
            <a:off x="879475" y="1557338"/>
            <a:ext cx="4124325" cy="5219700"/>
          </a:xfrm>
          <a:prstGeom prst="rect">
            <a:avLst/>
          </a:prstGeom>
          <a:noFill/>
        </p:spPr>
      </p:pic>
      <p:pic>
        <p:nvPicPr>
          <p:cNvPr id="16389" name="Picture 5" descr="эндоспер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40457">
            <a:off x="6702425" y="3322638"/>
            <a:ext cx="1201738" cy="12192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Оплодотворение</a:t>
            </a:r>
          </a:p>
        </p:txBody>
      </p:sp>
      <p:pic>
        <p:nvPicPr>
          <p:cNvPr id="16391" name="Picture 7" descr="семязачато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8063" y="1836738"/>
            <a:ext cx="3824287" cy="4437062"/>
          </a:xfrm>
          <a:prstGeom prst="rect">
            <a:avLst/>
          </a:prstGeom>
          <a:noFill/>
        </p:spPr>
      </p:pic>
      <p:pic>
        <p:nvPicPr>
          <p:cNvPr id="16392" name="Picture 8" descr="Зародышевой мешо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2241550"/>
            <a:ext cx="3074988" cy="4008438"/>
          </a:xfrm>
          <a:prstGeom prst="rect">
            <a:avLst/>
          </a:prstGeom>
          <a:noFill/>
        </p:spPr>
      </p:pic>
      <p:pic>
        <p:nvPicPr>
          <p:cNvPr id="16393" name="Picture 9" descr="крупная клет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65338" y="2636838"/>
            <a:ext cx="1974850" cy="2509837"/>
          </a:xfrm>
          <a:prstGeom prst="rect">
            <a:avLst/>
          </a:prstGeom>
          <a:noFill/>
        </p:spPr>
      </p:pic>
      <p:pic>
        <p:nvPicPr>
          <p:cNvPr id="16394" name="Picture 10" descr="клетк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4675" y="2673350"/>
            <a:ext cx="2217738" cy="2500313"/>
          </a:xfrm>
          <a:prstGeom prst="rect">
            <a:avLst/>
          </a:prstGeom>
          <a:noFill/>
        </p:spPr>
      </p:pic>
      <p:pic>
        <p:nvPicPr>
          <p:cNvPr id="16395" name="Picture 11" descr="клетка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76488" y="4365625"/>
            <a:ext cx="641350" cy="709613"/>
          </a:xfrm>
          <a:prstGeom prst="rect">
            <a:avLst/>
          </a:prstGeom>
          <a:noFill/>
        </p:spPr>
      </p:pic>
      <p:pic>
        <p:nvPicPr>
          <p:cNvPr id="16396" name="Picture 12" descr="яйцеклетк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3321050"/>
            <a:ext cx="492125" cy="809625"/>
          </a:xfrm>
          <a:prstGeom prst="rect">
            <a:avLst/>
          </a:prstGeom>
          <a:noFill/>
        </p:spPr>
      </p:pic>
      <p:pic>
        <p:nvPicPr>
          <p:cNvPr id="16397" name="Picture 13" descr="прорастание пыльцы бол"/>
          <p:cNvPicPr>
            <a:picLocks noChangeAspect="1" noChangeArrowheads="1"/>
          </p:cNvPicPr>
          <p:nvPr/>
        </p:nvPicPr>
        <p:blipFill>
          <a:blip r:embed="rId13"/>
          <a:srcRect t="45142"/>
          <a:stretch>
            <a:fillRect/>
          </a:stretch>
        </p:blipFill>
        <p:spPr bwMode="auto">
          <a:xfrm>
            <a:off x="1223963" y="1628775"/>
            <a:ext cx="3276600" cy="4464050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 noChangeAspect="1"/>
          </p:cNvGrpSpPr>
          <p:nvPr/>
        </p:nvGrpSpPr>
        <p:grpSpPr bwMode="auto">
          <a:xfrm rot="5400000">
            <a:off x="1862932" y="5706269"/>
            <a:ext cx="341312" cy="107950"/>
            <a:chOff x="5465" y="1865"/>
            <a:chExt cx="567" cy="181"/>
          </a:xfrm>
        </p:grpSpPr>
        <p:sp>
          <p:nvSpPr>
            <p:cNvPr id="16399" name="Oval 15"/>
            <p:cNvSpPr>
              <a:spLocks noChangeAspect="1" noChangeArrowheads="1"/>
            </p:cNvSpPr>
            <p:nvPr/>
          </p:nvSpPr>
          <p:spPr bwMode="auto">
            <a:xfrm>
              <a:off x="5465" y="1865"/>
              <a:ext cx="56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Oval 16"/>
            <p:cNvSpPr>
              <a:spLocks noChangeAspect="1" noChangeArrowheads="1"/>
            </p:cNvSpPr>
            <p:nvPr/>
          </p:nvSpPr>
          <p:spPr bwMode="auto">
            <a:xfrm>
              <a:off x="5802" y="1911"/>
              <a:ext cx="94" cy="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 noChangeAspect="1"/>
          </p:cNvGrpSpPr>
          <p:nvPr/>
        </p:nvGrpSpPr>
        <p:grpSpPr bwMode="auto">
          <a:xfrm rot="5400000" flipH="1">
            <a:off x="2186782" y="5309394"/>
            <a:ext cx="341312" cy="107950"/>
            <a:chOff x="5465" y="1865"/>
            <a:chExt cx="567" cy="181"/>
          </a:xfrm>
        </p:grpSpPr>
        <p:sp>
          <p:nvSpPr>
            <p:cNvPr id="16402" name="Oval 18"/>
            <p:cNvSpPr>
              <a:spLocks noChangeAspect="1" noChangeArrowheads="1"/>
            </p:cNvSpPr>
            <p:nvPr/>
          </p:nvSpPr>
          <p:spPr bwMode="auto">
            <a:xfrm>
              <a:off x="5465" y="1865"/>
              <a:ext cx="56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Oval 19"/>
            <p:cNvSpPr>
              <a:spLocks noChangeAspect="1" noChangeArrowheads="1"/>
            </p:cNvSpPr>
            <p:nvPr/>
          </p:nvSpPr>
          <p:spPr bwMode="auto">
            <a:xfrm>
              <a:off x="5802" y="1911"/>
              <a:ext cx="94" cy="8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6404" name="Picture 20" descr="клетка 1(цвет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08238" y="4400550"/>
            <a:ext cx="5794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яйцеклетка (цвет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71775" y="3284538"/>
            <a:ext cx="579438" cy="900112"/>
          </a:xfrm>
          <a:prstGeom prst="rect">
            <a:avLst/>
          </a:prstGeom>
          <a:noFill/>
        </p:spPr>
      </p:pic>
      <p:pic>
        <p:nvPicPr>
          <p:cNvPr id="16406" name="Picture 22" descr="зародыш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926980">
            <a:off x="7131050" y="3817938"/>
            <a:ext cx="403225" cy="620712"/>
          </a:xfrm>
          <a:prstGeom prst="rect">
            <a:avLst/>
          </a:prstGeom>
          <a:noFill/>
        </p:spPr>
      </p:pic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2951163" y="4184650"/>
            <a:ext cx="4357687" cy="396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3311525" y="3644900"/>
            <a:ext cx="3997325" cy="365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3995738" y="2528888"/>
            <a:ext cx="3313112" cy="720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4535488" y="2024063"/>
            <a:ext cx="2773362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0.0007 -0.01018 -0.00139 -0.04398 0.00469 -0.06064 C 0.01077 -0.07731 0.02952 -0.09189 0.03611 -0.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0.01093 -0.01458 0.04843 -0.06851 0.06579 -0.08796 C 0.08316 -0.1074 0.09444 -0.103 0.10468 -0.11666 C 0.11493 -0.13032 0.12534 -0.14236 0.12691 -0.16944 C 0.12847 -0.19652 0.11666 -0.25671 0.11388 -0.2796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7" grpId="0" animBg="1"/>
      <p:bldP spid="16408" grpId="0" animBg="1"/>
      <p:bldP spid="16409" grpId="0" animBg="1"/>
      <p:bldP spid="164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Задачи урока: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выяснить </a:t>
            </a:r>
            <a:r>
              <a:rPr lang="ru-RU" dirty="0" smtClean="0">
                <a:solidFill>
                  <a:srgbClr val="0070C0"/>
                </a:solidFill>
              </a:rPr>
              <a:t>способы и значение </a:t>
            </a:r>
            <a:r>
              <a:rPr lang="ru-RU" dirty="0" smtClean="0"/>
              <a:t>опыления в жизни растений;</a:t>
            </a:r>
          </a:p>
          <a:p>
            <a:r>
              <a:rPr lang="ru-RU" dirty="0" smtClean="0"/>
              <a:t>изучить </a:t>
            </a:r>
            <a:r>
              <a:rPr lang="ru-RU" dirty="0" smtClean="0">
                <a:solidFill>
                  <a:srgbClr val="0070C0"/>
                </a:solidFill>
              </a:rPr>
              <a:t>особенности </a:t>
            </a:r>
            <a:r>
              <a:rPr lang="ru-RU" dirty="0" smtClean="0"/>
              <a:t>полового размножения у цветковых растений;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Д/</a:t>
            </a:r>
            <a:r>
              <a:rPr lang="ru-RU" sz="4000" b="1" dirty="0" err="1" smtClean="0"/>
              <a:t>з</a:t>
            </a:r>
            <a:r>
              <a:rPr lang="ru-RU" sz="4000" b="1" dirty="0" smtClean="0"/>
              <a:t> § 44.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Ваше мнение об уроке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Мне понравилось…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Мне не понравилось…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Самым интересным для меня было…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 (не) скучал(а), потому что…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Мои впечатления от урока…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 чувствую себя…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Учитель…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Закончите мою мысль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Увеличение числа особей живых организмов называется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Водоросли, мхи, папоротники размножаются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Размножение при помощи гамет называется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После слияние гамет образуется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Процесс слияния мужской и женской гамет называется…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Проверка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Увеличение числа особей живых организмов называется </a:t>
            </a:r>
            <a:r>
              <a:rPr lang="ru-RU" b="1" dirty="0" smtClean="0">
                <a:solidFill>
                  <a:srgbClr val="FF0000"/>
                </a:solidFill>
              </a:rPr>
              <a:t>размножением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Водоросли, мхи, папоротники размножаются </a:t>
            </a:r>
            <a:r>
              <a:rPr lang="ru-RU" b="1" dirty="0" smtClean="0">
                <a:solidFill>
                  <a:srgbClr val="FF0000"/>
                </a:solidFill>
              </a:rPr>
              <a:t>спорами (бесполым).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Размножение при помощи гамет называется </a:t>
            </a:r>
            <a:r>
              <a:rPr lang="ru-RU" b="1" dirty="0" smtClean="0">
                <a:solidFill>
                  <a:srgbClr val="FF0000"/>
                </a:solidFill>
              </a:rPr>
              <a:t>половым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После слияние гамет образуется </a:t>
            </a:r>
            <a:r>
              <a:rPr lang="ru-RU" b="1" dirty="0" smtClean="0">
                <a:solidFill>
                  <a:srgbClr val="FF0000"/>
                </a:solidFill>
              </a:rPr>
              <a:t>зигота.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Процесс слияния мужской и женской гамет называется </a:t>
            </a:r>
            <a:r>
              <a:rPr lang="ru-RU" b="1" dirty="0" smtClean="0">
                <a:solidFill>
                  <a:srgbClr val="FF0000"/>
                </a:solidFill>
              </a:rPr>
              <a:t>оплодотворением.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Установите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соответствие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278608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Яйцеклетка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Спермий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Зигота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Сперматозоид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0052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Мужская неподвижная гамета</a:t>
            </a:r>
            <a:endParaRPr lang="ru-RU" sz="1600" b="1" dirty="0" smtClean="0"/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b="1" dirty="0" smtClean="0"/>
              <a:t>Мужская подвижная гамета</a:t>
            </a:r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b="1" dirty="0" smtClean="0"/>
              <a:t>Оплодотворенная яйцеклетка</a:t>
            </a:r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b="1" dirty="0" smtClean="0"/>
              <a:t>Женская гамета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Установите </a:t>
            </a:r>
            <a:r>
              <a:rPr lang="ru-RU" dirty="0" smtClean="0">
                <a:solidFill>
                  <a:schemeClr val="tx1"/>
                </a:solidFill>
              </a:rPr>
              <a:t>соответствие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278608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Яйцеклетка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Спермий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Зигота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Сперматозоид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0052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Мужская неподвижная гамета</a:t>
            </a:r>
            <a:endParaRPr lang="ru-RU" sz="1600" b="1" dirty="0" smtClean="0"/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b="1" dirty="0" smtClean="0"/>
              <a:t>Мужская подвижная гамета</a:t>
            </a:r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b="1" dirty="0" smtClean="0"/>
              <a:t>Оплодотворенная яйцеклетка</a:t>
            </a:r>
          </a:p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b="1" dirty="0" smtClean="0"/>
              <a:t>Женская гамета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 rot="19875876">
            <a:off x="3596421" y="1614001"/>
            <a:ext cx="263340" cy="38201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4865701">
            <a:off x="3348744" y="1203045"/>
            <a:ext cx="261162" cy="224517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613530">
            <a:off x="3112864" y="2640070"/>
            <a:ext cx="282893" cy="292396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3278981">
            <a:off x="3679159" y="2754900"/>
            <a:ext cx="272535" cy="2479823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синквейн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Размножение.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Половое, бесполое.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Плодиться, множиться, образовывать.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Обязательное свойство живого, увеличение числа особей.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Воспроизводство.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Тема: </a:t>
            </a:r>
            <a:r>
              <a:rPr lang="ru-RU" dirty="0" smtClean="0">
                <a:solidFill>
                  <a:srgbClr val="FF0000"/>
                </a:solidFill>
              </a:rPr>
              <a:t>«Половое размножение покрытосеменных растений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Задачи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5"/>
            <a:ext cx="8229600" cy="3071834"/>
          </a:xfrm>
        </p:spPr>
        <p:txBody>
          <a:bodyPr/>
          <a:lstStyle/>
          <a:p>
            <a:r>
              <a:rPr lang="ru-RU" dirty="0" smtClean="0"/>
              <a:t>выяснить способы и значение опыления в жизни растений;</a:t>
            </a:r>
          </a:p>
          <a:p>
            <a:r>
              <a:rPr lang="ru-RU" dirty="0" smtClean="0"/>
              <a:t>изучить особенности полового размножения у цветковых растений;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Тема: </a:t>
            </a:r>
            <a:r>
              <a:rPr lang="ru-RU" dirty="0" smtClean="0">
                <a:solidFill>
                  <a:srgbClr val="FF0000"/>
                </a:solidFill>
              </a:rPr>
              <a:t>«Половое размножение покрытосеменных растений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Задачи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5"/>
            <a:ext cx="8229600" cy="3071834"/>
          </a:xfrm>
        </p:spPr>
        <p:txBody>
          <a:bodyPr/>
          <a:lstStyle/>
          <a:p>
            <a:r>
              <a:rPr lang="ru-RU" dirty="0" smtClean="0"/>
              <a:t>выяснить </a:t>
            </a:r>
            <a:r>
              <a:rPr lang="ru-RU" dirty="0" smtClean="0">
                <a:solidFill>
                  <a:srgbClr val="0070C0"/>
                </a:solidFill>
              </a:rPr>
              <a:t>способы и значение </a:t>
            </a:r>
            <a:r>
              <a:rPr lang="ru-RU" dirty="0" smtClean="0"/>
              <a:t>опыления в жизни растений;</a:t>
            </a:r>
          </a:p>
          <a:p>
            <a:r>
              <a:rPr lang="ru-RU" dirty="0" smtClean="0"/>
              <a:t>изучить </a:t>
            </a:r>
            <a:r>
              <a:rPr lang="ru-RU" dirty="0" smtClean="0">
                <a:solidFill>
                  <a:srgbClr val="0070C0"/>
                </a:solidFill>
              </a:rPr>
              <a:t>особенности </a:t>
            </a:r>
            <a:r>
              <a:rPr lang="ru-RU" dirty="0" smtClean="0"/>
              <a:t>полового размножения у цветковых растений;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992</TotalTime>
  <Words>1269</Words>
  <PresentationFormat>Экран (4:3)</PresentationFormat>
  <Paragraphs>200</Paragraphs>
  <Slides>26</Slides>
  <Notes>11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Точечный рисунок</vt:lpstr>
      <vt:lpstr>Урок биологии в 6 классе  на тему:  «Половое размножение покрытосеменных растений»</vt:lpstr>
      <vt:lpstr>Вставьте орфограммы</vt:lpstr>
      <vt:lpstr>Закончите мою мысль</vt:lpstr>
      <vt:lpstr>Проверка </vt:lpstr>
      <vt:lpstr>Установите соответствие</vt:lpstr>
      <vt:lpstr>Установите соответствие</vt:lpstr>
      <vt:lpstr>синквейн</vt:lpstr>
      <vt:lpstr>Тема: «Половое размножение покрытосеменных растений»   Задачи урока:</vt:lpstr>
      <vt:lpstr>Тема: «Половое размножение покрытосеменных растений»   Задачи урока:</vt:lpstr>
      <vt:lpstr>Строение цветка</vt:lpstr>
      <vt:lpstr>Опыление – перенос пыльцы на рыльце пестика</vt:lpstr>
      <vt:lpstr>Способы опыления (стр.195-196)</vt:lpstr>
      <vt:lpstr>Слайд 13</vt:lpstr>
      <vt:lpstr>Самоопыление</vt:lpstr>
      <vt:lpstr>Перекрёстное опыление</vt:lpstr>
      <vt:lpstr>Признаки насекомоопыляемых растений</vt:lpstr>
      <vt:lpstr>Признаки ветроопыляемых растений</vt:lpstr>
      <vt:lpstr>Слайд 18</vt:lpstr>
      <vt:lpstr>Практическая работа</vt:lpstr>
      <vt:lpstr>Русский академик  Сергей Гаврилович Навашин  (1857-1930)</vt:lpstr>
      <vt:lpstr>Спермий –   мужская половая клетка</vt:lpstr>
      <vt:lpstr>Яйцеклетка –   женская половая клетка</vt:lpstr>
      <vt:lpstr>Оплодотворение</vt:lpstr>
      <vt:lpstr>Оплодотворение</vt:lpstr>
      <vt:lpstr>Задачи урока:</vt:lpstr>
      <vt:lpstr>Ваше мнение об уроке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биологии в 6 классе по теме:  «Половое размножение покрытосеменных растений»</dc:title>
  <cp:lastModifiedBy>Your User Name</cp:lastModifiedBy>
  <cp:revision>100</cp:revision>
  <dcterms:modified xsi:type="dcterms:W3CDTF">2010-11-21T08:36:20Z</dcterms:modified>
</cp:coreProperties>
</file>