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AEBFD-D813-4861-A0D4-234F201BEA3C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339EF-91A2-4838-A86B-6F154017CB4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Спортивные игры</a:t>
          </a:r>
          <a:endParaRPr lang="ru-RU" sz="2800" b="1" dirty="0">
            <a:solidFill>
              <a:srgbClr val="FF0000"/>
            </a:solidFill>
          </a:endParaRPr>
        </a:p>
      </dgm:t>
    </dgm:pt>
    <dgm:pt modelId="{595F0701-38ED-446E-B225-FD1E9809D4F5}" type="parTrans" cxnId="{399E4E3D-9A49-474A-ACD7-A8534F689B7D}">
      <dgm:prSet/>
      <dgm:spPr/>
      <dgm:t>
        <a:bodyPr/>
        <a:lstStyle/>
        <a:p>
          <a:endParaRPr lang="ru-RU"/>
        </a:p>
      </dgm:t>
    </dgm:pt>
    <dgm:pt modelId="{2C5EA30B-5B14-4F97-895E-1D08D96F6C53}" type="sibTrans" cxnId="{399E4E3D-9A49-474A-ACD7-A8534F689B7D}">
      <dgm:prSet/>
      <dgm:spPr/>
      <dgm:t>
        <a:bodyPr/>
        <a:lstStyle/>
        <a:p>
          <a:endParaRPr lang="ru-RU"/>
        </a:p>
      </dgm:t>
    </dgm:pt>
    <dgm:pt modelId="{E8018781-B216-4445-AF56-2C38EAC1F6C1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70C0"/>
              </a:solidFill>
            </a:rPr>
            <a:t>футбол</a:t>
          </a:r>
          <a:endParaRPr lang="ru-RU" sz="2400" b="1" i="1" dirty="0">
            <a:solidFill>
              <a:srgbClr val="0070C0"/>
            </a:solidFill>
          </a:endParaRPr>
        </a:p>
      </dgm:t>
    </dgm:pt>
    <dgm:pt modelId="{EF7EE05E-1177-4FB9-8348-1114167FC5B5}" type="parTrans" cxnId="{0873F9EB-2A9E-48B9-BD9F-674A35711D1B}">
      <dgm:prSet/>
      <dgm:spPr/>
      <dgm:t>
        <a:bodyPr/>
        <a:lstStyle/>
        <a:p>
          <a:endParaRPr lang="ru-RU"/>
        </a:p>
      </dgm:t>
    </dgm:pt>
    <dgm:pt modelId="{1B54311B-1D5A-44BE-ACA2-EA70390026B2}" type="sibTrans" cxnId="{0873F9EB-2A9E-48B9-BD9F-674A35711D1B}">
      <dgm:prSet/>
      <dgm:spPr/>
      <dgm:t>
        <a:bodyPr/>
        <a:lstStyle/>
        <a:p>
          <a:endParaRPr lang="ru-RU"/>
        </a:p>
      </dgm:t>
    </dgm:pt>
    <dgm:pt modelId="{81C58DE4-B9BA-4DDB-BCF3-911DEA81432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70C0"/>
              </a:solidFill>
            </a:rPr>
            <a:t>баскетбол</a:t>
          </a:r>
          <a:endParaRPr lang="ru-RU" sz="2400" b="1" i="1" dirty="0">
            <a:solidFill>
              <a:srgbClr val="0070C0"/>
            </a:solidFill>
          </a:endParaRPr>
        </a:p>
      </dgm:t>
    </dgm:pt>
    <dgm:pt modelId="{FFCF1014-CFAA-4AEA-9C4F-285EDC4A45B8}" type="parTrans" cxnId="{ADE1D9E6-7086-4772-B920-432B52D4A44F}">
      <dgm:prSet/>
      <dgm:spPr/>
      <dgm:t>
        <a:bodyPr/>
        <a:lstStyle/>
        <a:p>
          <a:endParaRPr lang="ru-RU"/>
        </a:p>
      </dgm:t>
    </dgm:pt>
    <dgm:pt modelId="{6B18AD1D-F0A2-47B0-A6E5-7E33BE5D6FA1}" type="sibTrans" cxnId="{ADE1D9E6-7086-4772-B920-432B52D4A44F}">
      <dgm:prSet/>
      <dgm:spPr/>
      <dgm:t>
        <a:bodyPr/>
        <a:lstStyle/>
        <a:p>
          <a:endParaRPr lang="ru-RU"/>
        </a:p>
      </dgm:t>
    </dgm:pt>
    <dgm:pt modelId="{069CD397-5A0A-44A2-BFB6-62F9A3256BBF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70C0"/>
              </a:solidFill>
            </a:rPr>
            <a:t>волейбол</a:t>
          </a:r>
          <a:endParaRPr lang="ru-RU" sz="2400" b="1" i="1" dirty="0">
            <a:solidFill>
              <a:srgbClr val="0070C0"/>
            </a:solidFill>
          </a:endParaRPr>
        </a:p>
      </dgm:t>
    </dgm:pt>
    <dgm:pt modelId="{8EBA4E68-3F8F-43F4-BF2E-BA8796FA1F4F}" type="parTrans" cxnId="{AEEA3735-E28E-439F-8832-6F37CEC88126}">
      <dgm:prSet/>
      <dgm:spPr/>
      <dgm:t>
        <a:bodyPr/>
        <a:lstStyle/>
        <a:p>
          <a:endParaRPr lang="ru-RU"/>
        </a:p>
      </dgm:t>
    </dgm:pt>
    <dgm:pt modelId="{83E80815-9B8E-422D-A68C-408E65A6AF05}" type="sibTrans" cxnId="{AEEA3735-E28E-439F-8832-6F37CEC88126}">
      <dgm:prSet/>
      <dgm:spPr/>
      <dgm:t>
        <a:bodyPr/>
        <a:lstStyle/>
        <a:p>
          <a:endParaRPr lang="ru-RU"/>
        </a:p>
      </dgm:t>
    </dgm:pt>
    <dgm:pt modelId="{0CB1FB92-D325-44C9-9FB9-2CD330440C47}" type="pres">
      <dgm:prSet presAssocID="{B17AEBFD-D813-4861-A0D4-234F201BEA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27A0B-4BB4-471D-969F-EB7F43FECEF0}" type="pres">
      <dgm:prSet presAssocID="{9B4339EF-91A2-4838-A86B-6F154017CB49}" presName="centerShape" presStyleLbl="node0" presStyleIdx="0" presStyleCnt="1" custScaleX="178520"/>
      <dgm:spPr/>
      <dgm:t>
        <a:bodyPr/>
        <a:lstStyle/>
        <a:p>
          <a:endParaRPr lang="ru-RU"/>
        </a:p>
      </dgm:t>
    </dgm:pt>
    <dgm:pt modelId="{3DC6B0E2-E929-4D15-A324-140BF5EE9889}" type="pres">
      <dgm:prSet presAssocID="{EF7EE05E-1177-4FB9-8348-1114167FC5B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FD49385-DC7D-44D6-9506-F96CEA70D385}" type="pres">
      <dgm:prSet presAssocID="{E8018781-B216-4445-AF56-2C38EAC1F6C1}" presName="node" presStyleLbl="node1" presStyleIdx="0" presStyleCnt="3" custScaleX="127844" custScaleY="69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E4DC7-AB44-4CA9-8979-3D23099A0749}" type="pres">
      <dgm:prSet presAssocID="{FFCF1014-CFAA-4AEA-9C4F-285EDC4A45B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1563B05-1360-4E37-9AFB-833E322B2651}" type="pres">
      <dgm:prSet presAssocID="{81C58DE4-B9BA-4DDB-BCF3-911DEA814322}" presName="node" presStyleLbl="node1" presStyleIdx="1" presStyleCnt="3" custScaleX="125429" custScaleY="68153" custRadScaleRad="98730" custRadScaleInc="1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6CEC-6E8F-4F4F-BA8A-0D8A38B43C3A}" type="pres">
      <dgm:prSet presAssocID="{8EBA4E68-3F8F-43F4-BF2E-BA8796FA1F4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05D67D2-897E-4A45-8F15-1B9F9C4AF8D3}" type="pres">
      <dgm:prSet presAssocID="{069CD397-5A0A-44A2-BFB6-62F9A3256BBF}" presName="node" presStyleLbl="node1" presStyleIdx="2" presStyleCnt="3" custScaleX="121840" custScaleY="6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3F9EB-2A9E-48B9-BD9F-674A35711D1B}" srcId="{9B4339EF-91A2-4838-A86B-6F154017CB49}" destId="{E8018781-B216-4445-AF56-2C38EAC1F6C1}" srcOrd="0" destOrd="0" parTransId="{EF7EE05E-1177-4FB9-8348-1114167FC5B5}" sibTransId="{1B54311B-1D5A-44BE-ACA2-EA70390026B2}"/>
    <dgm:cxn modelId="{AE7F2B9A-8716-47B9-A0B4-8A3EB787ECE2}" type="presOf" srcId="{B17AEBFD-D813-4861-A0D4-234F201BEA3C}" destId="{0CB1FB92-D325-44C9-9FB9-2CD330440C47}" srcOrd="0" destOrd="0" presId="urn:microsoft.com/office/officeart/2005/8/layout/radial4"/>
    <dgm:cxn modelId="{6CCC7116-10B4-4147-ACD8-B19EBB929FE1}" type="presOf" srcId="{069CD397-5A0A-44A2-BFB6-62F9A3256BBF}" destId="{C05D67D2-897E-4A45-8F15-1B9F9C4AF8D3}" srcOrd="0" destOrd="0" presId="urn:microsoft.com/office/officeart/2005/8/layout/radial4"/>
    <dgm:cxn modelId="{AEEA3735-E28E-439F-8832-6F37CEC88126}" srcId="{9B4339EF-91A2-4838-A86B-6F154017CB49}" destId="{069CD397-5A0A-44A2-BFB6-62F9A3256BBF}" srcOrd="2" destOrd="0" parTransId="{8EBA4E68-3F8F-43F4-BF2E-BA8796FA1F4F}" sibTransId="{83E80815-9B8E-422D-A68C-408E65A6AF05}"/>
    <dgm:cxn modelId="{468161D0-359E-4DD2-A661-8DB13B9B8128}" type="presOf" srcId="{81C58DE4-B9BA-4DDB-BCF3-911DEA814322}" destId="{81563B05-1360-4E37-9AFB-833E322B2651}" srcOrd="0" destOrd="0" presId="urn:microsoft.com/office/officeart/2005/8/layout/radial4"/>
    <dgm:cxn modelId="{E6DDB9E0-9C7C-4138-A379-8CBE8537E1CB}" type="presOf" srcId="{EF7EE05E-1177-4FB9-8348-1114167FC5B5}" destId="{3DC6B0E2-E929-4D15-A324-140BF5EE9889}" srcOrd="0" destOrd="0" presId="urn:microsoft.com/office/officeart/2005/8/layout/radial4"/>
    <dgm:cxn modelId="{ADE1D9E6-7086-4772-B920-432B52D4A44F}" srcId="{9B4339EF-91A2-4838-A86B-6F154017CB49}" destId="{81C58DE4-B9BA-4DDB-BCF3-911DEA814322}" srcOrd="1" destOrd="0" parTransId="{FFCF1014-CFAA-4AEA-9C4F-285EDC4A45B8}" sibTransId="{6B18AD1D-F0A2-47B0-A6E5-7E33BE5D6FA1}"/>
    <dgm:cxn modelId="{399E4E3D-9A49-474A-ACD7-A8534F689B7D}" srcId="{B17AEBFD-D813-4861-A0D4-234F201BEA3C}" destId="{9B4339EF-91A2-4838-A86B-6F154017CB49}" srcOrd="0" destOrd="0" parTransId="{595F0701-38ED-446E-B225-FD1E9809D4F5}" sibTransId="{2C5EA30B-5B14-4F97-895E-1D08D96F6C53}"/>
    <dgm:cxn modelId="{EA98D484-B749-4DAF-958F-B4E876C8AB21}" type="presOf" srcId="{8EBA4E68-3F8F-43F4-BF2E-BA8796FA1F4F}" destId="{DB856CEC-6E8F-4F4F-BA8A-0D8A38B43C3A}" srcOrd="0" destOrd="0" presId="urn:microsoft.com/office/officeart/2005/8/layout/radial4"/>
    <dgm:cxn modelId="{EB949B3D-0FB1-4A6F-A000-55E3CEB173D8}" type="presOf" srcId="{E8018781-B216-4445-AF56-2C38EAC1F6C1}" destId="{6FD49385-DC7D-44D6-9506-F96CEA70D385}" srcOrd="0" destOrd="0" presId="urn:microsoft.com/office/officeart/2005/8/layout/radial4"/>
    <dgm:cxn modelId="{7D066147-2283-4202-AFEC-3AEE86D21492}" type="presOf" srcId="{FFCF1014-CFAA-4AEA-9C4F-285EDC4A45B8}" destId="{47CE4DC7-AB44-4CA9-8979-3D23099A0749}" srcOrd="0" destOrd="0" presId="urn:microsoft.com/office/officeart/2005/8/layout/radial4"/>
    <dgm:cxn modelId="{1847957D-E6F0-4DF8-BB52-52911359C949}" type="presOf" srcId="{9B4339EF-91A2-4838-A86B-6F154017CB49}" destId="{D7527A0B-4BB4-471D-969F-EB7F43FECEF0}" srcOrd="0" destOrd="0" presId="urn:microsoft.com/office/officeart/2005/8/layout/radial4"/>
    <dgm:cxn modelId="{8502A397-F0AD-4B58-9BF8-688C4F981663}" type="presParOf" srcId="{0CB1FB92-D325-44C9-9FB9-2CD330440C47}" destId="{D7527A0B-4BB4-471D-969F-EB7F43FECEF0}" srcOrd="0" destOrd="0" presId="urn:microsoft.com/office/officeart/2005/8/layout/radial4"/>
    <dgm:cxn modelId="{FC0F70E9-FBDD-4879-9468-B8D1066B2C3C}" type="presParOf" srcId="{0CB1FB92-D325-44C9-9FB9-2CD330440C47}" destId="{3DC6B0E2-E929-4D15-A324-140BF5EE9889}" srcOrd="1" destOrd="0" presId="urn:microsoft.com/office/officeart/2005/8/layout/radial4"/>
    <dgm:cxn modelId="{7A703745-CC8A-4B94-9DFD-421643BE8F55}" type="presParOf" srcId="{0CB1FB92-D325-44C9-9FB9-2CD330440C47}" destId="{6FD49385-DC7D-44D6-9506-F96CEA70D385}" srcOrd="2" destOrd="0" presId="urn:microsoft.com/office/officeart/2005/8/layout/radial4"/>
    <dgm:cxn modelId="{3B40BDF4-0023-48D2-9DA1-874341B16C7B}" type="presParOf" srcId="{0CB1FB92-D325-44C9-9FB9-2CD330440C47}" destId="{47CE4DC7-AB44-4CA9-8979-3D23099A0749}" srcOrd="3" destOrd="0" presId="urn:microsoft.com/office/officeart/2005/8/layout/radial4"/>
    <dgm:cxn modelId="{FB5830F7-3E4F-4B43-AF2A-72BC3C94CF4D}" type="presParOf" srcId="{0CB1FB92-D325-44C9-9FB9-2CD330440C47}" destId="{81563B05-1360-4E37-9AFB-833E322B2651}" srcOrd="4" destOrd="0" presId="urn:microsoft.com/office/officeart/2005/8/layout/radial4"/>
    <dgm:cxn modelId="{6E888F4D-39CB-45A7-94D7-070C30B46EE0}" type="presParOf" srcId="{0CB1FB92-D325-44C9-9FB9-2CD330440C47}" destId="{DB856CEC-6E8F-4F4F-BA8A-0D8A38B43C3A}" srcOrd="5" destOrd="0" presId="urn:microsoft.com/office/officeart/2005/8/layout/radial4"/>
    <dgm:cxn modelId="{72A1F2F6-78FC-4632-B07F-058EA387FCEE}" type="presParOf" srcId="{0CB1FB92-D325-44C9-9FB9-2CD330440C47}" destId="{C05D67D2-897E-4A45-8F15-1B9F9C4AF8D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27A0B-4BB4-471D-969F-EB7F43FECEF0}">
      <dsp:nvSpPr>
        <dsp:cNvPr id="0" name=""/>
        <dsp:cNvSpPr/>
      </dsp:nvSpPr>
      <dsp:spPr>
        <a:xfrm>
          <a:off x="1572556" y="1374859"/>
          <a:ext cx="2169797" cy="12154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Спортивные игры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1572556" y="1374859"/>
        <a:ext cx="2169797" cy="1215436"/>
      </dsp:txXfrm>
    </dsp:sp>
    <dsp:sp modelId="{3DC6B0E2-E929-4D15-A324-140BF5EE9889}">
      <dsp:nvSpPr>
        <dsp:cNvPr id="0" name=""/>
        <dsp:cNvSpPr/>
      </dsp:nvSpPr>
      <dsp:spPr>
        <a:xfrm rot="12900000">
          <a:off x="1286395" y="1102929"/>
          <a:ext cx="724294" cy="3463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D49385-DC7D-44D6-9506-F96CEA70D385}">
      <dsp:nvSpPr>
        <dsp:cNvPr id="0" name=""/>
        <dsp:cNvSpPr/>
      </dsp:nvSpPr>
      <dsp:spPr>
        <a:xfrm>
          <a:off x="613804" y="748138"/>
          <a:ext cx="1476169" cy="640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70C0"/>
              </a:solidFill>
            </a:rPr>
            <a:t>футбол</a:t>
          </a:r>
          <a:endParaRPr lang="ru-RU" sz="2400" b="1" i="1" kern="1200" dirty="0">
            <a:solidFill>
              <a:srgbClr val="0070C0"/>
            </a:solidFill>
          </a:endParaRPr>
        </a:p>
      </dsp:txBody>
      <dsp:txXfrm>
        <a:off x="613804" y="748138"/>
        <a:ext cx="1476169" cy="640543"/>
      </dsp:txXfrm>
    </dsp:sp>
    <dsp:sp modelId="{47CE4DC7-AB44-4CA9-8979-3D23099A0749}">
      <dsp:nvSpPr>
        <dsp:cNvPr id="0" name=""/>
        <dsp:cNvSpPr/>
      </dsp:nvSpPr>
      <dsp:spPr>
        <a:xfrm rot="16252200">
          <a:off x="2218081" y="692283"/>
          <a:ext cx="912675" cy="3463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563B05-1360-4E37-9AFB-833E322B2651}">
      <dsp:nvSpPr>
        <dsp:cNvPr id="0" name=""/>
        <dsp:cNvSpPr/>
      </dsp:nvSpPr>
      <dsp:spPr>
        <a:xfrm>
          <a:off x="1957205" y="94422"/>
          <a:ext cx="1448284" cy="62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70C0"/>
              </a:solidFill>
            </a:rPr>
            <a:t>баскетбол</a:t>
          </a:r>
          <a:endParaRPr lang="ru-RU" sz="2400" b="1" i="1" kern="1200" dirty="0">
            <a:solidFill>
              <a:srgbClr val="0070C0"/>
            </a:solidFill>
          </a:endParaRPr>
        </a:p>
      </dsp:txBody>
      <dsp:txXfrm>
        <a:off x="1957205" y="94422"/>
        <a:ext cx="1448284" cy="629551"/>
      </dsp:txXfrm>
    </dsp:sp>
    <dsp:sp modelId="{DB856CEC-6E8F-4F4F-BA8A-0D8A38B43C3A}">
      <dsp:nvSpPr>
        <dsp:cNvPr id="0" name=""/>
        <dsp:cNvSpPr/>
      </dsp:nvSpPr>
      <dsp:spPr>
        <a:xfrm rot="19500000">
          <a:off x="3304220" y="1102929"/>
          <a:ext cx="724294" cy="3463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5D67D2-897E-4A45-8F15-1B9F9C4AF8D3}">
      <dsp:nvSpPr>
        <dsp:cNvPr id="0" name=""/>
        <dsp:cNvSpPr/>
      </dsp:nvSpPr>
      <dsp:spPr>
        <a:xfrm>
          <a:off x="3259599" y="751270"/>
          <a:ext cx="1406843" cy="634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70C0"/>
              </a:solidFill>
            </a:rPr>
            <a:t>волейбол</a:t>
          </a:r>
          <a:endParaRPr lang="ru-RU" sz="2400" b="1" i="1" kern="1200" dirty="0">
            <a:solidFill>
              <a:srgbClr val="0070C0"/>
            </a:solidFill>
          </a:endParaRPr>
        </a:p>
      </dsp:txBody>
      <dsp:txXfrm>
        <a:off x="3259599" y="751270"/>
        <a:ext cx="1406843" cy="634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8047B-EA05-4E5C-B229-45BBFF0CB20B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F2C80-19BF-4F2D-9CC4-5E338C55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86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5320589" cy="16161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Спортивно –оздоровительное</a:t>
            </a:r>
            <a:br>
              <a:rPr lang="ru-RU" sz="2400" dirty="0" smtClean="0"/>
            </a:br>
            <a:r>
              <a:rPr lang="ru-RU" sz="2400" dirty="0" smtClean="0"/>
              <a:t>направление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492896"/>
            <a:ext cx="4892412" cy="1448664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Игры народов мира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1837508" cy="175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рр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1476672" cy="1729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653136"/>
            <a:ext cx="143547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7283152" cy="5040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4000" dirty="0" smtClean="0"/>
              <a:t> 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04864"/>
            <a:ext cx="7571184" cy="27363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содействие  всестороннему развитию личности, приобщение к самостоятельным занятиям физическими упражнениями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  <a:r>
              <a:rPr lang="ru-RU" sz="4500" b="1" dirty="0" smtClean="0"/>
              <a:t> </a:t>
            </a:r>
            <a:r>
              <a:rPr lang="ru-RU" b="1" dirty="0" smtClean="0"/>
              <a:t> 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укрепление здоровья учащихся, приобщение их к занятиям физической культурой и здоровому образу жизни, содействие гармоническому, физическому развитию;</a:t>
            </a:r>
          </a:p>
          <a:p>
            <a:pPr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обучение жизненно важным двигательным умениям и навыкам;</a:t>
            </a:r>
          </a:p>
          <a:p>
            <a:pPr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воспитание дисциплинированности, доброжелательного отношения к товарищам, формирование коммуникативных компетенций.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54868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726" y="4293097"/>
            <a:ext cx="9368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410" y="5157192"/>
            <a:ext cx="112078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10007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869160"/>
            <a:ext cx="983484" cy="850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P11503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4653136"/>
            <a:ext cx="972592" cy="729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411760" y="1700808"/>
            <a:ext cx="6491064" cy="2712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 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Дети научатся:</a:t>
            </a:r>
          </a:p>
          <a:p>
            <a:pPr>
              <a:buNone/>
            </a:pPr>
            <a:r>
              <a:rPr lang="ru-RU" sz="1400" b="1" dirty="0" smtClean="0"/>
              <a:t>     играть активно, самостоятельно и с удовольствием, в любой игровой ситуации самим регулировать степень внимания и мышечного напряжения, приспосабливаться к изменяющимся условиям окружающей среды, находить выход из критического положения, быстро принимать решение и приводить его в исполнение, проявлять инициативу, оказывать товарищескую поддержку, добиваться достижения общей цели;</a:t>
            </a:r>
          </a:p>
          <a:p>
            <a:pPr marL="571500" indent="-571500">
              <a:buFont typeface="+mj-lt"/>
              <a:buAutoNum type="romanLcPeriod"/>
            </a:pPr>
            <a:endParaRPr lang="ru-RU" dirty="0"/>
          </a:p>
        </p:txBody>
      </p:sp>
      <p:pic>
        <p:nvPicPr>
          <p:cNvPr id="7" name="Рисунок 6" descr="2152822-ff88bd7d925bc3b97da4d5eb0151f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437112"/>
            <a:ext cx="1467543" cy="146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769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65104"/>
            <a:ext cx="1800200" cy="1598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etskie-ig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163445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3528392" cy="21602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Народная игра </a:t>
            </a:r>
            <a:r>
              <a:rPr lang="ru-RU" sz="1800" dirty="0" smtClean="0"/>
              <a:t>– естественный спутник жизни, ребенка, источник радостных эмоций, обладающий великой воспитательной</a:t>
            </a:r>
            <a:r>
              <a:rPr lang="ru-RU" sz="2000" dirty="0" smtClean="0"/>
              <a:t> </a:t>
            </a:r>
            <a:r>
              <a:rPr lang="ru-RU" sz="1800" dirty="0" smtClean="0"/>
              <a:t>силой</a:t>
            </a:r>
            <a:r>
              <a:rPr lang="ru-RU" sz="20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98466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869161"/>
            <a:ext cx="864096" cy="92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6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293096"/>
            <a:ext cx="940288" cy="720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285886265_ead8784e-25f9-4578-a2ed-1981dc293c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35112">
            <a:off x="3756084" y="3456343"/>
            <a:ext cx="887425" cy="72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volk i kozly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772816"/>
            <a:ext cx="936103" cy="11468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Масленница 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34955">
            <a:off x="6719423" y="2502996"/>
            <a:ext cx="1366285" cy="1024714"/>
          </a:xfrm>
          <a:prstGeom prst="rect">
            <a:avLst/>
          </a:prstGeom>
        </p:spPr>
      </p:pic>
      <p:pic>
        <p:nvPicPr>
          <p:cNvPr id="9" name="Рисунок 8" descr="P1090820.JPG"/>
          <p:cNvPicPr>
            <a:picLocks noChangeAspect="1"/>
          </p:cNvPicPr>
          <p:nvPr/>
        </p:nvPicPr>
        <p:blipFill>
          <a:blip r:embed="rId7" cstate="print"/>
          <a:srcRect b="26655"/>
          <a:stretch>
            <a:fillRect/>
          </a:stretch>
        </p:blipFill>
        <p:spPr>
          <a:xfrm rot="1923896">
            <a:off x="6294257" y="4269392"/>
            <a:ext cx="952681" cy="793955"/>
          </a:xfrm>
          <a:prstGeom prst="rect">
            <a:avLst/>
          </a:prstGeom>
        </p:spPr>
      </p:pic>
      <p:pic>
        <p:nvPicPr>
          <p:cNvPr id="10" name="Рисунок 9" descr="i (1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778477">
            <a:off x="6828997" y="964119"/>
            <a:ext cx="1191847" cy="960636"/>
          </a:xfrm>
          <a:prstGeom prst="rect">
            <a:avLst/>
          </a:prstGeom>
        </p:spPr>
      </p:pic>
      <p:pic>
        <p:nvPicPr>
          <p:cNvPr id="12" name="Рисунок 11" descr="i (1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85461">
            <a:off x="4822118" y="5123805"/>
            <a:ext cx="967098" cy="86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338936" cy="6366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Игры на развитие психических процессов: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90864" cy="214159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Игры на развитие восприятия.</a:t>
            </a:r>
          </a:p>
          <a:p>
            <a:r>
              <a:rPr lang="ru-RU" sz="1400" dirty="0" smtClean="0"/>
              <a:t>Упражнения и игры на внимание</a:t>
            </a:r>
          </a:p>
          <a:p>
            <a:r>
              <a:rPr lang="ru-RU" sz="1400" dirty="0" smtClean="0"/>
              <a:t>Игры на развитие памяти.</a:t>
            </a:r>
          </a:p>
          <a:p>
            <a:r>
              <a:rPr lang="ru-RU" sz="1400" dirty="0" smtClean="0"/>
              <a:t>Игры на развитие воображения.</a:t>
            </a:r>
          </a:p>
          <a:p>
            <a:r>
              <a:rPr lang="ru-RU" sz="1400" dirty="0" smtClean="0"/>
              <a:t>Игры на развитие мышления и речи.</a:t>
            </a:r>
          </a:p>
          <a:p>
            <a:r>
              <a:rPr lang="ru-RU" sz="1400" dirty="0" smtClean="0"/>
              <a:t>Игры на коррекцию эмоциональной сферы ребёнка.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285861"/>
            <a:ext cx="1179776" cy="991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lip_image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05064"/>
            <a:ext cx="1894026" cy="129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1142984"/>
            <a:ext cx="7317456" cy="15659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Елки у детей2011-2012 005.JPG"/>
          <p:cNvPicPr>
            <a:picLocks noChangeAspect="1"/>
          </p:cNvPicPr>
          <p:nvPr/>
        </p:nvPicPr>
        <p:blipFill>
          <a:blip r:embed="rId2" cstate="print"/>
          <a:srcRect t="23136"/>
          <a:stretch>
            <a:fillRect/>
          </a:stretch>
        </p:blipFill>
        <p:spPr>
          <a:xfrm>
            <a:off x="3635896" y="2924944"/>
            <a:ext cx="1808948" cy="1294699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Елки у детей2011-2012 004.JPG"/>
          <p:cNvPicPr>
            <a:picLocks noChangeAspect="1"/>
          </p:cNvPicPr>
          <p:nvPr/>
        </p:nvPicPr>
        <p:blipFill>
          <a:blip r:embed="rId3" cstate="print"/>
          <a:srcRect t="21875"/>
          <a:stretch>
            <a:fillRect/>
          </a:stretch>
        </p:blipFill>
        <p:spPr>
          <a:xfrm rot="1483797">
            <a:off x="6619472" y="2303098"/>
            <a:ext cx="1409575" cy="1146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Елки у детей2011-2012 007.JPG"/>
          <p:cNvPicPr>
            <a:picLocks noChangeAspect="1"/>
          </p:cNvPicPr>
          <p:nvPr/>
        </p:nvPicPr>
        <p:blipFill>
          <a:blip r:embed="rId4" cstate="print"/>
          <a:srcRect l="21277" r="12766"/>
          <a:stretch>
            <a:fillRect/>
          </a:stretch>
        </p:blipFill>
        <p:spPr>
          <a:xfrm>
            <a:off x="6012160" y="4365104"/>
            <a:ext cx="155057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Елки у детей2011-2012 012.JPG"/>
          <p:cNvPicPr>
            <a:picLocks noChangeAspect="1"/>
          </p:cNvPicPr>
          <p:nvPr/>
        </p:nvPicPr>
        <p:blipFill>
          <a:blip r:embed="rId5" cstate="print"/>
          <a:srcRect l="13939" r="22559" b="31852"/>
          <a:stretch>
            <a:fillRect/>
          </a:stretch>
        </p:blipFill>
        <p:spPr>
          <a:xfrm rot="20348947">
            <a:off x="1072490" y="4373159"/>
            <a:ext cx="1488232" cy="1245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асленница 011.jpg"/>
          <p:cNvPicPr>
            <a:picLocks noChangeAspect="1"/>
          </p:cNvPicPr>
          <p:nvPr/>
        </p:nvPicPr>
        <p:blipFill>
          <a:blip r:embed="rId6" cstate="print"/>
          <a:srcRect l="20867"/>
          <a:stretch>
            <a:fillRect/>
          </a:stretch>
        </p:blipFill>
        <p:spPr>
          <a:xfrm rot="20195572">
            <a:off x="1290411" y="2298431"/>
            <a:ext cx="1440202" cy="1178347"/>
          </a:xfrm>
          <a:prstGeom prst="hexag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Лента лицом вниз 14"/>
          <p:cNvSpPr/>
          <p:nvPr/>
        </p:nvSpPr>
        <p:spPr>
          <a:xfrm>
            <a:off x="1259632" y="548680"/>
            <a:ext cx="5616624" cy="432048"/>
          </a:xfrm>
          <a:prstGeom prst="ribbon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1003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Подвижные игры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835696" y="980728"/>
          <a:ext cx="528024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 descr="i (2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68980">
            <a:off x="880554" y="3617587"/>
            <a:ext cx="1246036" cy="9386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P11605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64359">
            <a:off x="408765" y="1720656"/>
            <a:ext cx="1662147" cy="12466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i (2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61329">
            <a:off x="7504125" y="1511625"/>
            <a:ext cx="1522050" cy="11421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i (25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753027">
            <a:off x="6951252" y="3186840"/>
            <a:ext cx="1180347" cy="8673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i (33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425496">
            <a:off x="1964246" y="5027121"/>
            <a:ext cx="1454792" cy="10061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i (3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250018">
            <a:off x="5848046" y="5023810"/>
            <a:ext cx="1682736" cy="11072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760640" cy="7200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Ожидаемый результат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5122912" cy="19442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Укрепление здоровья детей, формирование у них навыков здорового образа жизни.</a:t>
            </a:r>
          </a:p>
          <a:p>
            <a:pPr lvl="0"/>
            <a:r>
              <a:rPr lang="ru-RU" dirty="0" smtClean="0"/>
              <a:t>Обобщение и углубление знаний об истории, культуре народных игр.</a:t>
            </a:r>
          </a:p>
          <a:p>
            <a:pPr lvl="0"/>
            <a:r>
              <a:rPr lang="ru-RU" dirty="0" smtClean="0"/>
              <a:t>Развитие умений работать в коллективе.</a:t>
            </a:r>
          </a:p>
          <a:p>
            <a:pPr lvl="0"/>
            <a:r>
              <a:rPr lang="ru-RU" dirty="0" smtClean="0"/>
              <a:t>Формирование у детей  уверенности в своих силах.</a:t>
            </a:r>
          </a:p>
          <a:p>
            <a:pPr lvl="0"/>
            <a:r>
              <a:rPr lang="ru-RU" dirty="0" smtClean="0"/>
              <a:t>Умение применять игры  самостоятельно.</a:t>
            </a:r>
            <a:endParaRPr lang="ru-RU" dirty="0"/>
          </a:p>
        </p:txBody>
      </p:sp>
      <p:pic>
        <p:nvPicPr>
          <p:cNvPr id="4" name="Рисунок 3" descr="P1210599.JPG"/>
          <p:cNvPicPr>
            <a:picLocks noChangeAspect="1"/>
          </p:cNvPicPr>
          <p:nvPr/>
        </p:nvPicPr>
        <p:blipFill>
          <a:blip r:embed="rId2" cstate="print"/>
          <a:srcRect l="45522" t="32407" b="19772"/>
          <a:stretch>
            <a:fillRect/>
          </a:stretch>
        </p:blipFill>
        <p:spPr>
          <a:xfrm>
            <a:off x="1979712" y="3645024"/>
            <a:ext cx="1836204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1642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813</TotalTime>
  <Words>102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Спортивно –оздоровительное направление </vt:lpstr>
      <vt:lpstr>Цель:   </vt:lpstr>
      <vt:lpstr>Слайд 3</vt:lpstr>
      <vt:lpstr>         Народная игра – естественный спутник жизни, ребенка, источник радостных эмоций, обладающий великой воспитательной силой.  </vt:lpstr>
      <vt:lpstr>Игры на развитие психических процессов:</vt:lpstr>
      <vt:lpstr> </vt:lpstr>
      <vt:lpstr>Слайд 7</vt:lpstr>
      <vt:lpstr>Ожидаемый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народов мира</dc:title>
  <dc:creator>Анна</dc:creator>
  <cp:lastModifiedBy>RWT</cp:lastModifiedBy>
  <cp:revision>93</cp:revision>
  <cp:lastPrinted>2012-08-20T07:29:40Z</cp:lastPrinted>
  <dcterms:created xsi:type="dcterms:W3CDTF">2012-08-15T11:38:32Z</dcterms:created>
  <dcterms:modified xsi:type="dcterms:W3CDTF">2013-12-13T19:00:20Z</dcterms:modified>
</cp:coreProperties>
</file>