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3"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41F88550-A95A-43E6-BBEA-EEED4F5444F3}" type="datetimeFigureOut">
              <a:rPr lang="ru-RU" smtClean="0"/>
              <a:pPr/>
              <a:t>07.02.2014</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AB3EE95E-88C6-4A3B-B86E-13EE64F142E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1F88550-A95A-43E6-BBEA-EEED4F5444F3}" type="datetimeFigureOut">
              <a:rPr lang="ru-RU" smtClean="0"/>
              <a:pPr/>
              <a:t>07.02.2014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B3EE95E-88C6-4A3B-B86E-13EE64F142E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1F88550-A95A-43E6-BBEA-EEED4F5444F3}" type="datetimeFigureOut">
              <a:rPr lang="ru-RU" smtClean="0"/>
              <a:pPr/>
              <a:t>07.02.2014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B3EE95E-88C6-4A3B-B86E-13EE64F142E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1F88550-A95A-43E6-BBEA-EEED4F5444F3}" type="datetimeFigureOut">
              <a:rPr lang="ru-RU" smtClean="0"/>
              <a:pPr/>
              <a:t>07.02.2014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B3EE95E-88C6-4A3B-B86E-13EE64F142EB}"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41F88550-A95A-43E6-BBEA-EEED4F5444F3}" type="datetimeFigureOut">
              <a:rPr lang="ru-RU" smtClean="0"/>
              <a:pPr/>
              <a:t>07.02.2014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B3EE95E-88C6-4A3B-B86E-13EE64F142EB}"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1F88550-A95A-43E6-BBEA-EEED4F5444F3}" type="datetimeFigureOut">
              <a:rPr lang="ru-RU" smtClean="0"/>
              <a:pPr/>
              <a:t>07.02.2014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B3EE95E-88C6-4A3B-B86E-13EE64F142EB}"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41F88550-A95A-43E6-BBEA-EEED4F5444F3}" type="datetimeFigureOut">
              <a:rPr lang="ru-RU" smtClean="0"/>
              <a:pPr/>
              <a:t>07.02.2014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AB3EE95E-88C6-4A3B-B86E-13EE64F142EB}"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41F88550-A95A-43E6-BBEA-EEED4F5444F3}" type="datetimeFigureOut">
              <a:rPr lang="ru-RU" smtClean="0"/>
              <a:pPr/>
              <a:t>07.02.2014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AB3EE95E-88C6-4A3B-B86E-13EE64F142EB}"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41F88550-A95A-43E6-BBEA-EEED4F5444F3}" type="datetimeFigureOut">
              <a:rPr lang="ru-RU" smtClean="0"/>
              <a:pPr/>
              <a:t>07.02.2014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AB3EE95E-88C6-4A3B-B86E-13EE64F142E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41F88550-A95A-43E6-BBEA-EEED4F5444F3}" type="datetimeFigureOut">
              <a:rPr lang="ru-RU" smtClean="0"/>
              <a:pPr/>
              <a:t>07.02.2014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B3EE95E-88C6-4A3B-B86E-13EE64F142EB}"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41F88550-A95A-43E6-BBEA-EEED4F5444F3}" type="datetimeFigureOut">
              <a:rPr lang="ru-RU" smtClean="0"/>
              <a:pPr/>
              <a:t>07.02.2014</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AB3EE95E-88C6-4A3B-B86E-13EE64F142EB}"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1F88550-A95A-43E6-BBEA-EEED4F5444F3}" type="datetimeFigureOut">
              <a:rPr lang="ru-RU" smtClean="0"/>
              <a:pPr/>
              <a:t>07.02.2014</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B3EE95E-88C6-4A3B-B86E-13EE64F142E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5june.ucoz.ru/photo/ehto_interesno/ozero_titikak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ru-RU" dirty="0" smtClean="0">
                <a:solidFill>
                  <a:srgbClr val="FF0000"/>
                </a:solidFill>
              </a:rPr>
              <a:t>Озеро Титикака и его тайны</a:t>
            </a:r>
            <a:endParaRPr lang="ru-RU" dirty="0">
              <a:solidFill>
                <a:srgbClr val="FF0000"/>
              </a:solidFill>
            </a:endParaRPr>
          </a:p>
        </p:txBody>
      </p:sp>
      <p:sp>
        <p:nvSpPr>
          <p:cNvPr id="3" name="Подзаголовок 2"/>
          <p:cNvSpPr>
            <a:spLocks noGrp="1"/>
          </p:cNvSpPr>
          <p:nvPr>
            <p:ph type="subTitle" idx="1"/>
          </p:nvPr>
        </p:nvSpPr>
        <p:spPr>
          <a:xfrm>
            <a:off x="685800" y="3611606"/>
            <a:ext cx="7772400" cy="2889228"/>
          </a:xfrm>
        </p:spPr>
        <p:txBody>
          <a:bodyPr>
            <a:normAutofit/>
          </a:bodyPr>
          <a:lstStyle/>
          <a:p>
            <a:r>
              <a:rPr lang="ru-RU" dirty="0" smtClean="0"/>
              <a:t>Презентация к теме урока в 8 классе </a:t>
            </a:r>
          </a:p>
          <a:p>
            <a:r>
              <a:rPr lang="ru-RU" dirty="0" smtClean="0"/>
              <a:t>«Внутренние воды Южной Америки»</a:t>
            </a:r>
          </a:p>
          <a:p>
            <a:r>
              <a:rPr lang="ru-RU" dirty="0" smtClean="0"/>
              <a:t>Автор учитель географии </a:t>
            </a:r>
          </a:p>
          <a:p>
            <a:r>
              <a:rPr lang="ru-RU" dirty="0" smtClean="0"/>
              <a:t>МОУ «</a:t>
            </a:r>
            <a:r>
              <a:rPr lang="ru-RU" dirty="0" smtClean="0"/>
              <a:t>Ко</a:t>
            </a:r>
            <a:r>
              <a:rPr lang="ru-RU" dirty="0" smtClean="0"/>
              <a:t>мсомольская СОШ»</a:t>
            </a:r>
          </a:p>
          <a:p>
            <a:r>
              <a:rPr lang="ru-RU" dirty="0" smtClean="0"/>
              <a:t>Рындина Елена Сергеевна</a:t>
            </a:r>
          </a:p>
          <a:p>
            <a:pPr algn="ctr"/>
            <a:r>
              <a:rPr lang="ru-RU" dirty="0" smtClean="0"/>
              <a:t>2014 год</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Размеры </a:t>
            </a:r>
            <a:endParaRPr lang="ru-RU" dirty="0"/>
          </a:p>
        </p:txBody>
      </p:sp>
      <p:pic>
        <p:nvPicPr>
          <p:cNvPr id="1026" name="Picture 2"/>
          <p:cNvPicPr>
            <a:picLocks noGrp="1" noChangeAspect="1" noChangeArrowheads="1"/>
          </p:cNvPicPr>
          <p:nvPr>
            <p:ph idx="1"/>
          </p:nvPr>
        </p:nvPicPr>
        <p:blipFill>
          <a:blip r:embed="rId2"/>
          <a:srcRect/>
          <a:stretch>
            <a:fillRect/>
          </a:stretch>
        </p:blipFill>
        <p:spPr bwMode="auto">
          <a:xfrm>
            <a:off x="5143504" y="1571612"/>
            <a:ext cx="3697500" cy="4930000"/>
          </a:xfrm>
          <a:prstGeom prst="rect">
            <a:avLst/>
          </a:prstGeom>
          <a:noFill/>
          <a:ln w="9525">
            <a:noFill/>
            <a:miter lim="800000"/>
            <a:headEnd/>
            <a:tailEnd/>
          </a:ln>
          <a:effectLst/>
        </p:spPr>
      </p:pic>
      <p:sp>
        <p:nvSpPr>
          <p:cNvPr id="5" name="Прямоугольник 4"/>
          <p:cNvSpPr/>
          <p:nvPr/>
        </p:nvSpPr>
        <p:spPr>
          <a:xfrm>
            <a:off x="357158" y="1714488"/>
            <a:ext cx="4572000" cy="3477875"/>
          </a:xfrm>
          <a:prstGeom prst="rect">
            <a:avLst/>
          </a:prstGeom>
        </p:spPr>
        <p:txBody>
          <a:bodyPr wrap="square">
            <a:spAutoFit/>
          </a:bodyPr>
          <a:lstStyle/>
          <a:p>
            <a:r>
              <a:rPr lang="ru-RU" sz="2000" dirty="0" err="1" smtClean="0"/>
              <a:t>Титика́ка</a:t>
            </a:r>
            <a:r>
              <a:rPr lang="ru-RU" sz="2000" dirty="0" smtClean="0"/>
              <a:t> — самое большое по площади поверхности высокогорное озеро в мире</a:t>
            </a:r>
            <a:r>
              <a:rPr lang="ru-RU" sz="2000" dirty="0" smtClean="0"/>
              <a:t>. Находится </a:t>
            </a:r>
            <a:r>
              <a:rPr lang="ru-RU" sz="2000" dirty="0" smtClean="0"/>
              <a:t>в Андах и принадлежит двум странам -- Перу и Боливии. Наибольшая ширина -80 километров, а общая поверхность -- 8300 квадратных километров, из которых большая часть находится на перуанской территории. </a:t>
            </a:r>
            <a:endParaRPr lang="ru-RU"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Люди там поселились давно</a:t>
            </a:r>
            <a:endParaRPr lang="ru-RU" dirty="0"/>
          </a:p>
        </p:txBody>
      </p:sp>
      <p:sp>
        <p:nvSpPr>
          <p:cNvPr id="3" name="Текст 2"/>
          <p:cNvSpPr>
            <a:spLocks noGrp="1"/>
          </p:cNvSpPr>
          <p:nvPr>
            <p:ph type="body" idx="1"/>
          </p:nvPr>
        </p:nvSpPr>
        <p:spPr/>
        <p:txBody>
          <a:bodyPr/>
          <a:lstStyle/>
          <a:p>
            <a:endParaRPr lang="ru-RU" dirty="0"/>
          </a:p>
        </p:txBody>
      </p:sp>
      <p:sp>
        <p:nvSpPr>
          <p:cNvPr id="4" name="Текст 3"/>
          <p:cNvSpPr>
            <a:spLocks noGrp="1"/>
          </p:cNvSpPr>
          <p:nvPr>
            <p:ph type="body" sz="half" idx="3"/>
          </p:nvPr>
        </p:nvSpPr>
        <p:spPr/>
        <p:txBody>
          <a:bodyPr/>
          <a:lstStyle/>
          <a:p>
            <a:endParaRPr lang="ru-RU"/>
          </a:p>
        </p:txBody>
      </p:sp>
      <p:sp>
        <p:nvSpPr>
          <p:cNvPr id="5" name="Содержимое 4"/>
          <p:cNvSpPr>
            <a:spLocks noGrp="1"/>
          </p:cNvSpPr>
          <p:nvPr>
            <p:ph sz="quarter" idx="2"/>
          </p:nvPr>
        </p:nvSpPr>
        <p:spPr/>
        <p:txBody>
          <a:bodyPr>
            <a:noAutofit/>
          </a:bodyPr>
          <a:lstStyle/>
          <a:p>
            <a:r>
              <a:rPr lang="ru-RU" sz="1600" dirty="0" smtClean="0">
                <a:latin typeface="Times New Roman" pitchFamily="18" charset="0"/>
                <a:cs typeface="Times New Roman" pitchFamily="18" charset="0"/>
              </a:rPr>
              <a:t>Озеро расположено на границе Перу и Боливии, на плоскогорье </a:t>
            </a:r>
            <a:r>
              <a:rPr lang="ru-RU" sz="1600" dirty="0" err="1" smtClean="0">
                <a:latin typeface="Times New Roman" pitchFamily="18" charset="0"/>
                <a:cs typeface="Times New Roman" pitchFamily="18" charset="0"/>
              </a:rPr>
              <a:t>Альтиплано</a:t>
            </a:r>
            <a:r>
              <a:rPr lang="ru-RU" sz="1600" dirty="0" smtClean="0">
                <a:latin typeface="Times New Roman" pitchFamily="18" charset="0"/>
                <a:cs typeface="Times New Roman" pitchFamily="18" charset="0"/>
              </a:rPr>
              <a:t>, причем Боливии досталось засушливое западное побережье, а перуанцам — более влажное восточное. Для обитателей </a:t>
            </a:r>
            <a:r>
              <a:rPr lang="ru-RU" sz="1600" dirty="0" err="1" smtClean="0">
                <a:latin typeface="Times New Roman" pitchFamily="18" charset="0"/>
                <a:cs typeface="Times New Roman" pitchFamily="18" charset="0"/>
              </a:rPr>
              <a:t>Альтиплано</a:t>
            </a:r>
            <a:r>
              <a:rPr lang="ru-RU" sz="1600" dirty="0" smtClean="0">
                <a:latin typeface="Times New Roman" pitchFamily="18" charset="0"/>
                <a:cs typeface="Times New Roman" pitchFamily="18" charset="0"/>
              </a:rPr>
              <a:t> (так называют эту пустынную и холодную высокогорную равнину) Титикака является одновременно и источником воды, и поставщиком пищи, и гигантской грелкой, смягчающей климат этого бесприютного края, ведь температура воды в озере никогда не падает ниже одиннадцати градусов. Не случайно человек поселился на берегах озера еще в глубокой древности — десять тысяч лет назад.</a:t>
            </a:r>
            <a:endParaRPr lang="ru-RU" sz="1600" dirty="0">
              <a:latin typeface="Times New Roman" pitchFamily="18" charset="0"/>
              <a:cs typeface="Times New Roman" pitchFamily="18" charset="0"/>
            </a:endParaRPr>
          </a:p>
        </p:txBody>
      </p:sp>
      <p:pic>
        <p:nvPicPr>
          <p:cNvPr id="2050" name="Picture 2"/>
          <p:cNvPicPr>
            <a:picLocks noGrp="1" noChangeAspect="1" noChangeArrowheads="1"/>
          </p:cNvPicPr>
          <p:nvPr>
            <p:ph sz="quarter" idx="4"/>
          </p:nvPr>
        </p:nvPicPr>
        <p:blipFill>
          <a:blip r:embed="rId2"/>
          <a:srcRect/>
          <a:stretch>
            <a:fillRect/>
          </a:stretch>
        </p:blipFill>
        <p:spPr bwMode="auto">
          <a:xfrm>
            <a:off x="4645025" y="2280922"/>
            <a:ext cx="4041775" cy="2269168"/>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half" idx="1"/>
          </p:nvPr>
        </p:nvSpPr>
        <p:spPr>
          <a:xfrm>
            <a:off x="0" y="1481328"/>
            <a:ext cx="4495800" cy="5162382"/>
          </a:xfrm>
        </p:spPr>
        <p:txBody>
          <a:bodyPr>
            <a:noAutofit/>
          </a:bodyPr>
          <a:lstStyle/>
          <a:p>
            <a:r>
              <a:rPr lang="ru-RU" sz="1400" dirty="0" smtClean="0">
                <a:latin typeface="Times New Roman" pitchFamily="18" charset="0"/>
                <a:cs typeface="Times New Roman" pitchFamily="18" charset="0"/>
              </a:rPr>
              <a:t>Оба они обладают рядом уникальных свойств, и из каждого вытекает всего по одной реке. </a:t>
            </a:r>
          </a:p>
          <a:p>
            <a:r>
              <a:rPr lang="ru-RU" sz="1400" dirty="0" smtClean="0">
                <a:latin typeface="Times New Roman" pitchFamily="18" charset="0"/>
                <a:cs typeface="Times New Roman" pitchFamily="18" charset="0"/>
              </a:rPr>
              <a:t> В озеро Титикака впадает более 300 рек, стекающих с ледников, окружающих </a:t>
            </a:r>
            <a:r>
              <a:rPr lang="ru-RU" sz="1400" dirty="0" err="1" smtClean="0">
                <a:latin typeface="Times New Roman" pitchFamily="18" charset="0"/>
                <a:cs typeface="Times New Roman" pitchFamily="18" charset="0"/>
              </a:rPr>
              <a:t>Альтиплано</a:t>
            </a:r>
            <a:r>
              <a:rPr lang="ru-RU" sz="1400" dirty="0" smtClean="0">
                <a:latin typeface="Times New Roman" pitchFamily="18" charset="0"/>
                <a:cs typeface="Times New Roman" pitchFamily="18" charset="0"/>
              </a:rPr>
              <a:t> и вытекает река </a:t>
            </a:r>
            <a:r>
              <a:rPr lang="ru-RU" sz="1400" dirty="0" err="1" smtClean="0">
                <a:latin typeface="Times New Roman" pitchFamily="18" charset="0"/>
                <a:cs typeface="Times New Roman" pitchFamily="18" charset="0"/>
              </a:rPr>
              <a:t>Десагуадеро</a:t>
            </a:r>
            <a:r>
              <a:rPr lang="ru-RU" sz="1400" dirty="0" smtClean="0">
                <a:latin typeface="Times New Roman" pitchFamily="18" charset="0"/>
                <a:cs typeface="Times New Roman" pitchFamily="18" charset="0"/>
              </a:rPr>
              <a:t>, впадающая в бессточное озеро </a:t>
            </a:r>
            <a:r>
              <a:rPr lang="ru-RU" sz="1400" dirty="0" err="1" smtClean="0">
                <a:latin typeface="Times New Roman" pitchFamily="18" charset="0"/>
                <a:cs typeface="Times New Roman" pitchFamily="18" charset="0"/>
              </a:rPr>
              <a:t>Поопо</a:t>
            </a:r>
            <a:r>
              <a:rPr lang="ru-RU" sz="1400" dirty="0" smtClean="0">
                <a:latin typeface="Times New Roman" pitchFamily="18" charset="0"/>
                <a:cs typeface="Times New Roman" pitchFamily="18" charset="0"/>
              </a:rPr>
              <a:t> на территории Боливии. Куда девается вся остальная вода? Испаряется. На такой высоте солнце жарит беспощадно, да и ветра помогают выпариванию. Правда, несмотря на ослепительное горное солнце, температура воды в озере держится на постоянном уровне – около 6-10 градусов. А по ночам прибрежная территория зачастую покрывается коркой льда, это может происходить даже в летние месяцы. </a:t>
            </a:r>
          </a:p>
          <a:p>
            <a:r>
              <a:rPr lang="ru-RU" sz="1400" dirty="0" smtClean="0">
                <a:latin typeface="Times New Roman" pitchFamily="18" charset="0"/>
                <a:cs typeface="Times New Roman" pitchFamily="18" charset="0"/>
              </a:rPr>
              <a:t> Площадь зеркала озера около 8 446 км2. Глубина держится около 150 метров, а в самом глубоком достигает 304 метров. Байкал конечно глубже. </a:t>
            </a:r>
          </a:p>
          <a:p>
            <a:r>
              <a:rPr lang="ru-RU" sz="1400" dirty="0" smtClean="0">
                <a:latin typeface="Times New Roman" pitchFamily="18" charset="0"/>
                <a:cs typeface="Times New Roman" pitchFamily="18" charset="0"/>
              </a:rPr>
              <a:t> В наши дни соленость озера Титикака всего 1%, поэтому оно считается пресным.</a:t>
            </a:r>
            <a:endParaRPr lang="ru-RU" sz="1400" dirty="0">
              <a:latin typeface="Times New Roman" pitchFamily="18" charset="0"/>
              <a:cs typeface="Times New Roman" pitchFamily="18" charset="0"/>
            </a:endParaRPr>
          </a:p>
        </p:txBody>
      </p:sp>
      <p:sp>
        <p:nvSpPr>
          <p:cNvPr id="4" name="Заголовок 3"/>
          <p:cNvSpPr>
            <a:spLocks noGrp="1"/>
          </p:cNvSpPr>
          <p:nvPr>
            <p:ph type="title"/>
          </p:nvPr>
        </p:nvSpPr>
        <p:spPr/>
        <p:txBody>
          <a:bodyPr>
            <a:normAutofit fontScale="90000"/>
          </a:bodyPr>
          <a:lstStyle/>
          <a:p>
            <a:pPr algn="ctr"/>
            <a:r>
              <a:rPr lang="ru-RU" dirty="0" smtClean="0"/>
              <a:t>Озеро Титикака иногда называют близнецом Байкала.</a:t>
            </a:r>
            <a:endParaRPr lang="ru-RU" dirty="0"/>
          </a:p>
        </p:txBody>
      </p:sp>
      <p:pic>
        <p:nvPicPr>
          <p:cNvPr id="3074" name="Picture 2"/>
          <p:cNvPicPr>
            <a:picLocks noGrp="1" noChangeAspect="1" noChangeArrowheads="1"/>
          </p:cNvPicPr>
          <p:nvPr>
            <p:ph sz="half" idx="2"/>
          </p:nvPr>
        </p:nvPicPr>
        <p:blipFill>
          <a:blip r:embed="rId2"/>
          <a:srcRect/>
          <a:stretch>
            <a:fillRect/>
          </a:stretch>
        </p:blipFill>
        <p:spPr bwMode="auto">
          <a:xfrm>
            <a:off x="4429124" y="2393711"/>
            <a:ext cx="4544572" cy="3039183"/>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half" idx="1"/>
          </p:nvPr>
        </p:nvSpPr>
        <p:spPr/>
        <p:txBody>
          <a:bodyPr>
            <a:normAutofit fontScale="62500" lnSpcReduction="20000"/>
          </a:bodyPr>
          <a:lstStyle/>
          <a:p>
            <a:r>
              <a:rPr lang="ru-RU" dirty="0" smtClean="0"/>
              <a:t>Окрестности озера Титикака считаются священными. На протяжении нескольких веков существовали легенды об огромных каменных постройках, спрятанных под водой. Найденные развалины представляют собой следы древней цивилизации, существовавшей задолго до появления испанских колонизаторов. Храмы из огромных каменных блоков, неизвестно куда ведущие каменные дороги и лестницы, основания которых скрываются в глубине среди пышных зарослей водорослей. </a:t>
            </a:r>
            <a:endParaRPr lang="ru-RU" dirty="0"/>
          </a:p>
        </p:txBody>
      </p:sp>
      <p:sp>
        <p:nvSpPr>
          <p:cNvPr id="4" name="Заголовок 3"/>
          <p:cNvSpPr>
            <a:spLocks noGrp="1"/>
          </p:cNvSpPr>
          <p:nvPr>
            <p:ph type="title"/>
          </p:nvPr>
        </p:nvSpPr>
        <p:spPr/>
        <p:txBody>
          <a:bodyPr/>
          <a:lstStyle/>
          <a:p>
            <a:pPr algn="ctr"/>
            <a:r>
              <a:rPr lang="ru-RU" dirty="0" smtClean="0"/>
              <a:t>Священное озеро</a:t>
            </a:r>
            <a:endParaRPr lang="ru-RU" dirty="0"/>
          </a:p>
        </p:txBody>
      </p:sp>
      <p:pic>
        <p:nvPicPr>
          <p:cNvPr id="4098" name="Picture 2"/>
          <p:cNvPicPr>
            <a:picLocks noGrp="1" noChangeAspect="1" noChangeArrowheads="1"/>
          </p:cNvPicPr>
          <p:nvPr>
            <p:ph sz="half" idx="2"/>
          </p:nvPr>
        </p:nvPicPr>
        <p:blipFill>
          <a:blip r:embed="rId2"/>
          <a:srcRect/>
          <a:stretch>
            <a:fillRect/>
          </a:stretch>
        </p:blipFill>
        <p:spPr bwMode="auto">
          <a:xfrm>
            <a:off x="4648200" y="2495860"/>
            <a:ext cx="4038600" cy="2496517"/>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Легенда об озере Титикака.</a:t>
            </a:r>
            <a:endParaRPr lang="ru-RU" dirty="0"/>
          </a:p>
        </p:txBody>
      </p:sp>
      <p:sp>
        <p:nvSpPr>
          <p:cNvPr id="3" name="Прямоугольник 2"/>
          <p:cNvSpPr/>
          <p:nvPr/>
        </p:nvSpPr>
        <p:spPr>
          <a:xfrm>
            <a:off x="428564" y="1214422"/>
            <a:ext cx="8358278" cy="5016758"/>
          </a:xfrm>
          <a:prstGeom prst="rect">
            <a:avLst/>
          </a:prstGeom>
        </p:spPr>
        <p:txBody>
          <a:bodyPr wrap="square">
            <a:spAutoFit/>
          </a:bodyPr>
          <a:lstStyle/>
          <a:p>
            <a:pPr algn="just"/>
            <a:r>
              <a:rPr lang="ru-RU" sz="1600" dirty="0" smtClean="0">
                <a:latin typeface="Times New Roman" pitchFamily="18" charset="0"/>
                <a:cs typeface="Times New Roman" pitchFamily="18" charset="0"/>
              </a:rPr>
              <a:t>Когда-то давным-давно озеро Титикака представляло собой плодородную долину, населенную счастливыми и беспечными людьми. Всего у них было в достатке, земля их была изобильна и давала им все, в чем они нуждались. Люди на этой земле не ведали ни зависти, ни злобы, ни смерти. </a:t>
            </a:r>
          </a:p>
          <a:p>
            <a:pPr algn="just"/>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Апу</a:t>
            </a:r>
            <a:r>
              <a:rPr lang="ru-RU" sz="1600" dirty="0" smtClean="0">
                <a:latin typeface="Times New Roman" pitchFamily="18" charset="0"/>
                <a:cs typeface="Times New Roman" pitchFamily="18" charset="0"/>
              </a:rPr>
              <a:t>, боги гор, хранили людей от несчастий. Они наложили на них только один запрет: никто не должен был подниматься на вершины гор, где горел Священный Огонь. </a:t>
            </a:r>
          </a:p>
          <a:p>
            <a:pPr algn="just"/>
            <a:r>
              <a:rPr lang="ru-RU" sz="1600" dirty="0" smtClean="0">
                <a:latin typeface="Times New Roman" pitchFamily="18" charset="0"/>
                <a:cs typeface="Times New Roman" pitchFamily="18" charset="0"/>
              </a:rPr>
              <a:t> Долгое время люди даже не думали нарушать этот запрет. Однако бес - злой дух, обреченный на вечную жизнь во мраке, не мог вынести зрелища людей, живущих в долине столь мирно. Он ухитрился разделить людей, посеяв между ними несогласие. Он предложил им доказать свою храбрость и разыскать Священный Огонь, пылающий на вершинах гор. </a:t>
            </a:r>
          </a:p>
          <a:p>
            <a:pPr algn="just"/>
            <a:r>
              <a:rPr lang="ru-RU" sz="1600" dirty="0" smtClean="0">
                <a:latin typeface="Times New Roman" pitchFamily="18" charset="0"/>
                <a:cs typeface="Times New Roman" pitchFamily="18" charset="0"/>
              </a:rPr>
              <a:t> В один прекрасный день, на заре, люди начали карабкаться на вершины, но </a:t>
            </a:r>
            <a:r>
              <a:rPr lang="ru-RU" sz="1600" dirty="0" err="1" smtClean="0">
                <a:latin typeface="Times New Roman" pitchFamily="18" charset="0"/>
                <a:cs typeface="Times New Roman" pitchFamily="18" charset="0"/>
              </a:rPr>
              <a:t>Апу</a:t>
            </a:r>
            <a:r>
              <a:rPr lang="ru-RU" sz="1600" dirty="0" smtClean="0">
                <a:latin typeface="Times New Roman" pitchFamily="18" charset="0"/>
                <a:cs typeface="Times New Roman" pitchFamily="18" charset="0"/>
              </a:rPr>
              <a:t> застали их на полпути. Боги поняли, что люди ослушались их, и приняли решение уничтожить их всех до единого. Тысячи пум выскочили из пещер и набросились на людей. Люди вскричали, умоляя беса спасти их, но тот остался равнодушен к их мольбам. </a:t>
            </a:r>
          </a:p>
          <a:p>
            <a:pPr algn="just"/>
            <a:r>
              <a:rPr lang="ru-RU" sz="1600" dirty="0" smtClean="0">
                <a:latin typeface="Times New Roman" pitchFamily="18" charset="0"/>
                <a:cs typeface="Times New Roman" pitchFamily="18" charset="0"/>
              </a:rPr>
              <a:t> Видя это, </a:t>
            </a:r>
            <a:r>
              <a:rPr lang="ru-RU" sz="1600" dirty="0" err="1" smtClean="0">
                <a:latin typeface="Times New Roman" pitchFamily="18" charset="0"/>
                <a:cs typeface="Times New Roman" pitchFamily="18" charset="0"/>
              </a:rPr>
              <a:t>Инти</a:t>
            </a:r>
            <a:r>
              <a:rPr lang="ru-RU" sz="1600" dirty="0" smtClean="0">
                <a:latin typeface="Times New Roman" pitchFamily="18" charset="0"/>
                <a:cs typeface="Times New Roman" pitchFamily="18" charset="0"/>
              </a:rPr>
              <a:t>, бог Солнца, заплакал. Его слезы были такими обильными, что за сорок дней залили всю равнину. Спастись в тростниковой лодке удалось только одному мужчине и одной женщине. Когда Солнце снова засияло, мужчина и женщина не поверили своим глазам: они были посреди широкого озера, раскинувшегося под чистым </a:t>
            </a:r>
            <a:r>
              <a:rPr lang="ru-RU" sz="1600" dirty="0" err="1" smtClean="0">
                <a:latin typeface="Times New Roman" pitchFamily="18" charset="0"/>
                <a:cs typeface="Times New Roman" pitchFamily="18" charset="0"/>
              </a:rPr>
              <a:t>голубым</a:t>
            </a:r>
            <a:r>
              <a:rPr lang="ru-RU" sz="1600" dirty="0" smtClean="0">
                <a:latin typeface="Times New Roman" pitchFamily="18" charset="0"/>
                <a:cs typeface="Times New Roman" pitchFamily="18" charset="0"/>
              </a:rPr>
              <a:t> небом, а в водах этого озера плавали утонувшие пумы, превратившиеся в </a:t>
            </a:r>
            <a:r>
              <a:rPr lang="ru-RU" sz="1600" dirty="0" err="1" smtClean="0">
                <a:latin typeface="Times New Roman" pitchFamily="18" charset="0"/>
                <a:cs typeface="Times New Roman" pitchFamily="18" charset="0"/>
              </a:rPr>
              <a:t>каенные</a:t>
            </a:r>
            <a:r>
              <a:rPr lang="ru-RU" sz="1600" dirty="0" smtClean="0">
                <a:latin typeface="Times New Roman" pitchFamily="18" charset="0"/>
                <a:cs typeface="Times New Roman" pitchFamily="18" charset="0"/>
              </a:rPr>
              <a:t> изваяния. Тогда они и назвали это озеро "Титикака", что значит "озеро каменных пум".</a:t>
            </a:r>
            <a:endParaRPr lang="ru-RU" sz="16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81328"/>
            <a:ext cx="3257544" cy="4525963"/>
          </a:xfrm>
        </p:spPr>
        <p:txBody>
          <a:bodyPr/>
          <a:lstStyle/>
          <a:p>
            <a:r>
              <a:rPr lang="en-US" dirty="0" smtClean="0">
                <a:hlinkClick r:id="rId2"/>
              </a:rPr>
              <a:t>http://</a:t>
            </a:r>
            <a:r>
              <a:rPr lang="en-US" dirty="0" smtClean="0">
                <a:hlinkClick r:id="rId2"/>
              </a:rPr>
              <a:t>5june.ucoz.ru/photo/ehto_interesno/ozero_titikaka</a:t>
            </a:r>
            <a:endParaRPr lang="ru-RU" dirty="0" smtClean="0"/>
          </a:p>
          <a:p>
            <a:endParaRPr lang="ru-RU" dirty="0" smtClean="0"/>
          </a:p>
          <a:p>
            <a:endParaRPr lang="ru-RU" dirty="0" smtClean="0"/>
          </a:p>
          <a:p>
            <a:endParaRPr lang="ru-RU" dirty="0" smtClean="0"/>
          </a:p>
          <a:p>
            <a:r>
              <a:rPr lang="ru-RU" dirty="0" smtClean="0"/>
              <a:t>Спасибо </a:t>
            </a:r>
            <a:r>
              <a:rPr lang="ru-RU" smtClean="0"/>
              <a:t>за внимание!</a:t>
            </a:r>
            <a:endParaRPr lang="ru-RU" dirty="0"/>
          </a:p>
        </p:txBody>
      </p:sp>
      <p:sp>
        <p:nvSpPr>
          <p:cNvPr id="3" name="Заголовок 2"/>
          <p:cNvSpPr>
            <a:spLocks noGrp="1"/>
          </p:cNvSpPr>
          <p:nvPr>
            <p:ph type="title"/>
          </p:nvPr>
        </p:nvSpPr>
        <p:spPr/>
        <p:txBody>
          <a:bodyPr/>
          <a:lstStyle/>
          <a:p>
            <a:pPr algn="ctr"/>
            <a:r>
              <a:rPr lang="ru-RU" dirty="0" smtClean="0"/>
              <a:t>Интернет ресурсы</a:t>
            </a:r>
            <a:endParaRPr lang="ru-RU" dirty="0"/>
          </a:p>
        </p:txBody>
      </p:sp>
      <p:pic>
        <p:nvPicPr>
          <p:cNvPr id="1026" name="Picture 2"/>
          <p:cNvPicPr>
            <a:picLocks noChangeAspect="1" noChangeArrowheads="1"/>
          </p:cNvPicPr>
          <p:nvPr/>
        </p:nvPicPr>
        <p:blipFill>
          <a:blip r:embed="rId3"/>
          <a:srcRect/>
          <a:stretch>
            <a:fillRect/>
          </a:stretch>
        </p:blipFill>
        <p:spPr bwMode="auto">
          <a:xfrm>
            <a:off x="4572000" y="1357298"/>
            <a:ext cx="3571875" cy="47625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26</TotalTime>
  <Words>705</Words>
  <Application>Microsoft Office PowerPoint</Application>
  <PresentationFormat>Экран (4:3)</PresentationFormat>
  <Paragraphs>30</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Открытая</vt:lpstr>
      <vt:lpstr>Озеро Титикака и его тайны</vt:lpstr>
      <vt:lpstr>Размеры </vt:lpstr>
      <vt:lpstr>Люди там поселились давно</vt:lpstr>
      <vt:lpstr>Озеро Титикака иногда называют близнецом Байкала.</vt:lpstr>
      <vt:lpstr>Священное озеро</vt:lpstr>
      <vt:lpstr>Легенда об озере Титикака.</vt:lpstr>
      <vt:lpstr>Интернет ресурсы</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Озеро Титикака и его тайны</dc:title>
  <dc:creator>user</dc:creator>
  <cp:lastModifiedBy>user</cp:lastModifiedBy>
  <cp:revision>4</cp:revision>
  <dcterms:created xsi:type="dcterms:W3CDTF">2014-01-27T13:42:01Z</dcterms:created>
  <dcterms:modified xsi:type="dcterms:W3CDTF">2014-02-07T11:57:46Z</dcterms:modified>
</cp:coreProperties>
</file>