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56" r:id="rId3"/>
    <p:sldId id="258" r:id="rId4"/>
    <p:sldId id="259" r:id="rId5"/>
    <p:sldId id="260" r:id="rId6"/>
    <p:sldId id="261" r:id="rId7"/>
    <p:sldId id="257" r:id="rId8"/>
    <p:sldId id="265" r:id="rId9"/>
    <p:sldId id="263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DBB86-D88B-4DCB-A58C-4AB4ADDDB52C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D88B8-CB18-4E94-811A-93235A16C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D88B8-CB18-4E94-811A-93235A16C20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43042" y="1000108"/>
            <a:ext cx="64294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Предметно-практическая деятельность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средство развития связной речи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младших школьников,</a:t>
            </a:r>
            <a:r>
              <a:rPr lang="ru-RU" sz="4000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имеющих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нарушения слуха.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5500703"/>
            <a:ext cx="4138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Выполнила: </a:t>
            </a:r>
            <a:r>
              <a:rPr lang="ru-RU" dirty="0" smtClean="0">
                <a:solidFill>
                  <a:srgbClr val="7030A0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первой </a:t>
            </a:r>
            <a:r>
              <a:rPr lang="ru-RU" dirty="0" smtClean="0">
                <a:solidFill>
                  <a:srgbClr val="7030A0"/>
                </a:solidFill>
              </a:rPr>
              <a:t>квалификационной категории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                     Булашова </a:t>
            </a:r>
            <a:r>
              <a:rPr lang="ru-RU" dirty="0" smtClean="0">
                <a:solidFill>
                  <a:srgbClr val="7030A0"/>
                </a:solidFill>
              </a:rPr>
              <a:t>Н.А.</a:t>
            </a: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42910" y="214290"/>
            <a:ext cx="8286808" cy="2031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предметно-практическое обучение создает наиболее благоприятные условия для реализации ведущего прин­ципа обучения языку, принятого в советской сурдопеда­гогике,— формирование речи как средства общения в связи с деятельностью. В условиях практической дея­тельности с предметами развитие общения, формирова­ние речевых навыков происходят в наиболее естествен­ных и мотивированных условиях, когда пользование языком становится необходимостью. Знакомство с изде­лием, которое намечено изготовить, подготовка материа­лов, необходимых для работы, планирование предстоя­щей деятельности, сам процесс работы в условиях кол­лективного труда и, наконец, отчет и проверка выпол­ненной работы — все это создает потребность в слове, понимание речи и умение ею пользоваться, которые затем совершенствуются на других уроках.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72338"/>
          </a:xfrm>
          <a:prstGeom prst="rect">
            <a:avLst/>
          </a:prstGeom>
        </p:spPr>
      </p:pic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14414" y="214290"/>
            <a:ext cx="771530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3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7030A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2.2 П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редметно-практическое обучение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Arial Unicode MS" pitchFamily="34" charset="-128"/>
                <a:cs typeface="Calibri" pitchFamily="34" charset="0"/>
              </a:rPr>
              <a:t>создает наиболее благоприятные условия для реализации ведущего принципа обучения языку, принятого в советской сурдопедагогике,— формирование речи как средства общения в связи с деятельностью</a:t>
            </a:r>
            <a:r>
              <a:rPr lang="ru-RU" sz="2000" dirty="0" smtClean="0">
                <a:solidFill>
                  <a:srgbClr val="7030A0"/>
                </a:solidFill>
                <a:latin typeface="+mj-lt"/>
                <a:ea typeface="Arial Unicode MS" pitchFamily="34" charset="-128"/>
                <a:cs typeface="Calibri" pitchFamily="34" charset="0"/>
              </a:rPr>
              <a:t>.</a:t>
            </a: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ea typeface="Arial Unicode MS" pitchFamily="34" charset="-128"/>
              <a:cs typeface="Calibri" pitchFamily="34" charset="0"/>
            </a:endParaRP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Arial Unicode MS" pitchFamily="34" charset="-128"/>
                <a:cs typeface="Calibri" pitchFamily="34" charset="0"/>
              </a:rPr>
              <a:t>В условиях практической деятельности с предметами развитие общения, формирование речевых навыков происходят в наиболее естественных и мотивированных условиях, когда пользование языком становится необходимостью. </a:t>
            </a: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ea typeface="Arial Unicode MS" pitchFamily="34" charset="-128"/>
              <a:cs typeface="Calibri" pitchFamily="34" charset="0"/>
            </a:endParaRPr>
          </a:p>
          <a:p>
            <a:pPr marL="0" marR="0" lvl="0" indent="203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Arial Unicode MS" pitchFamily="34" charset="-128"/>
                <a:cs typeface="Calibri" pitchFamily="34" charset="0"/>
              </a:rPr>
              <a:t>Знакомство с изделием, которое намечено изготовить, подготовка материалов, необходимых для работы, планирование предстоящей деятельности, сам процесс работы в условиях коллективного труда и, наконец, отчет и проверка выполненной работы — все это создает потребность в слове, понимание речи и умение ею пользоваться, которые затем совершенствуются на других уроках.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0959" y="0"/>
            <a:ext cx="9244959" cy="6858000"/>
          </a:xfrm>
          <a:prstGeom prst="rect">
            <a:avLst/>
          </a:prstGeom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214414" y="214290"/>
            <a:ext cx="7715304" cy="646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Black" pitchFamily="34" charset="0"/>
                <a:ea typeface="Times New Roman" pitchFamily="18" charset="0"/>
                <a:cs typeface="Calibri" pitchFamily="34" charset="0"/>
              </a:rPr>
              <a:t>2.3 Практическая часть реферата включает в себя следующие вопросы: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педагогическая организация предметно-практической  деятельности;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приемы знакомства детей с новым речевым материалом;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создания соответствующей речевой среды на уроке ППО;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приёмы создания связи речевого развития с деятельностью;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формы  организации предметно-практической деятельности;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-приёмы создания естественных ситуаций для словесного общения учащихся с учителем и друг с другом;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способы ознакомления с новыми словами и фразами на уроках ППО;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- условия развития связной речи на основных этапах урока;  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142976" y="0"/>
            <a:ext cx="785818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54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2542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Изучив психолого-педагогическую литературу, мною рассмотрены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методики развития связной речи детей, что помогло мне понять закономерности естественного процесса усвоения речи.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Проанализировав методы, основывающие обучение неслышащих детей связной речи на устной ее форме, можно сделать вывод, что наиболее оптимальным и продуктивным для использовании в работе с неслышащими учащимися является аналитико-синтетический метод.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Анализ особенностей формирования связной речи неслышащих детей позволил наметить перспективу его развития в условиях специального обучения.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254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563" algn="l"/>
                <a:tab pos="4283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Календарно-тематическое планирование, разработанное с учетом индивидуальных особенностей учащихся, дает возможность начинать работу по каждой теме с организации активных действий в условиях речевого общения, что в свою очередь является залогом успешного развития устной связной  речи неслышащих детей.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Приложение 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38600" cy="4625989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32500" lnSpcReduction="20000"/>
          </a:bodyPr>
          <a:lstStyle/>
          <a:p>
            <a:endParaRPr lang="ru-RU" b="1" i="1" dirty="0" smtClean="0"/>
          </a:p>
          <a:p>
            <a:endParaRPr lang="ru-RU" b="1" i="1" dirty="0" smtClean="0"/>
          </a:p>
          <a:p>
            <a:endParaRPr lang="ru-RU" b="1" i="1" dirty="0" smtClean="0"/>
          </a:p>
          <a:p>
            <a:pPr algn="ctr"/>
            <a:endParaRPr lang="ru-RU" i="1" dirty="0" smtClean="0"/>
          </a:p>
          <a:p>
            <a:pPr algn="ctr"/>
            <a:endParaRPr lang="ru-RU" i="1" dirty="0" smtClean="0"/>
          </a:p>
          <a:p>
            <a:pPr algn="ctr">
              <a:buNone/>
            </a:pPr>
            <a:endParaRPr lang="ru-RU" sz="35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endParaRPr lang="ru-RU" sz="35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Конспект</a:t>
            </a:r>
            <a:endParaRPr lang="ru-RU" sz="35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 открытого урока</a:t>
            </a:r>
            <a:endParaRPr lang="ru-RU" sz="35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3500" b="1" i="1" dirty="0" smtClean="0">
                <a:solidFill>
                  <a:schemeClr val="tx2">
                    <a:lumMod val="75000"/>
                  </a:schemeClr>
                </a:solidFill>
              </a:rPr>
              <a:t>по предметно­-практическому обучению</a:t>
            </a:r>
            <a:endParaRPr lang="ru-RU" sz="35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ru-RU" sz="62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тема: «Мозаика. Узор»</a:t>
            </a:r>
          </a:p>
          <a:p>
            <a:pPr algn="ctr"/>
            <a:endParaRPr lang="ru-RU" dirty="0" smtClean="0"/>
          </a:p>
          <a:p>
            <a:pPr algn="ctr"/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ru-RU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во 2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классе специальной (коррекционной) школы</a:t>
            </a:r>
          </a:p>
          <a:p>
            <a:pPr algn="ctr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для неслышащих детей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pPr algn="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класса: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Булашова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Н.А</a:t>
            </a:r>
            <a:r>
              <a:rPr lang="ru-RU" dirty="0" smtClean="0"/>
              <a:t>.</a:t>
            </a:r>
          </a:p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sz="1900" dirty="0" smtClean="0"/>
              <a:t>2010 г.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32500" lnSpcReduction="20000"/>
          </a:bodyPr>
          <a:lstStyle/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4300" b="1" dirty="0" smtClean="0">
                <a:solidFill>
                  <a:schemeClr val="accent4">
                    <a:lumMod val="75000"/>
                  </a:schemeClr>
                </a:solidFill>
              </a:rPr>
              <a:t>Конспект урока </a:t>
            </a:r>
            <a:endParaRPr lang="ru-RU" sz="43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sz="4300" b="1" dirty="0" smtClean="0">
                <a:solidFill>
                  <a:schemeClr val="accent4">
                    <a:lumMod val="75000"/>
                  </a:schemeClr>
                </a:solidFill>
              </a:rPr>
              <a:t>по предметно-практическому обучению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ctr"/>
            <a:endParaRPr lang="ru-RU" b="1" dirty="0" smtClean="0"/>
          </a:p>
          <a:p>
            <a:pPr algn="ctr">
              <a:buNone/>
            </a:pPr>
            <a:r>
              <a:rPr lang="ru-RU" sz="3400" dirty="0" smtClean="0"/>
              <a:t>в первом классе школы-интерната</a:t>
            </a:r>
          </a:p>
          <a:p>
            <a:pPr algn="ctr">
              <a:buNone/>
            </a:pPr>
            <a:r>
              <a:rPr lang="ru-RU" sz="3400" dirty="0" smtClean="0"/>
              <a:t>для неслышащих детей. 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sz="4300" b="1" dirty="0" smtClean="0"/>
              <a:t> </a:t>
            </a:r>
            <a:r>
              <a:rPr lang="ru-RU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Тема:  Аппликация "Черепаха"</a:t>
            </a:r>
          </a:p>
          <a:p>
            <a:pPr algn="ctr">
              <a:buNone/>
            </a:pPr>
            <a:r>
              <a:rPr lang="ru-RU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(</a:t>
            </a:r>
            <a:r>
              <a:rPr lang="en-US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III </a:t>
            </a:r>
            <a:r>
              <a:rPr lang="ru-RU" sz="4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четверть)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Составила и провела: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 </a:t>
            </a:r>
          </a:p>
          <a:p>
            <a:pPr algn="ctr">
              <a:buNone/>
            </a:pP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Булашова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Н.А. </a:t>
            </a:r>
          </a:p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Хабаровск  2009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1071538" y="214290"/>
            <a:ext cx="785818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Введение………………………………………………………………………….............3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Глава I. Проблема развития связной речи у детей с нарушениями слуха младшего школьного возраста.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1.1.Изучение развития связной речи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у детей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AngsanaUPC" pitchFamily="18" charset="-34"/>
              </a:rPr>
              <a:t>младшего школьного возраста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с сохранным слухом в специальной литературе…………………………………...…6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1.2. Особенности формирования  связной речи у детей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AngsanaUPC" pitchFamily="18" charset="-34"/>
              </a:rPr>
              <a:t> младшего школьного возраста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 с нарушением слуха…………………………………………………………12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Глава II. Предметно-практическое обучение как специфическое средство формирования связной речи детей с нарушением слуха.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2.1.Значение предметно-практической деятельности в коррекционной системе обучения детей с нарушением слуха…………………………………………………17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2.2.Предметно-практическое обучение, как учебный предмет школ для неслышащих детей………………………………………..………………… ………...23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2.3.Развитие связной речи неслышащих детей младшего школьного возраста на занятиях по предметно-практической деятельности </a:t>
            </a:r>
            <a:r>
              <a:rPr lang="ru-RU" sz="1600" b="1" dirty="0" smtClean="0">
                <a:solidFill>
                  <a:srgbClr val="7030A0"/>
                </a:solidFill>
                <a:ea typeface="Times New Roman" pitchFamily="18" charset="0"/>
                <a:cs typeface="AngsanaUPC" pitchFamily="18" charset="-34"/>
              </a:rPr>
              <a:t>……………………………..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30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ea typeface="Times New Roman" pitchFamily="18" charset="0"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Заключение………………………………………………………………………...........31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Список литературы…………………………………………………………….............33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ngsanaUPC" pitchFamily="18" charset="-34"/>
              </a:rPr>
              <a:t>Приложение……………………………………………………………………………..34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ngsanaUPC" pitchFamily="18" charset="-34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4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24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24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071538" y="285728"/>
            <a:ext cx="8072462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Актуальность исследования.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Важнейшей задачей обучения русскому языку в начальных классах является развитие связной речи учащихся.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Анализ учебно-методической литературы показал, что, несмотря на немалое количество работ, посвященных развитию связной речи младших школьников, данная проблема еще далека от решения: имеется широкий круг вопросов, нуждающихся в дополнительных методических, психологических и лингвистических исследованиях, а также в теоретическом и экспериментальном обосновании.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Актуальность проблемы, её  практическая  значимость  обусловили  выбор  предмета и цели исследования.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Предметом исследования является урок ППО как средство развития речи неслышащих детей младшего школьного возраста.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Цель исследования - развитие связной речи младших школьников с нарушениями слуха в  процессе ППД.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14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0957" y="0"/>
            <a:ext cx="9244958" cy="6858000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214414" y="0"/>
            <a:ext cx="792958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Исходя из целей исследования, в своей работе я поставила следующие конкретные задачи исследования: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1. Изучить психолого-педагогическую и теоретико-методическую литературу по проблеме  развития связной речи младших школьников, имеющих нарушения слуха;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2. Выявить трудности, с которыми сталкиваются учителя и неслышащие учащиеся  при развитии связной речи на уроках ППО;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3. Подобрать методы и приёмы для уроков ППО  по развитию связной речи неслышащих учащихся в начальной школе;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4.Оптимизировать календарно-тематическое планирование работы по ППО, направленное  на развитие связной речи неслышащих детей младшего школьного возраста;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5. Разработать конспекты уроков по развитию связной речи младших школьников на  уроках ППО.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5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5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1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5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42976" y="571480"/>
            <a:ext cx="78581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Для решения задач исследования использовались следующие методы: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изучение и теоретический анализ лингвистической, психологической, педагогической и методической литературы с целью установления теоретических основ исследования;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- целенаправленное педагогическое наблюдение за учебной деятельностью младших школьников;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- изучение и обобщение педагогического опыта учителей;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- анализ субъективного опыта;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0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0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0479" y="0"/>
            <a:ext cx="9194479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142976" y="428604"/>
            <a:ext cx="785818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41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Практическая значимость исследования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41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состоит в использовании содержания уроков ППО для развития связной речи обучающихся с нарушенным слухом.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417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41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Эффективность моей работы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417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влияет на конечный результат работы всего педагогического коллектива начальной школы: успешное усвоение учащимися программного материала, социальная адаптация и интеграция учащихся школы-интерната в общество.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42976" y="42860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1.1 Развитие речи большая и сложная область методики родного языка. 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142976" y="642918"/>
            <a:ext cx="7786742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По вопросам развития речи имеется богатая литература. Это и страстные выступления в защиту живого слова, его значения в жизни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человека, и аргументация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необходимости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развивать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у детей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дар слова и    рекомендации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чисто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практического характера, и исследования, посвящённые    изучению особенностей детской речи. Не было ни одного заметного в  истории педагогики педагога, который оставался бы равнодушным к   вопросам развития речи. И, тем не менее, развитие речи как определённая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область теории методики только начинается складываться.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    Между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тем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современная методика развития речи располагает собственными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исследовательскими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данными,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имеет необходимую дидактическую, психологическую и лингвистическую базу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для того, чтобы вычленить систему основных понятий, определить их и сделать нужные выводы из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накопленных в науке экспериментальных данных.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     Цель педагога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обобщить данные теории и практики развития речи учащихся на уроке родного языка, привести эти данные в определённую систему, показать пути решения  конкретных вопросов методики развития речи. Это позволит поднять уровень практической деятельности учителя, которому в настоящее время  приходится во                                            многом вслепую решать сложные задачи развития речи  учащихся в          процессе преподавания основ науке о языке.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76" y="214290"/>
            <a:ext cx="78581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1.2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Развитие речи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в начальных классах школ для неслышащих детей ведется по трем направлениям: над словом (лексический уровень), над словосочетанием и предложением (синтаксический уровень) и над связной речью (уровень текста).</a:t>
            </a:r>
          </a:p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Кроме того, в понятие «развитие речи» входит  и работа  над произношением.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Три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названных направления развиваются параллельно, хотя и находятся в подчинительных отношениях между собой. Так, усвоение словаря дает материал для конструирования  предложений, а результаты того и другого направления используются при составлении связных рассказов.</a:t>
            </a:r>
          </a:p>
          <a:p>
            <a:pPr marL="0" marR="0" lvl="0" indent="14922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indent="14922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Для развития речи учащихся используются определенные виды упражнений.  Наиболее важные среди них, высшая ступень в сложной системе   речевых упражнений - упражнения в связной речи; в них сливаются все умения -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и в области словаря, и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Times New Roman" pitchFamily="18" charset="0"/>
              </a:rPr>
              <a:t>на уровне предложения, способность накапливать материал и строить  по определенной логике и композиции свою речь.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-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14414" y="214290"/>
            <a:ext cx="778674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0325" algn="l"/>
              </a:tabLst>
            </a:pPr>
            <a:r>
              <a:rPr lang="ru-RU" b="1" dirty="0" smtClean="0">
                <a:solidFill>
                  <a:srgbClr val="7030A0"/>
                </a:solidFill>
                <a:ea typeface="Arial Unicode MS" pitchFamily="34" charset="-128"/>
                <a:cs typeface="Times New Roman" pitchFamily="18" charset="0"/>
              </a:rPr>
              <a:t>2.1 П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Arial Unicode MS" pitchFamily="34" charset="-128"/>
                <a:cs typeface="Times New Roman" pitchFamily="18" charset="0"/>
              </a:rPr>
              <a:t>редметно-практическая деятельность представляет собой важное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Arial Unicode MS" pitchFamily="34" charset="-128"/>
                <a:cs typeface="Times New Roman" pitchFamily="18" charset="0"/>
              </a:rPr>
              <a:t>средство развития неслышащих детей, действующее в разных направлениях.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03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Первое направление: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использование предметно-практической деятель­ности обеспечивает последовательность в развитии мышления неслышащих детей. 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Batang" pitchFamily="18" charset="-127"/>
                <a:cs typeface="Times New Roman" pitchFamily="18" charset="0"/>
              </a:rPr>
              <a:t>Процессы анализа и синтеза, ср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авнения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и обобщения — все это первоначально развивается в условиях предметно-практической деятельности ребенка.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03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Второе направление: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предметно-практическая деятельность является условием формирования так называемых «житейских понятий», которые являются базой для овладения ребёнком научными знаниями.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  <a:p>
            <a:pPr marL="0"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0325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Третье направление: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предметно-практическая  деятельность создает условия для реализации одного из принципов  коммуникационной системы обучения языку – это связь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Arial Unicode MS" pitchFamily="34" charset="-128"/>
                <a:cs typeface="Arial Unicode MS" pitchFamily="34" charset="-128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речевого развития с деятельностью. Без использования предметно-практической деятельности этот принцип не находил нужных условий для реализации. А это вело к формализму в обучении языку, особенно в развитии связной речи детей. В условиях предметной деятельности у школьников появляется настоятельная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Batang" pitchFamily="18" charset="-127"/>
                <a:cs typeface="Georgia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Batang" pitchFamily="18" charset="-127"/>
                <a:cs typeface="Georgia" pitchFamily="18" charset="0"/>
              </a:rPr>
              <a:t>потребность в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общении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Times New Roman" pitchFamily="18" charset="0"/>
                <a:cs typeface="Arial" pitchFamily="34" charset="0"/>
              </a:rPr>
              <a:t>. Эту потребность  и использует педагог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ea typeface="Batang" pitchFamily="18" charset="-127"/>
                <a:cs typeface="Georgia" pitchFamily="18" charset="0"/>
              </a:rPr>
              <a:t>в целях формирования связной речи учащихся.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1411</Words>
  <Application>Microsoft Office PowerPoint</Application>
  <PresentationFormat>Экран (4:3)</PresentationFormat>
  <Paragraphs>151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Приложение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Natalia</dc:creator>
  <cp:lastModifiedBy>User</cp:lastModifiedBy>
  <cp:revision>95</cp:revision>
  <dcterms:created xsi:type="dcterms:W3CDTF">2010-10-31T13:31:25Z</dcterms:created>
  <dcterms:modified xsi:type="dcterms:W3CDTF">2013-05-12T13:15:54Z</dcterms:modified>
</cp:coreProperties>
</file>