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36"/>
  </p:notesMasterIdLst>
  <p:sldIdLst>
    <p:sldId id="290" r:id="rId2"/>
    <p:sldId id="298" r:id="rId3"/>
    <p:sldId id="364" r:id="rId4"/>
    <p:sldId id="366" r:id="rId5"/>
    <p:sldId id="371" r:id="rId6"/>
    <p:sldId id="367" r:id="rId7"/>
    <p:sldId id="368" r:id="rId8"/>
    <p:sldId id="370" r:id="rId9"/>
    <p:sldId id="372" r:id="rId10"/>
    <p:sldId id="373" r:id="rId11"/>
    <p:sldId id="374" r:id="rId12"/>
    <p:sldId id="375" r:id="rId13"/>
    <p:sldId id="390" r:id="rId14"/>
    <p:sldId id="389" r:id="rId15"/>
    <p:sldId id="388" r:id="rId16"/>
    <p:sldId id="381" r:id="rId17"/>
    <p:sldId id="391" r:id="rId18"/>
    <p:sldId id="382" r:id="rId19"/>
    <p:sldId id="383" r:id="rId20"/>
    <p:sldId id="384" r:id="rId21"/>
    <p:sldId id="385" r:id="rId22"/>
    <p:sldId id="387" r:id="rId23"/>
    <p:sldId id="386" r:id="rId24"/>
    <p:sldId id="392" r:id="rId25"/>
    <p:sldId id="393" r:id="rId26"/>
    <p:sldId id="394" r:id="rId27"/>
    <p:sldId id="396" r:id="rId28"/>
    <p:sldId id="397" r:id="rId29"/>
    <p:sldId id="380" r:id="rId30"/>
    <p:sldId id="395" r:id="rId31"/>
    <p:sldId id="378" r:id="rId32"/>
    <p:sldId id="379" r:id="rId33"/>
    <p:sldId id="398" r:id="rId34"/>
    <p:sldId id="377" r:id="rId35"/>
  </p:sldIdLst>
  <p:sldSz cx="9144000" cy="6858000" type="screen4x3"/>
  <p:notesSz cx="6858000" cy="9144000"/>
  <p:defaultTextStyle>
    <a:defPPr>
      <a:defRPr lang="ru-RU"/>
    </a:defPPr>
    <a:lvl1pPr algn="ctr" rtl="0" fontAlgn="base">
      <a:spcBef>
        <a:spcPct val="0"/>
      </a:spcBef>
      <a:spcAft>
        <a:spcPct val="0"/>
      </a:spcAft>
      <a:defRPr kern="1200">
        <a:solidFill>
          <a:schemeClr val="tx1"/>
        </a:solidFill>
        <a:latin typeface="Verdana" pitchFamily="34" charset="0"/>
        <a:ea typeface="+mn-ea"/>
        <a:cs typeface="+mn-cs"/>
      </a:defRPr>
    </a:lvl1pPr>
    <a:lvl2pPr marL="457200" algn="ctr" rtl="0" fontAlgn="base">
      <a:spcBef>
        <a:spcPct val="0"/>
      </a:spcBef>
      <a:spcAft>
        <a:spcPct val="0"/>
      </a:spcAft>
      <a:defRPr kern="1200">
        <a:solidFill>
          <a:schemeClr val="tx1"/>
        </a:solidFill>
        <a:latin typeface="Verdana" pitchFamily="34" charset="0"/>
        <a:ea typeface="+mn-ea"/>
        <a:cs typeface="+mn-cs"/>
      </a:defRPr>
    </a:lvl2pPr>
    <a:lvl3pPr marL="914400" algn="ctr" rtl="0" fontAlgn="base">
      <a:spcBef>
        <a:spcPct val="0"/>
      </a:spcBef>
      <a:spcAft>
        <a:spcPct val="0"/>
      </a:spcAft>
      <a:defRPr kern="1200">
        <a:solidFill>
          <a:schemeClr val="tx1"/>
        </a:solidFill>
        <a:latin typeface="Verdana" pitchFamily="34" charset="0"/>
        <a:ea typeface="+mn-ea"/>
        <a:cs typeface="+mn-cs"/>
      </a:defRPr>
    </a:lvl3pPr>
    <a:lvl4pPr marL="1371600" algn="ctr" rtl="0" fontAlgn="base">
      <a:spcBef>
        <a:spcPct val="0"/>
      </a:spcBef>
      <a:spcAft>
        <a:spcPct val="0"/>
      </a:spcAft>
      <a:defRPr kern="1200">
        <a:solidFill>
          <a:schemeClr val="tx1"/>
        </a:solidFill>
        <a:latin typeface="Verdana" pitchFamily="34" charset="0"/>
        <a:ea typeface="+mn-ea"/>
        <a:cs typeface="+mn-cs"/>
      </a:defRPr>
    </a:lvl4pPr>
    <a:lvl5pPr marL="1828800" algn="ctr"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228" autoAdjust="0"/>
    <p:restoredTop sz="92063" autoAdjust="0"/>
  </p:normalViewPr>
  <p:slideViewPr>
    <p:cSldViewPr>
      <p:cViewPr>
        <p:scale>
          <a:sx n="100" d="100"/>
          <a:sy n="100" d="100"/>
        </p:scale>
        <p:origin x="342" y="49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8459AC5B-FD7E-485E-B013-29416A8D4360}" type="datetimeFigureOut">
              <a:rPr lang="ru-RU"/>
              <a:pPr>
                <a:defRPr/>
              </a:pPr>
              <a:t>20.03.2014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smtClean="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3AA6F7DB-617E-43F3-ACAE-6E08505BCA03}"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algn="l">
              <a:defRPr/>
            </a:pPr>
            <a:endParaRPr lang="ru-RU" sz="2400">
              <a:latin typeface="Times New Roman" pitchFamily="18" charset="0"/>
            </a:endParaRPr>
          </a:p>
        </p:txBody>
      </p:sp>
      <p:sp>
        <p:nvSpPr>
          <p:cNvPr id="23554" name="Rectangle 2"/>
          <p:cNvSpPr>
            <a:spLocks noGrp="1" noChangeArrowheads="1"/>
          </p:cNvSpPr>
          <p:nvPr>
            <p:ph type="ctrTitle"/>
          </p:nvPr>
        </p:nvSpPr>
        <p:spPr>
          <a:xfrm>
            <a:off x="685800" y="990600"/>
            <a:ext cx="7772400" cy="1371600"/>
          </a:xfrm>
        </p:spPr>
        <p:txBody>
          <a:bodyPr/>
          <a:lstStyle>
            <a:lvl1pPr>
              <a:defRPr sz="4000"/>
            </a:lvl1pPr>
          </a:lstStyle>
          <a:p>
            <a:r>
              <a:rPr lang="ru-RU" smtClean="0"/>
              <a:t>Образец заголовка</a:t>
            </a:r>
            <a:endParaRPr lang="ru-RU"/>
          </a:p>
        </p:txBody>
      </p:sp>
      <p:sp>
        <p:nvSpPr>
          <p:cNvPr id="23555"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ru-RU" smtClean="0"/>
              <a:t>Образец подзаголовка</a:t>
            </a:r>
            <a:endParaRPr lang="ru-RU"/>
          </a:p>
        </p:txBody>
      </p:sp>
      <p:sp>
        <p:nvSpPr>
          <p:cNvPr id="5" name="Rectangle 4"/>
          <p:cNvSpPr>
            <a:spLocks noGrp="1" noChangeArrowheads="1"/>
          </p:cNvSpPr>
          <p:nvPr>
            <p:ph type="dt" sz="half" idx="10"/>
          </p:nvPr>
        </p:nvSpPr>
        <p:spPr>
          <a:xfrm>
            <a:off x="685800" y="6248400"/>
            <a:ext cx="1905000" cy="457200"/>
          </a:xfrm>
        </p:spPr>
        <p:txBody>
          <a:bodyPr/>
          <a:lstStyle>
            <a:lvl1pPr>
              <a:defRPr/>
            </a:lvl1pPr>
          </a:lstStyle>
          <a:p>
            <a:pPr>
              <a:defRPr/>
            </a:pPr>
            <a:endParaRPr lang="ru-RU"/>
          </a:p>
        </p:txBody>
      </p:sp>
      <p:sp>
        <p:nvSpPr>
          <p:cNvPr id="6" name="Rectangle 5"/>
          <p:cNvSpPr>
            <a:spLocks noGrp="1" noChangeArrowheads="1"/>
          </p:cNvSpPr>
          <p:nvPr>
            <p:ph type="ftr" sz="quarter" idx="11"/>
          </p:nvPr>
        </p:nvSpPr>
        <p:spPr>
          <a:xfrm>
            <a:off x="3124200" y="6248400"/>
            <a:ext cx="2895600" cy="457200"/>
          </a:xfrm>
        </p:spPr>
        <p:txBody>
          <a:bodyPr/>
          <a:lstStyle>
            <a:lvl1pPr>
              <a:defRPr/>
            </a:lvl1pPr>
          </a:lstStyle>
          <a:p>
            <a:pPr>
              <a:defRPr/>
            </a:pPr>
            <a:endParaRPr lang="ru-RU"/>
          </a:p>
        </p:txBody>
      </p:sp>
      <p:sp>
        <p:nvSpPr>
          <p:cNvPr id="7" name="Rectangle 6"/>
          <p:cNvSpPr>
            <a:spLocks noGrp="1" noChangeArrowheads="1"/>
          </p:cNvSpPr>
          <p:nvPr>
            <p:ph type="sldNum" sz="quarter" idx="12"/>
          </p:nvPr>
        </p:nvSpPr>
        <p:spPr>
          <a:xfrm>
            <a:off x="6553200" y="6248400"/>
            <a:ext cx="1905000" cy="457200"/>
          </a:xfrm>
        </p:spPr>
        <p:txBody>
          <a:bodyPr/>
          <a:lstStyle>
            <a:lvl1pPr>
              <a:defRPr/>
            </a:lvl1pPr>
          </a:lstStyle>
          <a:p>
            <a:pPr>
              <a:defRPr/>
            </a:pPr>
            <a:fld id="{59E4CC4C-B7E9-4D45-82E0-CDA1A5454140}"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6"/>
          <p:cNvSpPr>
            <a:spLocks noGrp="1" noChangeArrowheads="1"/>
          </p:cNvSpPr>
          <p:nvPr>
            <p:ph type="dt" sz="half" idx="10"/>
          </p:nvPr>
        </p:nvSpPr>
        <p:spPr>
          <a:ln/>
        </p:spPr>
        <p:txBody>
          <a:bodyPr/>
          <a:lstStyle>
            <a:lvl1pPr>
              <a:defRPr/>
            </a:lvl1pPr>
          </a:lstStyle>
          <a:p>
            <a:pPr>
              <a:defRPr/>
            </a:pPr>
            <a:endParaRPr lang="ru-RU"/>
          </a:p>
        </p:txBody>
      </p:sp>
      <p:sp>
        <p:nvSpPr>
          <p:cNvPr id="5" name="Rectangle 7"/>
          <p:cNvSpPr>
            <a:spLocks noGrp="1" noChangeArrowheads="1"/>
          </p:cNvSpPr>
          <p:nvPr>
            <p:ph type="ftr" sz="quarter" idx="11"/>
          </p:nvPr>
        </p:nvSpPr>
        <p:spPr>
          <a:ln/>
        </p:spPr>
        <p:txBody>
          <a:bodyPr/>
          <a:lstStyle>
            <a:lvl1pPr>
              <a:defRPr/>
            </a:lvl1pPr>
          </a:lstStyle>
          <a:p>
            <a:pPr>
              <a:defRPr/>
            </a:pPr>
            <a:endParaRPr lang="ru-RU"/>
          </a:p>
        </p:txBody>
      </p:sp>
      <p:sp>
        <p:nvSpPr>
          <p:cNvPr id="6" name="Rectangle 8"/>
          <p:cNvSpPr>
            <a:spLocks noGrp="1" noChangeArrowheads="1"/>
          </p:cNvSpPr>
          <p:nvPr>
            <p:ph type="sldNum" sz="quarter" idx="12"/>
          </p:nvPr>
        </p:nvSpPr>
        <p:spPr>
          <a:ln/>
        </p:spPr>
        <p:txBody>
          <a:bodyPr/>
          <a:lstStyle>
            <a:lvl1pPr>
              <a:defRPr/>
            </a:lvl1pPr>
          </a:lstStyle>
          <a:p>
            <a:pPr>
              <a:defRPr/>
            </a:pPr>
            <a:fld id="{6CD6537D-A939-458F-92B3-698624E4443A}"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73838" y="304800"/>
            <a:ext cx="2001837" cy="57150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566738" y="304800"/>
            <a:ext cx="5854700" cy="57150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6"/>
          <p:cNvSpPr>
            <a:spLocks noGrp="1" noChangeArrowheads="1"/>
          </p:cNvSpPr>
          <p:nvPr>
            <p:ph type="dt" sz="half" idx="10"/>
          </p:nvPr>
        </p:nvSpPr>
        <p:spPr>
          <a:ln/>
        </p:spPr>
        <p:txBody>
          <a:bodyPr/>
          <a:lstStyle>
            <a:lvl1pPr>
              <a:defRPr/>
            </a:lvl1pPr>
          </a:lstStyle>
          <a:p>
            <a:pPr>
              <a:defRPr/>
            </a:pPr>
            <a:endParaRPr lang="ru-RU"/>
          </a:p>
        </p:txBody>
      </p:sp>
      <p:sp>
        <p:nvSpPr>
          <p:cNvPr id="5" name="Rectangle 7"/>
          <p:cNvSpPr>
            <a:spLocks noGrp="1" noChangeArrowheads="1"/>
          </p:cNvSpPr>
          <p:nvPr>
            <p:ph type="ftr" sz="quarter" idx="11"/>
          </p:nvPr>
        </p:nvSpPr>
        <p:spPr>
          <a:ln/>
        </p:spPr>
        <p:txBody>
          <a:bodyPr/>
          <a:lstStyle>
            <a:lvl1pPr>
              <a:defRPr/>
            </a:lvl1pPr>
          </a:lstStyle>
          <a:p>
            <a:pPr>
              <a:defRPr/>
            </a:pPr>
            <a:endParaRPr lang="ru-RU"/>
          </a:p>
        </p:txBody>
      </p:sp>
      <p:sp>
        <p:nvSpPr>
          <p:cNvPr id="6" name="Rectangle 8"/>
          <p:cNvSpPr>
            <a:spLocks noGrp="1" noChangeArrowheads="1"/>
          </p:cNvSpPr>
          <p:nvPr>
            <p:ph type="sldNum" sz="quarter" idx="12"/>
          </p:nvPr>
        </p:nvSpPr>
        <p:spPr>
          <a:ln/>
        </p:spPr>
        <p:txBody>
          <a:bodyPr/>
          <a:lstStyle>
            <a:lvl1pPr>
              <a:defRPr/>
            </a:lvl1pPr>
          </a:lstStyle>
          <a:p>
            <a:pPr>
              <a:defRPr/>
            </a:pPr>
            <a:fld id="{BA37221F-8300-4B90-AFE9-CF391EA6B02B}" type="slidenum">
              <a:rPr lang="ru-RU"/>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4675" y="304800"/>
            <a:ext cx="8001000" cy="1216025"/>
          </a:xfrm>
        </p:spPr>
        <p:txBody>
          <a:bodyPr/>
          <a:lstStyle/>
          <a:p>
            <a:r>
              <a:rPr lang="ru-RU" smtClean="0"/>
              <a:t>Образец заголовка</a:t>
            </a:r>
            <a:endParaRPr lang="ru-RU"/>
          </a:p>
        </p:txBody>
      </p:sp>
      <p:sp>
        <p:nvSpPr>
          <p:cNvPr id="3" name="Таблица 2"/>
          <p:cNvSpPr>
            <a:spLocks noGrp="1"/>
          </p:cNvSpPr>
          <p:nvPr>
            <p:ph type="tbl" idx="1"/>
          </p:nvPr>
        </p:nvSpPr>
        <p:spPr>
          <a:xfrm>
            <a:off x="566738" y="1752600"/>
            <a:ext cx="8001000" cy="4267200"/>
          </a:xfrm>
        </p:spPr>
        <p:txBody>
          <a:bodyPr/>
          <a:lstStyle/>
          <a:p>
            <a:pPr lvl="0"/>
            <a:r>
              <a:rPr lang="ru-RU" noProof="0" smtClean="0"/>
              <a:t>Вставка таблицы</a:t>
            </a:r>
          </a:p>
        </p:txBody>
      </p:sp>
      <p:sp>
        <p:nvSpPr>
          <p:cNvPr id="4" name="Rectangle 6"/>
          <p:cNvSpPr>
            <a:spLocks noGrp="1" noChangeArrowheads="1"/>
          </p:cNvSpPr>
          <p:nvPr>
            <p:ph type="dt" sz="half" idx="10"/>
          </p:nvPr>
        </p:nvSpPr>
        <p:spPr>
          <a:ln/>
        </p:spPr>
        <p:txBody>
          <a:bodyPr/>
          <a:lstStyle>
            <a:lvl1pPr>
              <a:defRPr/>
            </a:lvl1pPr>
          </a:lstStyle>
          <a:p>
            <a:pPr>
              <a:defRPr/>
            </a:pPr>
            <a:endParaRPr lang="ru-RU"/>
          </a:p>
        </p:txBody>
      </p:sp>
      <p:sp>
        <p:nvSpPr>
          <p:cNvPr id="5" name="Rectangle 7"/>
          <p:cNvSpPr>
            <a:spLocks noGrp="1" noChangeArrowheads="1"/>
          </p:cNvSpPr>
          <p:nvPr>
            <p:ph type="ftr" sz="quarter" idx="11"/>
          </p:nvPr>
        </p:nvSpPr>
        <p:spPr>
          <a:ln/>
        </p:spPr>
        <p:txBody>
          <a:bodyPr/>
          <a:lstStyle>
            <a:lvl1pPr>
              <a:defRPr/>
            </a:lvl1pPr>
          </a:lstStyle>
          <a:p>
            <a:pPr>
              <a:defRPr/>
            </a:pPr>
            <a:endParaRPr lang="ru-RU"/>
          </a:p>
        </p:txBody>
      </p:sp>
      <p:sp>
        <p:nvSpPr>
          <p:cNvPr id="6" name="Rectangle 8"/>
          <p:cNvSpPr>
            <a:spLocks noGrp="1" noChangeArrowheads="1"/>
          </p:cNvSpPr>
          <p:nvPr>
            <p:ph type="sldNum" sz="quarter" idx="12"/>
          </p:nvPr>
        </p:nvSpPr>
        <p:spPr>
          <a:ln/>
        </p:spPr>
        <p:txBody>
          <a:bodyPr/>
          <a:lstStyle>
            <a:lvl1pPr>
              <a:defRPr/>
            </a:lvl1pPr>
          </a:lstStyle>
          <a:p>
            <a:pPr>
              <a:defRPr/>
            </a:pPr>
            <a:fld id="{F37FAA10-4318-4A60-B475-1C3F3724ABAB}" type="slidenum">
              <a:rPr lang="ru-RU"/>
              <a:pPr>
                <a:defRPr/>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4675" y="304800"/>
            <a:ext cx="8001000" cy="1216025"/>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566738" y="1752600"/>
            <a:ext cx="3924300" cy="4267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3438" y="1752600"/>
            <a:ext cx="3924300" cy="4267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6"/>
          <p:cNvSpPr>
            <a:spLocks noGrp="1" noChangeArrowheads="1"/>
          </p:cNvSpPr>
          <p:nvPr>
            <p:ph type="dt" sz="half" idx="10"/>
          </p:nvPr>
        </p:nvSpPr>
        <p:spPr>
          <a:ln/>
        </p:spPr>
        <p:txBody>
          <a:bodyPr/>
          <a:lstStyle>
            <a:lvl1pPr>
              <a:defRPr/>
            </a:lvl1pPr>
          </a:lstStyle>
          <a:p>
            <a:pPr>
              <a:defRPr/>
            </a:pPr>
            <a:endParaRPr lang="ru-RU"/>
          </a:p>
        </p:txBody>
      </p:sp>
      <p:sp>
        <p:nvSpPr>
          <p:cNvPr id="6" name="Rectangle 7"/>
          <p:cNvSpPr>
            <a:spLocks noGrp="1" noChangeArrowheads="1"/>
          </p:cNvSpPr>
          <p:nvPr>
            <p:ph type="ftr" sz="quarter" idx="11"/>
          </p:nvPr>
        </p:nvSpPr>
        <p:spPr>
          <a:ln/>
        </p:spPr>
        <p:txBody>
          <a:bodyPr/>
          <a:lstStyle>
            <a:lvl1pPr>
              <a:defRPr/>
            </a:lvl1pPr>
          </a:lstStyle>
          <a:p>
            <a:pPr>
              <a:defRPr/>
            </a:pPr>
            <a:endParaRPr lang="ru-RU"/>
          </a:p>
        </p:txBody>
      </p:sp>
      <p:sp>
        <p:nvSpPr>
          <p:cNvPr id="7" name="Rectangle 8"/>
          <p:cNvSpPr>
            <a:spLocks noGrp="1" noChangeArrowheads="1"/>
          </p:cNvSpPr>
          <p:nvPr>
            <p:ph type="sldNum" sz="quarter" idx="12"/>
          </p:nvPr>
        </p:nvSpPr>
        <p:spPr>
          <a:ln/>
        </p:spPr>
        <p:txBody>
          <a:bodyPr/>
          <a:lstStyle>
            <a:lvl1pPr>
              <a:defRPr/>
            </a:lvl1pPr>
          </a:lstStyle>
          <a:p>
            <a:pPr>
              <a:defRPr/>
            </a:pPr>
            <a:fld id="{8F57D4CF-E0B5-4185-9FCC-2B8EA6A004C2}"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6"/>
          <p:cNvSpPr>
            <a:spLocks noGrp="1" noChangeArrowheads="1"/>
          </p:cNvSpPr>
          <p:nvPr>
            <p:ph type="dt" sz="half" idx="10"/>
          </p:nvPr>
        </p:nvSpPr>
        <p:spPr>
          <a:ln/>
        </p:spPr>
        <p:txBody>
          <a:bodyPr/>
          <a:lstStyle>
            <a:lvl1pPr>
              <a:defRPr/>
            </a:lvl1pPr>
          </a:lstStyle>
          <a:p>
            <a:pPr>
              <a:defRPr/>
            </a:pPr>
            <a:endParaRPr lang="ru-RU"/>
          </a:p>
        </p:txBody>
      </p:sp>
      <p:sp>
        <p:nvSpPr>
          <p:cNvPr id="5" name="Rectangle 7"/>
          <p:cNvSpPr>
            <a:spLocks noGrp="1" noChangeArrowheads="1"/>
          </p:cNvSpPr>
          <p:nvPr>
            <p:ph type="ftr" sz="quarter" idx="11"/>
          </p:nvPr>
        </p:nvSpPr>
        <p:spPr>
          <a:ln/>
        </p:spPr>
        <p:txBody>
          <a:bodyPr/>
          <a:lstStyle>
            <a:lvl1pPr>
              <a:defRPr/>
            </a:lvl1pPr>
          </a:lstStyle>
          <a:p>
            <a:pPr>
              <a:defRPr/>
            </a:pPr>
            <a:endParaRPr lang="ru-RU"/>
          </a:p>
        </p:txBody>
      </p:sp>
      <p:sp>
        <p:nvSpPr>
          <p:cNvPr id="6" name="Rectangle 8"/>
          <p:cNvSpPr>
            <a:spLocks noGrp="1" noChangeArrowheads="1"/>
          </p:cNvSpPr>
          <p:nvPr>
            <p:ph type="sldNum" sz="quarter" idx="12"/>
          </p:nvPr>
        </p:nvSpPr>
        <p:spPr>
          <a:ln/>
        </p:spPr>
        <p:txBody>
          <a:bodyPr/>
          <a:lstStyle>
            <a:lvl1pPr>
              <a:defRPr/>
            </a:lvl1pPr>
          </a:lstStyle>
          <a:p>
            <a:pPr>
              <a:defRPr/>
            </a:pPr>
            <a:fld id="{457C583B-964F-446A-861B-6184FF583A40}"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6"/>
          <p:cNvSpPr>
            <a:spLocks noGrp="1" noChangeArrowheads="1"/>
          </p:cNvSpPr>
          <p:nvPr>
            <p:ph type="dt" sz="half" idx="10"/>
          </p:nvPr>
        </p:nvSpPr>
        <p:spPr>
          <a:ln/>
        </p:spPr>
        <p:txBody>
          <a:bodyPr/>
          <a:lstStyle>
            <a:lvl1pPr>
              <a:defRPr/>
            </a:lvl1pPr>
          </a:lstStyle>
          <a:p>
            <a:pPr>
              <a:defRPr/>
            </a:pPr>
            <a:endParaRPr lang="ru-RU"/>
          </a:p>
        </p:txBody>
      </p:sp>
      <p:sp>
        <p:nvSpPr>
          <p:cNvPr id="5" name="Rectangle 7"/>
          <p:cNvSpPr>
            <a:spLocks noGrp="1" noChangeArrowheads="1"/>
          </p:cNvSpPr>
          <p:nvPr>
            <p:ph type="ftr" sz="quarter" idx="11"/>
          </p:nvPr>
        </p:nvSpPr>
        <p:spPr>
          <a:ln/>
        </p:spPr>
        <p:txBody>
          <a:bodyPr/>
          <a:lstStyle>
            <a:lvl1pPr>
              <a:defRPr/>
            </a:lvl1pPr>
          </a:lstStyle>
          <a:p>
            <a:pPr>
              <a:defRPr/>
            </a:pPr>
            <a:endParaRPr lang="ru-RU"/>
          </a:p>
        </p:txBody>
      </p:sp>
      <p:sp>
        <p:nvSpPr>
          <p:cNvPr id="6" name="Rectangle 8"/>
          <p:cNvSpPr>
            <a:spLocks noGrp="1" noChangeArrowheads="1"/>
          </p:cNvSpPr>
          <p:nvPr>
            <p:ph type="sldNum" sz="quarter" idx="12"/>
          </p:nvPr>
        </p:nvSpPr>
        <p:spPr>
          <a:ln/>
        </p:spPr>
        <p:txBody>
          <a:bodyPr/>
          <a:lstStyle>
            <a:lvl1pPr>
              <a:defRPr/>
            </a:lvl1pPr>
          </a:lstStyle>
          <a:p>
            <a:pPr>
              <a:defRPr/>
            </a:pPr>
            <a:fld id="{84275C8F-35B5-496E-874F-AABA8CF24D2E}"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6"/>
          <p:cNvSpPr>
            <a:spLocks noGrp="1" noChangeArrowheads="1"/>
          </p:cNvSpPr>
          <p:nvPr>
            <p:ph type="dt" sz="half" idx="10"/>
          </p:nvPr>
        </p:nvSpPr>
        <p:spPr>
          <a:ln/>
        </p:spPr>
        <p:txBody>
          <a:bodyPr/>
          <a:lstStyle>
            <a:lvl1pPr>
              <a:defRPr/>
            </a:lvl1pPr>
          </a:lstStyle>
          <a:p>
            <a:pPr>
              <a:defRPr/>
            </a:pPr>
            <a:endParaRPr lang="ru-RU"/>
          </a:p>
        </p:txBody>
      </p:sp>
      <p:sp>
        <p:nvSpPr>
          <p:cNvPr id="6" name="Rectangle 7"/>
          <p:cNvSpPr>
            <a:spLocks noGrp="1" noChangeArrowheads="1"/>
          </p:cNvSpPr>
          <p:nvPr>
            <p:ph type="ftr" sz="quarter" idx="11"/>
          </p:nvPr>
        </p:nvSpPr>
        <p:spPr>
          <a:ln/>
        </p:spPr>
        <p:txBody>
          <a:bodyPr/>
          <a:lstStyle>
            <a:lvl1pPr>
              <a:defRPr/>
            </a:lvl1pPr>
          </a:lstStyle>
          <a:p>
            <a:pPr>
              <a:defRPr/>
            </a:pPr>
            <a:endParaRPr lang="ru-RU"/>
          </a:p>
        </p:txBody>
      </p:sp>
      <p:sp>
        <p:nvSpPr>
          <p:cNvPr id="7" name="Rectangle 8"/>
          <p:cNvSpPr>
            <a:spLocks noGrp="1" noChangeArrowheads="1"/>
          </p:cNvSpPr>
          <p:nvPr>
            <p:ph type="sldNum" sz="quarter" idx="12"/>
          </p:nvPr>
        </p:nvSpPr>
        <p:spPr>
          <a:ln/>
        </p:spPr>
        <p:txBody>
          <a:bodyPr/>
          <a:lstStyle>
            <a:lvl1pPr>
              <a:defRPr/>
            </a:lvl1pPr>
          </a:lstStyle>
          <a:p>
            <a:pPr>
              <a:defRPr/>
            </a:pPr>
            <a:fld id="{94B77BA1-EA71-4E1C-8E08-0E74364D6B98}"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6"/>
          <p:cNvSpPr>
            <a:spLocks noGrp="1" noChangeArrowheads="1"/>
          </p:cNvSpPr>
          <p:nvPr>
            <p:ph type="dt" sz="half" idx="10"/>
          </p:nvPr>
        </p:nvSpPr>
        <p:spPr>
          <a:ln/>
        </p:spPr>
        <p:txBody>
          <a:bodyPr/>
          <a:lstStyle>
            <a:lvl1pPr>
              <a:defRPr/>
            </a:lvl1pPr>
          </a:lstStyle>
          <a:p>
            <a:pPr>
              <a:defRPr/>
            </a:pPr>
            <a:endParaRPr lang="ru-RU"/>
          </a:p>
        </p:txBody>
      </p:sp>
      <p:sp>
        <p:nvSpPr>
          <p:cNvPr id="8" name="Rectangle 7"/>
          <p:cNvSpPr>
            <a:spLocks noGrp="1" noChangeArrowheads="1"/>
          </p:cNvSpPr>
          <p:nvPr>
            <p:ph type="ftr" sz="quarter" idx="11"/>
          </p:nvPr>
        </p:nvSpPr>
        <p:spPr>
          <a:ln/>
        </p:spPr>
        <p:txBody>
          <a:bodyPr/>
          <a:lstStyle>
            <a:lvl1pPr>
              <a:defRPr/>
            </a:lvl1pPr>
          </a:lstStyle>
          <a:p>
            <a:pPr>
              <a:defRPr/>
            </a:pPr>
            <a:endParaRPr lang="ru-RU"/>
          </a:p>
        </p:txBody>
      </p:sp>
      <p:sp>
        <p:nvSpPr>
          <p:cNvPr id="9" name="Rectangle 8"/>
          <p:cNvSpPr>
            <a:spLocks noGrp="1" noChangeArrowheads="1"/>
          </p:cNvSpPr>
          <p:nvPr>
            <p:ph type="sldNum" sz="quarter" idx="12"/>
          </p:nvPr>
        </p:nvSpPr>
        <p:spPr>
          <a:ln/>
        </p:spPr>
        <p:txBody>
          <a:bodyPr/>
          <a:lstStyle>
            <a:lvl1pPr>
              <a:defRPr/>
            </a:lvl1pPr>
          </a:lstStyle>
          <a:p>
            <a:pPr>
              <a:defRPr/>
            </a:pPr>
            <a:fld id="{013C1AAD-03D9-4B69-888C-F2E74CC90A98}"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6"/>
          <p:cNvSpPr>
            <a:spLocks noGrp="1" noChangeArrowheads="1"/>
          </p:cNvSpPr>
          <p:nvPr>
            <p:ph type="dt" sz="half" idx="10"/>
          </p:nvPr>
        </p:nvSpPr>
        <p:spPr>
          <a:ln/>
        </p:spPr>
        <p:txBody>
          <a:bodyPr/>
          <a:lstStyle>
            <a:lvl1pPr>
              <a:defRPr/>
            </a:lvl1pPr>
          </a:lstStyle>
          <a:p>
            <a:pPr>
              <a:defRPr/>
            </a:pPr>
            <a:endParaRPr lang="ru-RU"/>
          </a:p>
        </p:txBody>
      </p:sp>
      <p:sp>
        <p:nvSpPr>
          <p:cNvPr id="4" name="Rectangle 7"/>
          <p:cNvSpPr>
            <a:spLocks noGrp="1" noChangeArrowheads="1"/>
          </p:cNvSpPr>
          <p:nvPr>
            <p:ph type="ftr" sz="quarter" idx="11"/>
          </p:nvPr>
        </p:nvSpPr>
        <p:spPr>
          <a:ln/>
        </p:spPr>
        <p:txBody>
          <a:bodyPr/>
          <a:lstStyle>
            <a:lvl1pPr>
              <a:defRPr/>
            </a:lvl1pPr>
          </a:lstStyle>
          <a:p>
            <a:pPr>
              <a:defRPr/>
            </a:pPr>
            <a:endParaRPr lang="ru-RU"/>
          </a:p>
        </p:txBody>
      </p:sp>
      <p:sp>
        <p:nvSpPr>
          <p:cNvPr id="5" name="Rectangle 8"/>
          <p:cNvSpPr>
            <a:spLocks noGrp="1" noChangeArrowheads="1"/>
          </p:cNvSpPr>
          <p:nvPr>
            <p:ph type="sldNum" sz="quarter" idx="12"/>
          </p:nvPr>
        </p:nvSpPr>
        <p:spPr>
          <a:ln/>
        </p:spPr>
        <p:txBody>
          <a:bodyPr/>
          <a:lstStyle>
            <a:lvl1pPr>
              <a:defRPr/>
            </a:lvl1pPr>
          </a:lstStyle>
          <a:p>
            <a:pPr>
              <a:defRPr/>
            </a:pPr>
            <a:fld id="{05036EAD-246E-4E78-B8F7-D3FEC0C8718D}"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ru-RU"/>
          </a:p>
        </p:txBody>
      </p:sp>
      <p:sp>
        <p:nvSpPr>
          <p:cNvPr id="3" name="Rectangle 7"/>
          <p:cNvSpPr>
            <a:spLocks noGrp="1" noChangeArrowheads="1"/>
          </p:cNvSpPr>
          <p:nvPr>
            <p:ph type="ftr" sz="quarter" idx="11"/>
          </p:nvPr>
        </p:nvSpPr>
        <p:spPr>
          <a:ln/>
        </p:spPr>
        <p:txBody>
          <a:bodyPr/>
          <a:lstStyle>
            <a:lvl1pPr>
              <a:defRPr/>
            </a:lvl1pPr>
          </a:lstStyle>
          <a:p>
            <a:pPr>
              <a:defRPr/>
            </a:pPr>
            <a:endParaRPr lang="ru-RU"/>
          </a:p>
        </p:txBody>
      </p:sp>
      <p:sp>
        <p:nvSpPr>
          <p:cNvPr id="4" name="Rectangle 8"/>
          <p:cNvSpPr>
            <a:spLocks noGrp="1" noChangeArrowheads="1"/>
          </p:cNvSpPr>
          <p:nvPr>
            <p:ph type="sldNum" sz="quarter" idx="12"/>
          </p:nvPr>
        </p:nvSpPr>
        <p:spPr>
          <a:ln/>
        </p:spPr>
        <p:txBody>
          <a:bodyPr/>
          <a:lstStyle>
            <a:lvl1pPr>
              <a:defRPr/>
            </a:lvl1pPr>
          </a:lstStyle>
          <a:p>
            <a:pPr>
              <a:defRPr/>
            </a:pPr>
            <a:fld id="{4A297B6C-8F57-4961-AF0A-DE7CC7A582D0}"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6"/>
          <p:cNvSpPr>
            <a:spLocks noGrp="1" noChangeArrowheads="1"/>
          </p:cNvSpPr>
          <p:nvPr>
            <p:ph type="dt" sz="half" idx="10"/>
          </p:nvPr>
        </p:nvSpPr>
        <p:spPr>
          <a:ln/>
        </p:spPr>
        <p:txBody>
          <a:bodyPr/>
          <a:lstStyle>
            <a:lvl1pPr>
              <a:defRPr/>
            </a:lvl1pPr>
          </a:lstStyle>
          <a:p>
            <a:pPr>
              <a:defRPr/>
            </a:pPr>
            <a:endParaRPr lang="ru-RU"/>
          </a:p>
        </p:txBody>
      </p:sp>
      <p:sp>
        <p:nvSpPr>
          <p:cNvPr id="6" name="Rectangle 7"/>
          <p:cNvSpPr>
            <a:spLocks noGrp="1" noChangeArrowheads="1"/>
          </p:cNvSpPr>
          <p:nvPr>
            <p:ph type="ftr" sz="quarter" idx="11"/>
          </p:nvPr>
        </p:nvSpPr>
        <p:spPr>
          <a:ln/>
        </p:spPr>
        <p:txBody>
          <a:bodyPr/>
          <a:lstStyle>
            <a:lvl1pPr>
              <a:defRPr/>
            </a:lvl1pPr>
          </a:lstStyle>
          <a:p>
            <a:pPr>
              <a:defRPr/>
            </a:pPr>
            <a:endParaRPr lang="ru-RU"/>
          </a:p>
        </p:txBody>
      </p:sp>
      <p:sp>
        <p:nvSpPr>
          <p:cNvPr id="7" name="Rectangle 8"/>
          <p:cNvSpPr>
            <a:spLocks noGrp="1" noChangeArrowheads="1"/>
          </p:cNvSpPr>
          <p:nvPr>
            <p:ph type="sldNum" sz="quarter" idx="12"/>
          </p:nvPr>
        </p:nvSpPr>
        <p:spPr>
          <a:ln/>
        </p:spPr>
        <p:txBody>
          <a:bodyPr/>
          <a:lstStyle>
            <a:lvl1pPr>
              <a:defRPr/>
            </a:lvl1pPr>
          </a:lstStyle>
          <a:p>
            <a:pPr>
              <a:defRPr/>
            </a:pPr>
            <a:fld id="{F32F5016-CA11-4413-B502-5FE5DAAE0649}"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6"/>
          <p:cNvSpPr>
            <a:spLocks noGrp="1" noChangeArrowheads="1"/>
          </p:cNvSpPr>
          <p:nvPr>
            <p:ph type="dt" sz="half" idx="10"/>
          </p:nvPr>
        </p:nvSpPr>
        <p:spPr>
          <a:ln/>
        </p:spPr>
        <p:txBody>
          <a:bodyPr/>
          <a:lstStyle>
            <a:lvl1pPr>
              <a:defRPr/>
            </a:lvl1pPr>
          </a:lstStyle>
          <a:p>
            <a:pPr>
              <a:defRPr/>
            </a:pPr>
            <a:endParaRPr lang="ru-RU"/>
          </a:p>
        </p:txBody>
      </p:sp>
      <p:sp>
        <p:nvSpPr>
          <p:cNvPr id="6" name="Rectangle 7"/>
          <p:cNvSpPr>
            <a:spLocks noGrp="1" noChangeArrowheads="1"/>
          </p:cNvSpPr>
          <p:nvPr>
            <p:ph type="ftr" sz="quarter" idx="11"/>
          </p:nvPr>
        </p:nvSpPr>
        <p:spPr>
          <a:ln/>
        </p:spPr>
        <p:txBody>
          <a:bodyPr/>
          <a:lstStyle>
            <a:lvl1pPr>
              <a:defRPr/>
            </a:lvl1pPr>
          </a:lstStyle>
          <a:p>
            <a:pPr>
              <a:defRPr/>
            </a:pPr>
            <a:endParaRPr lang="ru-RU"/>
          </a:p>
        </p:txBody>
      </p:sp>
      <p:sp>
        <p:nvSpPr>
          <p:cNvPr id="7" name="Rectangle 8"/>
          <p:cNvSpPr>
            <a:spLocks noGrp="1" noChangeArrowheads="1"/>
          </p:cNvSpPr>
          <p:nvPr>
            <p:ph type="sldNum" sz="quarter" idx="12"/>
          </p:nvPr>
        </p:nvSpPr>
        <p:spPr>
          <a:ln/>
        </p:spPr>
        <p:txBody>
          <a:bodyPr/>
          <a:lstStyle>
            <a:lvl1pPr>
              <a:defRPr/>
            </a:lvl1pPr>
          </a:lstStyle>
          <a:p>
            <a:pPr>
              <a:defRPr/>
            </a:pPr>
            <a:fld id="{0E6CF2E0-0DAC-4D21-A089-7426A509B8B7}"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ru-RU" smtClean="0"/>
              <a:t>Образец заголовка</a:t>
            </a:r>
          </a:p>
        </p:txBody>
      </p:sp>
      <p:sp>
        <p:nvSpPr>
          <p:cNvPr id="1027"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22532" name="AutoShape 4"/>
          <p:cNvSpPr>
            <a:spLocks noChangeArrowheads="1"/>
          </p:cNvSpPr>
          <p:nvPr/>
        </p:nvSpPr>
        <p:spPr bwMode="auto">
          <a:xfrm>
            <a:off x="609600" y="1566863"/>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algn="l">
              <a:defRPr/>
            </a:pPr>
            <a:endParaRPr lang="ru-RU" sz="2400">
              <a:latin typeface="Times New Roman" pitchFamily="18" charset="0"/>
            </a:endParaRPr>
          </a:p>
        </p:txBody>
      </p:sp>
      <p:sp>
        <p:nvSpPr>
          <p:cNvPr id="22533"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lstStyle/>
          <a:p>
            <a:pPr>
              <a:defRPr/>
            </a:pPr>
            <a:endParaRPr lang="ru-RU"/>
          </a:p>
        </p:txBody>
      </p:sp>
      <p:sp>
        <p:nvSpPr>
          <p:cNvPr id="22534"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ru-RU"/>
          </a:p>
        </p:txBody>
      </p:sp>
      <p:sp>
        <p:nvSpPr>
          <p:cNvPr id="22535"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ru-RU"/>
          </a:p>
        </p:txBody>
      </p:sp>
      <p:sp>
        <p:nvSpPr>
          <p:cNvPr id="22536"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A987BFC3-6C36-423F-BEB5-D120030FEAD9}"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898" r:id="rId1"/>
    <p:sldLayoutId id="2147483886" r:id="rId2"/>
    <p:sldLayoutId id="2147483887" r:id="rId3"/>
    <p:sldLayoutId id="2147483888" r:id="rId4"/>
    <p:sldLayoutId id="2147483889" r:id="rId5"/>
    <p:sldLayoutId id="2147483890" r:id="rId6"/>
    <p:sldLayoutId id="2147483891" r:id="rId7"/>
    <p:sldLayoutId id="2147483892" r:id="rId8"/>
    <p:sldLayoutId id="2147483893" r:id="rId9"/>
    <p:sldLayoutId id="2147483894" r:id="rId10"/>
    <p:sldLayoutId id="2147483895" r:id="rId11"/>
    <p:sldLayoutId id="2147483896" r:id="rId12"/>
    <p:sldLayoutId id="2147483897" r:id="rId13"/>
  </p:sldLayoutIdLst>
  <p:timing>
    <p:tnLst>
      <p:par>
        <p:cTn id="1" dur="indefinite" restart="never" nodeType="tmRoot"/>
      </p:par>
    </p:tnLst>
  </p:timing>
  <p:txStyles>
    <p:titleStyle>
      <a:lvl1pPr algn="l" rtl="0" eaLnBrk="1" fontAlgn="base" hangingPunct="1">
        <a:spcBef>
          <a:spcPct val="0"/>
        </a:spcBef>
        <a:spcAft>
          <a:spcPct val="0"/>
        </a:spcAft>
        <a:defRPr sz="3800">
          <a:solidFill>
            <a:schemeClr val="tx2"/>
          </a:solidFill>
          <a:latin typeface="+mj-lt"/>
          <a:ea typeface="+mj-ea"/>
          <a:cs typeface="+mj-cs"/>
        </a:defRPr>
      </a:lvl1pPr>
      <a:lvl2pPr algn="l" rtl="0" eaLnBrk="1" fontAlgn="base" hangingPunct="1">
        <a:spcBef>
          <a:spcPct val="0"/>
        </a:spcBef>
        <a:spcAft>
          <a:spcPct val="0"/>
        </a:spcAft>
        <a:defRPr sz="3800">
          <a:solidFill>
            <a:schemeClr val="tx2"/>
          </a:solidFill>
          <a:latin typeface="Verdana" pitchFamily="34" charset="0"/>
        </a:defRPr>
      </a:lvl2pPr>
      <a:lvl3pPr algn="l" rtl="0" eaLnBrk="1" fontAlgn="base" hangingPunct="1">
        <a:spcBef>
          <a:spcPct val="0"/>
        </a:spcBef>
        <a:spcAft>
          <a:spcPct val="0"/>
        </a:spcAft>
        <a:defRPr sz="3800">
          <a:solidFill>
            <a:schemeClr val="tx2"/>
          </a:solidFill>
          <a:latin typeface="Verdana" pitchFamily="34" charset="0"/>
        </a:defRPr>
      </a:lvl3pPr>
      <a:lvl4pPr algn="l" rtl="0" eaLnBrk="1" fontAlgn="base" hangingPunct="1">
        <a:spcBef>
          <a:spcPct val="0"/>
        </a:spcBef>
        <a:spcAft>
          <a:spcPct val="0"/>
        </a:spcAft>
        <a:defRPr sz="3800">
          <a:solidFill>
            <a:schemeClr val="tx2"/>
          </a:solidFill>
          <a:latin typeface="Verdana" pitchFamily="34" charset="0"/>
        </a:defRPr>
      </a:lvl4pPr>
      <a:lvl5pPr algn="l" rtl="0" eaLnBrk="1" fontAlgn="base" hangingPunct="1">
        <a:spcBef>
          <a:spcPct val="0"/>
        </a:spcBef>
        <a:spcAft>
          <a:spcPct val="0"/>
        </a:spcAft>
        <a:defRPr sz="3800">
          <a:solidFill>
            <a:schemeClr val="tx2"/>
          </a:solidFill>
          <a:latin typeface="Verdana" pitchFamily="34" charset="0"/>
        </a:defRPr>
      </a:lvl5pPr>
      <a:lvl6pPr marL="457200" algn="l" rtl="0" eaLnBrk="1" fontAlgn="base" hangingPunct="1">
        <a:spcBef>
          <a:spcPct val="0"/>
        </a:spcBef>
        <a:spcAft>
          <a:spcPct val="0"/>
        </a:spcAft>
        <a:defRPr sz="3800">
          <a:solidFill>
            <a:schemeClr val="tx2"/>
          </a:solidFill>
          <a:latin typeface="Verdana" pitchFamily="34" charset="0"/>
        </a:defRPr>
      </a:lvl6pPr>
      <a:lvl7pPr marL="914400" algn="l" rtl="0" eaLnBrk="1" fontAlgn="base" hangingPunct="1">
        <a:spcBef>
          <a:spcPct val="0"/>
        </a:spcBef>
        <a:spcAft>
          <a:spcPct val="0"/>
        </a:spcAft>
        <a:defRPr sz="3800">
          <a:solidFill>
            <a:schemeClr val="tx2"/>
          </a:solidFill>
          <a:latin typeface="Verdana" pitchFamily="34" charset="0"/>
        </a:defRPr>
      </a:lvl7pPr>
      <a:lvl8pPr marL="1371600" algn="l" rtl="0" eaLnBrk="1" fontAlgn="base" hangingPunct="1">
        <a:spcBef>
          <a:spcPct val="0"/>
        </a:spcBef>
        <a:spcAft>
          <a:spcPct val="0"/>
        </a:spcAft>
        <a:defRPr sz="3800">
          <a:solidFill>
            <a:schemeClr val="tx2"/>
          </a:solidFill>
          <a:latin typeface="Verdana" pitchFamily="34" charset="0"/>
        </a:defRPr>
      </a:lvl8pPr>
      <a:lvl9pPr marL="1828800" algn="l" rtl="0" eaLnBrk="1" fontAlgn="base" hangingPunct="1">
        <a:spcBef>
          <a:spcPct val="0"/>
        </a:spcBef>
        <a:spcAft>
          <a:spcPct val="0"/>
        </a:spcAft>
        <a:defRPr sz="3800">
          <a:solidFill>
            <a:schemeClr val="tx2"/>
          </a:solidFill>
          <a:latin typeface="Verdana" pitchFamily="34" charset="0"/>
        </a:defRPr>
      </a:lvl9pPr>
    </p:titleStyle>
    <p:bodyStyle>
      <a:lvl1pPr marL="469900" indent="-469900" algn="l" rtl="0" eaLnBrk="1" fontAlgn="base" hangingPunct="1">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eaLnBrk="1" fontAlgn="base" hangingPunct="1">
        <a:spcBef>
          <a:spcPct val="20000"/>
        </a:spcBef>
        <a:spcAft>
          <a:spcPct val="0"/>
        </a:spcAft>
        <a:buClr>
          <a:schemeClr val="accent2"/>
        </a:buClr>
        <a:buFont typeface="Wingdings" pitchFamily="2" charset="2"/>
        <a:buChar char="n"/>
        <a:defRPr sz="2600">
          <a:solidFill>
            <a:schemeClr val="tx1"/>
          </a:solidFill>
          <a:latin typeface="+mn-lt"/>
        </a:defRPr>
      </a:lvl2pPr>
      <a:lvl3pPr marL="1304925" indent="-395288" algn="l" rtl="0" eaLnBrk="1" fontAlgn="base" hangingPunct="1">
        <a:spcBef>
          <a:spcPct val="20000"/>
        </a:spcBef>
        <a:spcAft>
          <a:spcPct val="0"/>
        </a:spcAft>
        <a:buClr>
          <a:schemeClr val="accent2"/>
        </a:buClr>
        <a:buFont typeface="Wingdings" pitchFamily="2" charset="2"/>
        <a:buChar char="o"/>
        <a:defRPr sz="2300">
          <a:solidFill>
            <a:schemeClr val="tx1"/>
          </a:solidFill>
          <a:latin typeface="+mn-lt"/>
        </a:defRPr>
      </a:lvl3pPr>
      <a:lvl4pPr marL="1693863" indent="-387350" algn="l" rtl="0" eaLnBrk="1" fontAlgn="base" hangingPunct="1">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1" fontAlgn="base" hangingPunct="1">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eaLnBrk="1" fontAlgn="base" hangingPunct="1">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eaLnBrk="1" fontAlgn="base" hangingPunct="1">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eaLnBrk="1" fontAlgn="base" hangingPunct="1">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eaLnBrk="1" fontAlgn="base" hangingPunct="1">
        <a:spcBef>
          <a:spcPct val="25000"/>
        </a:spcBef>
        <a:spcAft>
          <a:spcPct val="0"/>
        </a:spcAft>
        <a:buClr>
          <a:schemeClr val="accent2"/>
        </a:buClr>
        <a:buFont typeface="Wingdings" pitchFamily="2" charset="2"/>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mathgia.ru/or/gia12/Main" TargetMode="External"/><Relationship Id="rId2" Type="http://schemas.openxmlformats.org/officeDocument/2006/relationships/hyperlink" Target="http://www.fipi.ru/view/sections/227/docs/628.html" TargetMode="External"/><Relationship Id="rId1" Type="http://schemas.openxmlformats.org/officeDocument/2006/relationships/slideLayout" Target="../slideLayouts/slideLayout2.xml"/><Relationship Id="rId6" Type="http://schemas.openxmlformats.org/officeDocument/2006/relationships/hyperlink" Target="http://www.alleng.ru/edu/math3.htm" TargetMode="External"/><Relationship Id="rId5" Type="http://schemas.openxmlformats.org/officeDocument/2006/relationships/hyperlink" Target="http://egeigia.ru/" TargetMode="External"/><Relationship Id="rId4" Type="http://schemas.openxmlformats.org/officeDocument/2006/relationships/hyperlink" Target="http://alexlarin.net/"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04800" y="533400"/>
            <a:ext cx="8610600" cy="1095400"/>
          </a:xfrm>
        </p:spPr>
        <p:txBody>
          <a:bodyPr/>
          <a:lstStyle/>
          <a:p>
            <a:pPr algn="ctr" eaLnBrk="1" hangingPunct="1">
              <a:defRPr/>
            </a:pPr>
            <a:r>
              <a:rPr lang="ru-RU" sz="3600" b="1" dirty="0" smtClean="0">
                <a:effectLst>
                  <a:outerShdw blurRad="38100" dist="38100" dir="2700000" algn="tl">
                    <a:srgbClr val="000000">
                      <a:alpha val="43137"/>
                    </a:srgbClr>
                  </a:outerShdw>
                </a:effectLst>
              </a:rPr>
              <a:t>Государственная итоговая аттестация в 2014 году</a:t>
            </a:r>
          </a:p>
        </p:txBody>
      </p:sp>
      <p:sp>
        <p:nvSpPr>
          <p:cNvPr id="3075" name="Rectangle 3"/>
          <p:cNvSpPr>
            <a:spLocks noGrp="1" noChangeArrowheads="1"/>
          </p:cNvSpPr>
          <p:nvPr>
            <p:ph type="subTitle" idx="1"/>
          </p:nvPr>
        </p:nvSpPr>
        <p:spPr>
          <a:xfrm>
            <a:off x="1752600" y="3962400"/>
            <a:ext cx="7010400" cy="1447800"/>
          </a:xfrm>
        </p:spPr>
        <p:txBody>
          <a:bodyPr/>
          <a:lstStyle/>
          <a:p>
            <a:pPr algn="r" eaLnBrk="1" hangingPunct="1">
              <a:lnSpc>
                <a:spcPct val="80000"/>
              </a:lnSpc>
            </a:pPr>
            <a:endParaRPr lang="ru-RU" sz="2000" b="1" dirty="0" smtClean="0"/>
          </a:p>
          <a:p>
            <a:pPr algn="r" eaLnBrk="1" hangingPunct="1">
              <a:lnSpc>
                <a:spcPct val="80000"/>
              </a:lnSpc>
            </a:pPr>
            <a:endParaRPr lang="ru-RU" sz="2000" b="1"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Содержимое 2"/>
          <p:cNvSpPr>
            <a:spLocks noGrp="1"/>
          </p:cNvSpPr>
          <p:nvPr>
            <p:ph idx="1"/>
          </p:nvPr>
        </p:nvSpPr>
        <p:spPr/>
        <p:txBody>
          <a:bodyPr/>
          <a:lstStyle/>
          <a:p>
            <a:r>
              <a:rPr lang="ru-RU" sz="2400" smtClean="0"/>
              <a:t>Обучающимся, не завершившим основного общего образования, не прошедшим ГИА или получившим на ГИА неудовлетворительные результаты более чем по одному обязательному учебному предмету, либо получившим повторно неудовлетворительный результат по одному из этих предметов на ГИА в дополнительные сроки, предоставляется право пройти ГИА по соответствующим учебным предметам не ранее чем через год </a:t>
            </a:r>
          </a:p>
        </p:txBody>
      </p:sp>
      <p:sp>
        <p:nvSpPr>
          <p:cNvPr id="27651" name="Заголовок 1"/>
          <p:cNvSpPr>
            <a:spLocks noGrp="1"/>
          </p:cNvSpPr>
          <p:nvPr>
            <p:ph type="title"/>
          </p:nvPr>
        </p:nvSpPr>
        <p:spPr/>
        <p:txBody>
          <a:bodyPr/>
          <a:lstStyle/>
          <a:p>
            <a:r>
              <a:rPr lang="ru-RU" sz="2200" b="1" smtClean="0"/>
              <a:t>Порядок проведения государственной итоговой аттестации по образовательным программам основного общего образования</a:t>
            </a:r>
            <a:endParaRPr lang="ru-RU" sz="220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Заголовок 1"/>
          <p:cNvSpPr>
            <a:spLocks noGrp="1"/>
          </p:cNvSpPr>
          <p:nvPr>
            <p:ph type="title"/>
          </p:nvPr>
        </p:nvSpPr>
        <p:spPr/>
        <p:txBody>
          <a:bodyPr/>
          <a:lstStyle/>
          <a:p>
            <a:r>
              <a:rPr lang="ru-RU" sz="2800" b="1" smtClean="0"/>
              <a:t>Приказ Минобрнауки России от 30.08 2013 г. № 1015</a:t>
            </a:r>
            <a:endParaRPr lang="ru-RU" sz="2800" smtClean="0"/>
          </a:p>
        </p:txBody>
      </p:sp>
      <p:sp>
        <p:nvSpPr>
          <p:cNvPr id="28675" name="Содержимое 2"/>
          <p:cNvSpPr>
            <a:spLocks noGrp="1"/>
          </p:cNvSpPr>
          <p:nvPr>
            <p:ph idx="1"/>
          </p:nvPr>
        </p:nvSpPr>
        <p:spPr/>
        <p:txBody>
          <a:bodyPr/>
          <a:lstStyle/>
          <a:p>
            <a:r>
              <a:rPr lang="ru-RU" sz="2400" smtClean="0"/>
              <a:t>Ст 60 12. Лицам, не прошедшим итоговой аттестации или получившим на итоговой аттестации неудовлетворительные результаты, а также лицам, освоившим часть образовательной программы и (или) отчисленным из организации, осуществляющей образовательную деятельность, выдается справка об обучении или о периоде обучения по образцу, самостоятельно устанавливаемому организацией, осуществляющей образовательную деятельность.</a:t>
            </a:r>
          </a:p>
          <a:p>
            <a:endParaRPr lang="ru-RU"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Заголовок 1"/>
          <p:cNvSpPr>
            <a:spLocks noGrp="1"/>
          </p:cNvSpPr>
          <p:nvPr>
            <p:ph type="title"/>
          </p:nvPr>
        </p:nvSpPr>
        <p:spPr/>
        <p:txBody>
          <a:bodyPr/>
          <a:lstStyle/>
          <a:p>
            <a:r>
              <a:rPr lang="ru-RU" sz="2800" b="1" smtClean="0"/>
              <a:t>Федеральный закон от 29.12.2012 г. № 273-ФЗ «Об образовании в Российской Федерации»</a:t>
            </a:r>
            <a:endParaRPr lang="ru-RU" sz="2800" smtClean="0"/>
          </a:p>
        </p:txBody>
      </p:sp>
      <p:sp>
        <p:nvSpPr>
          <p:cNvPr id="29699" name="Содержимое 2"/>
          <p:cNvSpPr>
            <a:spLocks noGrp="1"/>
          </p:cNvSpPr>
          <p:nvPr>
            <p:ph idx="1"/>
          </p:nvPr>
        </p:nvSpPr>
        <p:spPr/>
        <p:txBody>
          <a:bodyPr/>
          <a:lstStyle/>
          <a:p>
            <a:r>
              <a:rPr lang="ru-RU" sz="2200" smtClean="0"/>
              <a:t>Ст 58 п 9. </a:t>
            </a:r>
            <a:r>
              <a:rPr lang="ru-RU" sz="2200" b="1" smtClean="0"/>
              <a:t>Обучающиеся</a:t>
            </a:r>
            <a:r>
              <a:rPr lang="ru-RU" sz="2200" smtClean="0"/>
              <a:t> в образовательной организации по образовательным программам начального общего, основного общего и среднего общего образования, </a:t>
            </a:r>
            <a:r>
              <a:rPr lang="ru-RU" sz="2200" b="1" smtClean="0"/>
              <a:t>не ликвидировавшие в установленные сроки академической задолженности с момента ее образования</a:t>
            </a:r>
            <a:r>
              <a:rPr lang="ru-RU" sz="2200" smtClean="0"/>
              <a:t>, по усмотрению их родителей (законных представителей) оставляются на повторное обучение, переводятся на обучение по адаптированным образовательным программам в соответствии с рекомендациями психолого-медико-педагогической комиссии либо на обучение по индивидуальному учебному плану.</a:t>
            </a:r>
          </a:p>
          <a:p>
            <a:endParaRPr lang="ru-RU"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dirty="0" smtClean="0"/>
              <a:t>Экзамены проводятся в ППЭ</a:t>
            </a:r>
            <a:endParaRPr lang="ru-RU" sz="2800" dirty="0"/>
          </a:p>
        </p:txBody>
      </p:sp>
      <p:sp>
        <p:nvSpPr>
          <p:cNvPr id="3" name="Содержимое 2"/>
          <p:cNvSpPr>
            <a:spLocks noGrp="1"/>
          </p:cNvSpPr>
          <p:nvPr>
            <p:ph idx="1"/>
          </p:nvPr>
        </p:nvSpPr>
        <p:spPr/>
        <p:txBody>
          <a:bodyPr/>
          <a:lstStyle/>
          <a:p>
            <a:r>
              <a:rPr lang="ru-RU" sz="1400" dirty="0" smtClean="0"/>
              <a:t>Количество, общая площадь и состояние помещений, предоставляемых для проведения ГИА (далее - аудитории), обеспечивают проведение экзаменов в условиях, соответствующих требованиям санитарно-эпидемиологических правил и нормативов.</a:t>
            </a:r>
          </a:p>
          <a:p>
            <a:r>
              <a:rPr lang="ru-RU" sz="1400" dirty="0" smtClean="0"/>
              <a:t>Помещения, не использующиеся для проведения экзамена, на время проведения экзамена запираются и опечатываются.</a:t>
            </a:r>
          </a:p>
          <a:p>
            <a:r>
              <a:rPr lang="ru-RU" sz="1400" dirty="0" smtClean="0"/>
              <a:t>На время проведения экзаменов в аудиториях закрываются стенды, плакаты и иные материалы со справочно-познавательной информацией по соответствующим учебным предметам.</a:t>
            </a:r>
          </a:p>
          <a:p>
            <a:r>
              <a:rPr lang="ru-RU" sz="1400" dirty="0" smtClean="0"/>
              <a:t>Для каждого обучающегося выделяется отдельное рабочее место. В аудитории выделяется место для личных вещей обучающихся.</a:t>
            </a:r>
          </a:p>
          <a:p>
            <a:r>
              <a:rPr lang="ru-RU" sz="1400" dirty="0" smtClean="0"/>
              <a:t>Аудитории, выделяемые для проведения экзаменов по русскому языку, оснащаются средствами воспроизведения аудиозаписи </a:t>
            </a:r>
          </a:p>
          <a:p>
            <a:endParaRPr lang="ru-RU" sz="1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sz="1400" dirty="0" smtClean="0"/>
              <a:t>До начала экзамена руководитель ППЭ организует распределение обучающихся и организаторов по аудиториям. По решению органа исполнительной власти субъекта Российской Федерации, осуществляющего государственное управление в сфере образования, распределение обучающихся и организаторов по аудиториям осуществляет РЦОИ. В таком случае списки распределения передаются в ППЭ вместе с экзаменационными материалами. Распределение обучающихся, указанных в пункте 34 настоящего Порядка, осуществляется индивидуально с учетом состояния их здоровья, особенностей психофизического развития.</a:t>
            </a:r>
            <a:endParaRPr lang="ru-RU" sz="1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dirty="0" smtClean="0"/>
              <a:t>Экзамен проводится в спокойной и доброжелательной обстановке</a:t>
            </a:r>
            <a:endParaRPr lang="ru-RU" sz="2800" dirty="0"/>
          </a:p>
        </p:txBody>
      </p:sp>
      <p:sp>
        <p:nvSpPr>
          <p:cNvPr id="3" name="Содержимое 2"/>
          <p:cNvSpPr>
            <a:spLocks noGrp="1"/>
          </p:cNvSpPr>
          <p:nvPr>
            <p:ph idx="1"/>
          </p:nvPr>
        </p:nvSpPr>
        <p:spPr/>
        <p:txBody>
          <a:bodyPr/>
          <a:lstStyle/>
          <a:p>
            <a:r>
              <a:rPr lang="ru-RU" sz="1100" dirty="0" smtClean="0"/>
              <a:t>До начала экзамена организаторы проводят инструктаж, в том числе информируют обучающихся о порядке проведения экзамена, правилах оформления экзаменационной работы, продолжительности экзамена, порядке подачи апелляций о нарушении установленного порядка проведения ГИА и о несогласии с выставленными баллами, а также о времени и месте ознакомления с результатами ГИА.</a:t>
            </a:r>
          </a:p>
          <a:p>
            <a:r>
              <a:rPr lang="ru-RU" sz="1100" dirty="0" smtClean="0"/>
              <a:t>Организаторы информируют обучающихся о том, что записи на КИМ для проведения ОГЭ, текстах, темах, заданиях, билетах для проведения ГВЭ и черновиках не обрабатываются и не проверяются.</a:t>
            </a:r>
          </a:p>
          <a:p>
            <a:r>
              <a:rPr lang="ru-RU" sz="1100" dirty="0" smtClean="0"/>
              <a:t>Организаторы выдают обучающимся экзаменационные материалы, которые включают в себя листы (бланки) для записи ответов.</a:t>
            </a:r>
          </a:p>
          <a:p>
            <a:r>
              <a:rPr lang="ru-RU" sz="1100" dirty="0" smtClean="0"/>
              <a:t>В случае обнаружения брака или некомплектности экзаменационных материалов организаторы выдают обучающемуся новый комплект экзаменационных материалов.</a:t>
            </a:r>
          </a:p>
          <a:p>
            <a:r>
              <a:rPr lang="ru-RU" sz="1100" dirty="0" smtClean="0"/>
              <a:t>По указанию организаторов обучающиеся заполняют регистрационные поля экзаменационной работы. Организаторы проверяют правильность заполнения обучающимися регистрационных полей экзаменационной работы. По завершении заполнения регистрационных полей экзаменационной работы всеми обучающимися организаторы объявляют начало экзамена и время его окончания, фиксируют их на доске (информационном стенде), после чего обучающиеся приступают к выполнению экзаменационной работы.</a:t>
            </a:r>
          </a:p>
          <a:p>
            <a:r>
              <a:rPr lang="ru-RU" sz="1100" dirty="0" smtClean="0"/>
              <a:t>В случае нехватки места в листах (бланках) для ответов на задания с развернутым ответом по просьбе обучающегося организаторы выдают ему дополнительный лист (бланк). При этом организаторы фиксируют связь номеров основного и дополнительного листа (бланка) в специальных полях листов (бланков).</a:t>
            </a:r>
          </a:p>
          <a:p>
            <a:r>
              <a:rPr lang="ru-RU" sz="1100" dirty="0" smtClean="0"/>
              <a:t>По мере необходимости обучающимся выдаются черновики. Обучающиеся могут делать пометки в КИМ для проведения ОГЭ и текстах, темах, заданиях, билетах для проведения ГВЭ.</a:t>
            </a:r>
          </a:p>
          <a:p>
            <a:endParaRPr lang="ru-RU" sz="11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sz="1400" dirty="0" smtClean="0"/>
              <a:t>Во время экзамена обучающиеся соблюдают установленный порядок проведения ГИА и следуют указаниям организаторов, а организаторы обеспечивают устанавливаемый порядок проведения ГИА в аудитории и осуществляют контроль за ним.</a:t>
            </a:r>
          </a:p>
          <a:p>
            <a:r>
              <a:rPr lang="ru-RU" sz="1400" dirty="0" smtClean="0"/>
              <a:t>Во время экзамена на рабочем столе обучающегося, помимо экзаменационных материалов, находятся:</a:t>
            </a:r>
          </a:p>
          <a:p>
            <a:r>
              <a:rPr lang="ru-RU" sz="1400" dirty="0" smtClean="0"/>
              <a:t>а) ручка;</a:t>
            </a:r>
          </a:p>
          <a:p>
            <a:r>
              <a:rPr lang="ru-RU" sz="1400" dirty="0" smtClean="0"/>
              <a:t>б) документ, удостоверяющий личность;</a:t>
            </a:r>
          </a:p>
          <a:p>
            <a:r>
              <a:rPr lang="ru-RU" sz="1400" dirty="0" smtClean="0"/>
              <a:t>в) средства обучения и воспитания</a:t>
            </a:r>
            <a:r>
              <a:rPr lang="ru-RU" sz="1400" baseline="30000" dirty="0" smtClean="0"/>
              <a:t>27</a:t>
            </a:r>
            <a:r>
              <a:rPr lang="ru-RU" sz="1400" dirty="0" smtClean="0"/>
              <a:t>;</a:t>
            </a:r>
          </a:p>
          <a:p>
            <a:r>
              <a:rPr lang="ru-RU" sz="1400" dirty="0" smtClean="0"/>
              <a:t>г) лекарства и питание (при необходимости);</a:t>
            </a:r>
          </a:p>
          <a:p>
            <a:r>
              <a:rPr lang="ru-RU" sz="1400" dirty="0" err="1" smtClean="0"/>
              <a:t>д</a:t>
            </a:r>
            <a:r>
              <a:rPr lang="ru-RU" sz="1400" dirty="0" smtClean="0"/>
              <a:t>) специальные технические средства (для лиц, указанных в пункте 34 настоящего Порядка).</a:t>
            </a:r>
          </a:p>
          <a:p>
            <a:r>
              <a:rPr lang="ru-RU" sz="1400" dirty="0" smtClean="0"/>
              <a:t>Иные вещи обучающиеся оставляют в специально выделенном в аудитории месте для личных вещей обучающихся.</a:t>
            </a:r>
          </a:p>
          <a:p>
            <a:endParaRPr lang="ru-RU" sz="1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dirty="0" smtClean="0"/>
              <a:t>В день проведения экзамена в ППЭ присутствуют:</a:t>
            </a:r>
            <a:br>
              <a:rPr lang="ru-RU" sz="2800" dirty="0" smtClean="0"/>
            </a:br>
            <a:endParaRPr lang="ru-RU" sz="2800" dirty="0"/>
          </a:p>
        </p:txBody>
      </p:sp>
      <p:sp>
        <p:nvSpPr>
          <p:cNvPr id="3" name="Содержимое 2"/>
          <p:cNvSpPr>
            <a:spLocks noGrp="1"/>
          </p:cNvSpPr>
          <p:nvPr>
            <p:ph idx="1"/>
          </p:nvPr>
        </p:nvSpPr>
        <p:spPr/>
        <p:txBody>
          <a:bodyPr/>
          <a:lstStyle/>
          <a:p>
            <a:r>
              <a:rPr lang="ru-RU" sz="1200" dirty="0" smtClean="0"/>
              <a:t>а) руководитель экзамена и организаторы ППЭ;</a:t>
            </a:r>
          </a:p>
          <a:p>
            <a:r>
              <a:rPr lang="ru-RU" sz="1200" dirty="0" smtClean="0"/>
              <a:t>б) уполномоченный представитель ГЭК;</a:t>
            </a:r>
          </a:p>
          <a:p>
            <a:r>
              <a:rPr lang="ru-RU" sz="1200" dirty="0" smtClean="0"/>
              <a:t>в) технический специалист по работе с программным обеспечением, оказывающий информационно-техническую помощь руководителю и организаторам ППЭ;</a:t>
            </a:r>
          </a:p>
          <a:p>
            <a:r>
              <a:rPr lang="ru-RU" sz="1200" dirty="0" smtClean="0"/>
              <a:t>г) руководитель образовательной организации, в помещениях которой организован ППЭ, или уполномоченное им лицо;</a:t>
            </a:r>
          </a:p>
          <a:p>
            <a:r>
              <a:rPr lang="ru-RU" sz="1200" dirty="0" err="1" smtClean="0"/>
              <a:t>д</a:t>
            </a:r>
            <a:r>
              <a:rPr lang="ru-RU" sz="1200" dirty="0" smtClean="0"/>
              <a:t>) сотрудники, осуществляющие охрану правопорядка, и (или) сотрудники органов внутренних дел (полиции);</a:t>
            </a:r>
          </a:p>
          <a:p>
            <a:r>
              <a:rPr lang="ru-RU" sz="1200" dirty="0" smtClean="0"/>
              <a:t>е) медицинские работники и ассистенты, оказывающие необходимую техническую помощь обучающимся, указанным в пункте 34 настоящего Порядка, в том числе непосредственно при проведении экзамена;</a:t>
            </a:r>
          </a:p>
          <a:p>
            <a:r>
              <a:rPr lang="ru-RU" sz="1200" dirty="0" smtClean="0"/>
              <a:t>ж) специалист по проведению инструктажа и обеспечению лабораторных работ;</a:t>
            </a:r>
          </a:p>
          <a:p>
            <a:r>
              <a:rPr lang="ru-RU" sz="1200" dirty="0" err="1" smtClean="0"/>
              <a:t>з</a:t>
            </a:r>
            <a:r>
              <a:rPr lang="ru-RU" sz="1200" dirty="0" smtClean="0"/>
              <a:t>) экзаменатор-собеседник, ведущий собеседование при проведении устной части экзамена по иностранному языку, в случае, если спецификацией КИМ предусмотрено ведение диалога экзаменатора с обучающимся;</a:t>
            </a:r>
          </a:p>
          <a:p>
            <a:r>
              <a:rPr lang="ru-RU" sz="1200" dirty="0" smtClean="0"/>
              <a:t>и) эксперты, оценивающие устные ответы обучающихся при проведении устной части экзамена по иностранному языку, в случае, если спецификацией КИМ предусмотрено ведение диалога экзаменатора с обучающимся;</a:t>
            </a:r>
          </a:p>
          <a:p>
            <a:r>
              <a:rPr lang="ru-RU" sz="1200" dirty="0" smtClean="0"/>
              <a:t>к) эксперты, оценивающие выполнение лабораторных работ по химии, в случае, если спецификацией КИМ предусмотрено выполнение обучающимся лабораторной работы;</a:t>
            </a:r>
          </a:p>
          <a:p>
            <a:r>
              <a:rPr lang="ru-RU" sz="1200" dirty="0" smtClean="0"/>
              <a:t>л) сопровождающие.</a:t>
            </a:r>
          </a:p>
          <a:p>
            <a:endParaRPr lang="ru-RU" sz="12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sz="1800" dirty="0" smtClean="0"/>
              <a:t>Во время экзамена обучающиеся не должны общаться друг с другом, не могут свободно перемещаться по аудитории.     Во время экзамена обучающиеся могут выходить из аудитории и перемещаться по ППЭ в сопровождении одного из организаторов.                                                           При выходе из аудитории обучающиеся оставляют экзаменационные материалы и черновики на рабочем столе.</a:t>
            </a:r>
            <a:endParaRPr lang="ru-RU" sz="1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dirty="0" smtClean="0"/>
              <a:t>Во время проведения экзамена в ППЭ запрещается:</a:t>
            </a:r>
            <a:endParaRPr lang="ru-RU" sz="2800" dirty="0"/>
          </a:p>
        </p:txBody>
      </p:sp>
      <p:sp>
        <p:nvSpPr>
          <p:cNvPr id="3" name="Содержимое 2"/>
          <p:cNvSpPr>
            <a:spLocks noGrp="1"/>
          </p:cNvSpPr>
          <p:nvPr>
            <p:ph idx="1"/>
          </p:nvPr>
        </p:nvSpPr>
        <p:spPr/>
        <p:txBody>
          <a:bodyPr/>
          <a:lstStyle/>
          <a:p>
            <a:r>
              <a:rPr lang="ru-RU" sz="1400" dirty="0" smtClean="0"/>
              <a:t>а) обучающимся - иметь при себе средства связи, электронно-вычислительную технику, фото, аудио и видеоаппаратуру, справочные материалы, письменные заметки и иные средства хранения и передачи информации;</a:t>
            </a:r>
          </a:p>
          <a:p>
            <a:r>
              <a:rPr lang="ru-RU" sz="1400" dirty="0" smtClean="0"/>
              <a:t>б) организаторам, ассистентам, оказывающим необходимую техническую помощь лицам, указанным в пункте 34 настоящего Порядка, техническим специалистам - иметь при себе средства связи;</a:t>
            </a:r>
          </a:p>
          <a:p>
            <a:r>
              <a:rPr lang="ru-RU" sz="1400" dirty="0" smtClean="0"/>
              <a:t>в) лицам, перечисленным в пункте 37 настоящего Порядка, - оказывать содействие обучающимся, в том числе передавать им средства связи, электронно-вычислительную технику, фото, аудио и видеоаппаратуру, справочные материалы, письменные заметки и иные средства хранения и передачи информации;</a:t>
            </a:r>
          </a:p>
          <a:p>
            <a:r>
              <a:rPr lang="ru-RU" sz="1400" dirty="0" smtClean="0"/>
              <a:t>г) обучающимся, организаторам, ассистентам, оказывающим необходимую техническую помощь лицам, указанным в пункте 34 настоящего Порядка, техническим специалистам - выносить из аудиторий и ППЭ экзаменационные материалы на бумажном или электронном носителях, фотографировать экзаменационные материалы.</a:t>
            </a:r>
          </a:p>
          <a:p>
            <a:endParaRPr lang="ru-RU" sz="1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endParaRPr lang="ru-RU" smtClean="0"/>
          </a:p>
        </p:txBody>
      </p:sp>
      <p:sp>
        <p:nvSpPr>
          <p:cNvPr id="43011" name="Rectangle 3"/>
          <p:cNvSpPr>
            <a:spLocks noGrp="1" noChangeArrowheads="1"/>
          </p:cNvSpPr>
          <p:nvPr>
            <p:ph type="body" idx="1"/>
          </p:nvPr>
        </p:nvSpPr>
        <p:spPr/>
        <p:txBody>
          <a:bodyPr/>
          <a:lstStyle/>
          <a:p>
            <a:pPr eaLnBrk="1" hangingPunct="1">
              <a:lnSpc>
                <a:spcPct val="90000"/>
              </a:lnSpc>
              <a:buFont typeface="Wingdings" pitchFamily="2" charset="2"/>
              <a:buNone/>
            </a:pPr>
            <a:endParaRPr lang="ru-RU" sz="2600" dirty="0" smtClean="0"/>
          </a:p>
          <a:p>
            <a:pPr algn="ctr" eaLnBrk="1" hangingPunct="1">
              <a:lnSpc>
                <a:spcPct val="90000"/>
              </a:lnSpc>
              <a:buFont typeface="Wingdings" pitchFamily="2" charset="2"/>
              <a:buNone/>
            </a:pPr>
            <a:r>
              <a:rPr lang="ru-RU" sz="3600" dirty="0" smtClean="0"/>
              <a:t>ГИА для выпускников </a:t>
            </a:r>
          </a:p>
          <a:p>
            <a:pPr algn="ctr" eaLnBrk="1" hangingPunct="1">
              <a:lnSpc>
                <a:spcPct val="90000"/>
              </a:lnSpc>
              <a:buFont typeface="Wingdings" pitchFamily="2" charset="2"/>
              <a:buNone/>
            </a:pPr>
            <a:r>
              <a:rPr lang="ru-RU" sz="3600" dirty="0" smtClean="0"/>
              <a:t>9-х классов</a:t>
            </a:r>
          </a:p>
        </p:txBody>
      </p:sp>
      <p:pic>
        <p:nvPicPr>
          <p:cNvPr id="43012" name="Picture 4"/>
          <p:cNvPicPr>
            <a:picLocks noChangeAspect="1" noChangeArrowheads="1"/>
          </p:cNvPicPr>
          <p:nvPr/>
        </p:nvPicPr>
        <p:blipFill>
          <a:blip r:embed="rId2" cstate="print"/>
          <a:srcRect/>
          <a:stretch>
            <a:fillRect/>
          </a:stretch>
        </p:blipFill>
        <p:spPr bwMode="auto">
          <a:xfrm>
            <a:off x="8575675" y="6248400"/>
            <a:ext cx="568325" cy="609600"/>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sz="1400" dirty="0" smtClean="0"/>
              <a:t>Лица, допустившие нарушение устанавливаемого порядка проведения ГИА, удаляются с экзамена. Для этого организаторы или общественные наблюдатели приглашают уполномоченных представителей ГЭК, которые составляют акт об удалении с экзамена и удаляют лиц, нарушивших устанавливаемый порядок проведения ГИА, из ППЭ.</a:t>
            </a:r>
          </a:p>
          <a:p>
            <a:r>
              <a:rPr lang="ru-RU" sz="1400" dirty="0" smtClean="0"/>
              <a:t>Если обучающийся по состоянию здоровья или другим объективным причинам не завершает выполнение экзаменационной работы, то он досрочно покидает аудиторию. В таком случае организаторы приглашают медицинского работника и уполномоченных представителей ГЭК, которые составляют акт о досрочном завершении экзамена по объективным причинам.</a:t>
            </a:r>
          </a:p>
          <a:p>
            <a:r>
              <a:rPr lang="ru-RU" sz="1400" dirty="0" smtClean="0"/>
              <a:t>Акты об удалении с экзамена и о досрочном завершении экзамена по объективным причинам в тот же день направляются в ГЭК для учета при обработке экзаменационных работ.</a:t>
            </a:r>
          </a:p>
          <a:p>
            <a:endParaRPr lang="ru-RU" sz="1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sz="1200" dirty="0" smtClean="0"/>
              <a:t>За 30 минут и за 5 минут до окончания экзамена организаторы сообщают обучающимся о скором завершении экзамена и напоминают о необходимости перенести ответы из черновиков в листы (бланки).</a:t>
            </a:r>
          </a:p>
          <a:p>
            <a:r>
              <a:rPr lang="ru-RU" sz="1200" dirty="0" smtClean="0"/>
              <a:t>По истечении времени экзамена организаторы объявляют окончание экзамена и собирают экзаменационные материалы у обучающихся.</a:t>
            </a:r>
          </a:p>
          <a:p>
            <a:r>
              <a:rPr lang="ru-RU" sz="1200" dirty="0" smtClean="0"/>
              <a:t>Собранные экзаменационные материалы организаторы упаковывают в отдельные пакеты. На каждом пакете организаторы отмечают наименование, адрес и номер ППЭ, номер аудитории, наименование учебного предмета, по которому проводился экзамен, и количество материалов в пакете, фамилию, имя, отчество (при наличии) организаторов.</a:t>
            </a:r>
          </a:p>
          <a:p>
            <a:r>
              <a:rPr lang="ru-RU" sz="1200" dirty="0" smtClean="0"/>
              <a:t>Обучающиеся, досрочно завершившие выполнение экзаменационной работы, сдают ее организаторам и покидают аудиторию, не дожидаясь завершения окончания экзамена.</a:t>
            </a:r>
          </a:p>
          <a:p>
            <a:r>
              <a:rPr lang="ru-RU" sz="1200" dirty="0" smtClean="0"/>
              <a:t> По завершении экзамена уполномоченные представители ГЭК составляют отчет о проведении экзамена в ППЭ, который в тот же день передается в ГЭК.</a:t>
            </a:r>
          </a:p>
          <a:p>
            <a:r>
              <a:rPr lang="ru-RU" sz="1200" dirty="0" smtClean="0"/>
              <a:t>Запечатанные пакеты с экзаменационными работами в тот же день направляются уполномоченными представителями ГЭК в РЦОИ (структурные подразделения РЦОИ муниципального района и (или) городского округа).</a:t>
            </a:r>
          </a:p>
          <a:p>
            <a:endParaRPr lang="ru-RU" sz="12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b="1" dirty="0" smtClean="0"/>
              <a:t>Проверка экзаменационных работ участников ГИА и их оценивание</a:t>
            </a:r>
            <a:endParaRPr lang="ru-RU" sz="2800" dirty="0"/>
          </a:p>
        </p:txBody>
      </p:sp>
      <p:sp>
        <p:nvSpPr>
          <p:cNvPr id="3" name="Содержимое 2"/>
          <p:cNvSpPr>
            <a:spLocks noGrp="1"/>
          </p:cNvSpPr>
          <p:nvPr>
            <p:ph idx="1"/>
          </p:nvPr>
        </p:nvSpPr>
        <p:spPr/>
        <p:txBody>
          <a:bodyPr/>
          <a:lstStyle/>
          <a:p>
            <a:r>
              <a:rPr lang="ru-RU" sz="1200" dirty="0" smtClean="0"/>
              <a:t>РЦОИ обеспечивает предметные комиссии обезличенными копиями экзаменационных работ обучающихся.</a:t>
            </a:r>
          </a:p>
          <a:p>
            <a:r>
              <a:rPr lang="ru-RU" sz="1200" dirty="0" smtClean="0"/>
              <a:t>Записи на черновиках не обрабатываются и не проверяются.</a:t>
            </a:r>
          </a:p>
          <a:p>
            <a:r>
              <a:rPr lang="ru-RU" sz="1200" dirty="0" smtClean="0"/>
              <a:t> Экзаменационные работы проверяются двумя экспертами. По результатам проверки эксперты независимо друг от друга выставляют баллы за каждый ответ на задания экзаменационной работы. Результаты каждого оценивания вносятся в протоколы проверки предметными комиссиями, которые после заполнения передаются в РЦОИ для дальнейшей обработки. В случае существенного расхождения в баллах, выставленных двумя экспертами, назначается третья проверка. Существенное расхождение в баллах определено в критериях оценивания по соответствующему учебному предмету.</a:t>
            </a:r>
          </a:p>
          <a:p>
            <a:r>
              <a:rPr lang="ru-RU" sz="1200" dirty="0" smtClean="0"/>
              <a:t>Третий эксперт назначается председателем предметной комиссии из числа экспертов, ранее не проверявших экзаменационную работу.</a:t>
            </a:r>
          </a:p>
          <a:p>
            <a:r>
              <a:rPr lang="ru-RU" sz="1200" dirty="0" smtClean="0"/>
              <a:t>Третьему эксперту предоставляется информация о баллах, выставленных экспертами, ранее проверявшими экзаменационную работу обучающегося. Баллы, выставленные третьим экспертом, являются окончательными.</a:t>
            </a:r>
          </a:p>
          <a:p>
            <a:endParaRPr lang="ru-RU" sz="12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b="1" dirty="0" smtClean="0"/>
              <a:t>Прием и рассмотрение апелляций</a:t>
            </a:r>
            <a:endParaRPr lang="ru-RU" sz="2800" dirty="0"/>
          </a:p>
        </p:txBody>
      </p:sp>
      <p:sp>
        <p:nvSpPr>
          <p:cNvPr id="3" name="Содержимое 2"/>
          <p:cNvSpPr>
            <a:spLocks noGrp="1"/>
          </p:cNvSpPr>
          <p:nvPr>
            <p:ph idx="1"/>
          </p:nvPr>
        </p:nvSpPr>
        <p:spPr/>
        <p:txBody>
          <a:bodyPr/>
          <a:lstStyle/>
          <a:p>
            <a:r>
              <a:rPr lang="ru-RU" sz="1100" dirty="0" smtClean="0"/>
              <a:t>Конфликтная комиссия принимает в письменной форме апелляции обучающихся, выпускников прошлых лет о нарушении установленного порядка проведения ГИА по учебному предмету и (или) о несогласии с выставленными баллами в конфликтную комиссию.</a:t>
            </a:r>
          </a:p>
          <a:p>
            <a:r>
              <a:rPr lang="ru-RU" sz="1100" dirty="0" smtClean="0"/>
              <a:t> Конфликтная комиссия не рассматривает апелляции по вопросам содержания и структуры экзаменационных материалов по учебным предметам, а также по вопросам, связанным с нарушением обучающимся требований настоящего Порядка или неправильного оформления экзаменационной работы.</a:t>
            </a:r>
          </a:p>
          <a:p>
            <a:r>
              <a:rPr lang="ru-RU" sz="1100" dirty="0" smtClean="0"/>
              <a:t> При рассмотрении апелляции проверка изложенных в ней фактов не проводится лицами, принимавшими участие в организации и (или) проведении соответствующего экзамена, либо ранее проверявшими экзаменационную работу обучающегося, подавшего апелляцию.</a:t>
            </a:r>
          </a:p>
          <a:p>
            <a:r>
              <a:rPr lang="ru-RU" sz="1100" dirty="0" smtClean="0"/>
              <a:t>В целях выполнения своих функций конфликтная комиссия запрашивает у уполномоченных лиц и организаций необходимые документы и сведения, в том числе копии экзаменационных работ и протоколов проверки предметными комиссиями, сведения о лицах, присутствовавших на экзамене, о соблюдении процедуры проведения ГИА.</a:t>
            </a:r>
          </a:p>
          <a:p>
            <a:r>
              <a:rPr lang="ru-RU" sz="1100" dirty="0" smtClean="0"/>
              <a:t>При рассмотрении апелляции при желании присутствуют обучающийся и (или) его родители (законные представители), а также общественные наблюдатели.</a:t>
            </a:r>
          </a:p>
          <a:p>
            <a:r>
              <a:rPr lang="ru-RU" sz="1100" dirty="0" smtClean="0"/>
              <a:t>Рассмотрение апелляции проводится в спокойной и доброжелательной обстановке.</a:t>
            </a:r>
          </a:p>
          <a:p>
            <a:r>
              <a:rPr lang="ru-RU" sz="1100" dirty="0" smtClean="0"/>
              <a:t> Апелляцию о нарушении установленного порядка проведения ГИА (за исключением случаев, установленных пунктом 63 настоящего Порядка) обучающийся подает в день проведения экзамена по соответствующему учебному предмету уполномоченному представителю ГЭК, не покидая ППЭ.</a:t>
            </a:r>
          </a:p>
          <a:p>
            <a:endParaRPr lang="ru-RU" sz="11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000" dirty="0" smtClean="0"/>
              <a:t>Математика.  </a:t>
            </a:r>
            <a:r>
              <a:rPr lang="ru-RU" sz="2000" b="1" dirty="0" smtClean="0"/>
              <a:t>Инструкция по выполнению работы</a:t>
            </a:r>
            <a:r>
              <a:rPr lang="ru-RU" sz="2800" b="1" dirty="0" smtClean="0"/>
              <a:t/>
            </a:r>
            <a:br>
              <a:rPr lang="ru-RU" sz="2800" b="1" dirty="0" smtClean="0"/>
            </a:br>
            <a:endParaRPr lang="ru-RU" sz="2800" dirty="0"/>
          </a:p>
        </p:txBody>
      </p:sp>
      <p:sp>
        <p:nvSpPr>
          <p:cNvPr id="3" name="Содержимое 2"/>
          <p:cNvSpPr>
            <a:spLocks noGrp="1"/>
          </p:cNvSpPr>
          <p:nvPr>
            <p:ph idx="1"/>
          </p:nvPr>
        </p:nvSpPr>
        <p:spPr/>
        <p:txBody>
          <a:bodyPr/>
          <a:lstStyle/>
          <a:p>
            <a:endParaRPr lang="ru-RU" sz="1200" dirty="0" smtClean="0"/>
          </a:p>
          <a:p>
            <a:pPr>
              <a:buNone/>
            </a:pPr>
            <a:endParaRPr lang="ru-RU" sz="1200" b="1" dirty="0" smtClean="0"/>
          </a:p>
          <a:p>
            <a:r>
              <a:rPr lang="ru-RU" sz="1200" b="1" dirty="0" smtClean="0"/>
              <a:t>Общее время экзамена – 235 минут.</a:t>
            </a:r>
          </a:p>
          <a:p>
            <a:r>
              <a:rPr lang="ru-RU" sz="1200" b="1" dirty="0" smtClean="0"/>
              <a:t>Характеристика работы. Всего в работе 26 заданий, из которых 20 заданий</a:t>
            </a:r>
          </a:p>
          <a:p>
            <a:r>
              <a:rPr lang="ru-RU" sz="1200" dirty="0" smtClean="0"/>
              <a:t>базового уровня (часть 1), 4 задания повышенного уровня (часть 2) и 2</a:t>
            </a:r>
          </a:p>
          <a:p>
            <a:r>
              <a:rPr lang="ru-RU" sz="1200" dirty="0" smtClean="0"/>
              <a:t>задания высокого уровня сложности (часть 2). Работа состоит из трёх</a:t>
            </a:r>
          </a:p>
          <a:p>
            <a:r>
              <a:rPr lang="ru-RU" sz="1200" dirty="0" smtClean="0"/>
              <a:t>модулей: «Алгебра», «Геометрия», «Реальная математика».</a:t>
            </a:r>
          </a:p>
          <a:p>
            <a:r>
              <a:rPr lang="ru-RU" sz="1200" dirty="0" smtClean="0"/>
              <a:t>Модуль «Алгебра» содержит 11 заданий: в части 1 – 8 заданий;</a:t>
            </a:r>
          </a:p>
          <a:p>
            <a:r>
              <a:rPr lang="ru-RU" sz="1200" dirty="0" smtClean="0"/>
              <a:t>в части 2 – 3 задания. Модуль «Геометрия» содержит 8 заданий:</a:t>
            </a:r>
          </a:p>
          <a:p>
            <a:r>
              <a:rPr lang="ru-RU" sz="1200" dirty="0" smtClean="0"/>
              <a:t>в части 1 – 5 заданий; в части 2 – 3 задания. Модуль «Реальная математика»</a:t>
            </a:r>
          </a:p>
          <a:p>
            <a:r>
              <a:rPr lang="ru-RU" sz="1200" dirty="0" smtClean="0"/>
              <a:t>содержит 7 заданий: все задания – в части 1.</a:t>
            </a:r>
          </a:p>
          <a:p>
            <a:endParaRPr lang="ru-RU" sz="12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b="1" dirty="0" smtClean="0"/>
              <a:t>Советы и указания по выполнению работы.</a:t>
            </a:r>
            <a:endParaRPr lang="ru-RU" sz="2800" dirty="0"/>
          </a:p>
        </p:txBody>
      </p:sp>
      <p:sp>
        <p:nvSpPr>
          <p:cNvPr id="3" name="Содержимое 2"/>
          <p:cNvSpPr>
            <a:spLocks noGrp="1"/>
          </p:cNvSpPr>
          <p:nvPr>
            <p:ph idx="1"/>
          </p:nvPr>
        </p:nvSpPr>
        <p:spPr/>
        <p:txBody>
          <a:bodyPr/>
          <a:lstStyle/>
          <a:p>
            <a:r>
              <a:rPr lang="ru-RU" sz="1200" b="1" dirty="0" smtClean="0"/>
              <a:t>Сначала выполняйте задания</a:t>
            </a:r>
          </a:p>
          <a:p>
            <a:r>
              <a:rPr lang="ru-RU" sz="1200" dirty="0" smtClean="0"/>
              <a:t>части 1. Начать советуем с того модуля, задания которого вызывают у Вас</a:t>
            </a:r>
          </a:p>
          <a:p>
            <a:r>
              <a:rPr lang="ru-RU" sz="1200" dirty="0" smtClean="0"/>
              <a:t>меньше затруднений, затем переходите к другим модулям. Для экономии</a:t>
            </a:r>
          </a:p>
          <a:p>
            <a:r>
              <a:rPr lang="ru-RU" sz="1200" dirty="0" smtClean="0"/>
              <a:t>времени пропускайте задание, которое не удаётся выполнить сразу, и</a:t>
            </a:r>
          </a:p>
          <a:p>
            <a:r>
              <a:rPr lang="ru-RU" sz="1200" dirty="0" smtClean="0"/>
              <a:t>переходите к следующему. Если у Вас останется время, Вы сможете</a:t>
            </a:r>
          </a:p>
          <a:p>
            <a:r>
              <a:rPr lang="ru-RU" sz="1200" dirty="0" smtClean="0"/>
              <a:t>вернуться к пропущенным заданиям.</a:t>
            </a:r>
          </a:p>
          <a:p>
            <a:r>
              <a:rPr lang="ru-RU" sz="1200" dirty="0" smtClean="0"/>
              <a:t>Все необходимые вычисления, преобразования и т.д. выполняйте</a:t>
            </a:r>
          </a:p>
          <a:p>
            <a:r>
              <a:rPr lang="ru-RU" sz="1200" dirty="0" smtClean="0"/>
              <a:t>в черновике. Если задание содержит рисунок, то на нём непосредственно в</a:t>
            </a:r>
          </a:p>
          <a:p>
            <a:r>
              <a:rPr lang="ru-RU" sz="1200" dirty="0" smtClean="0"/>
              <a:t>тексте работы можно выполнять необходимые Вам построения. Рекомендуем</a:t>
            </a:r>
          </a:p>
          <a:p>
            <a:r>
              <a:rPr lang="ru-RU" sz="1200" dirty="0" smtClean="0"/>
              <a:t>внимательно читать условие и проводить проверку полученного ответа.</a:t>
            </a:r>
          </a:p>
          <a:p>
            <a:r>
              <a:rPr lang="ru-RU" sz="1200" dirty="0" smtClean="0"/>
              <a:t>При выполнении заданий части 1 ответы укажите сначала на листах</a:t>
            </a:r>
          </a:p>
          <a:p>
            <a:r>
              <a:rPr lang="ru-RU" sz="1200" dirty="0" smtClean="0"/>
              <a:t>с заданиями экзаменационной работы, а затем перенесите в бланк № 1.</a:t>
            </a:r>
          </a:p>
          <a:p>
            <a:r>
              <a:rPr lang="ru-RU" sz="1200" dirty="0" smtClean="0"/>
              <a:t>Решения к заданиям части 2 и ответы к ним запишите на бланке</a:t>
            </a:r>
          </a:p>
          <a:p>
            <a:r>
              <a:rPr lang="ru-RU" sz="1200" dirty="0" smtClean="0"/>
              <a:t>ответов № 2. Задания можно выполнять в любом порядке, начиная с любого</a:t>
            </a:r>
          </a:p>
          <a:p>
            <a:r>
              <a:rPr lang="ru-RU" sz="1200" dirty="0" smtClean="0"/>
              <a:t>модуля. Текст задания переписывать не надо, необходимо только указать его</a:t>
            </a:r>
          </a:p>
          <a:p>
            <a:r>
              <a:rPr lang="ru-RU" sz="1200" dirty="0" smtClean="0"/>
              <a:t>номер. Обращаем Ваше внимание на то, что записи в черновике не будут</a:t>
            </a:r>
          </a:p>
          <a:p>
            <a:r>
              <a:rPr lang="ru-RU" sz="1200" dirty="0" smtClean="0"/>
              <a:t>учитываться при оценивании работы.</a:t>
            </a:r>
          </a:p>
          <a:p>
            <a:r>
              <a:rPr lang="ru-RU" sz="1200" dirty="0" smtClean="0"/>
              <a:t>При выполнении работы Вы можете воспользоваться справочными</a:t>
            </a:r>
          </a:p>
          <a:p>
            <a:r>
              <a:rPr lang="ru-RU" sz="1200" dirty="0" smtClean="0"/>
              <a:t>Материалами.</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b="1" dirty="0" smtClean="0"/>
              <a:t>Как оценивается работа.</a:t>
            </a:r>
            <a:endParaRPr lang="ru-RU" sz="2800" dirty="0"/>
          </a:p>
        </p:txBody>
      </p:sp>
      <p:sp>
        <p:nvSpPr>
          <p:cNvPr id="3" name="Содержимое 2"/>
          <p:cNvSpPr>
            <a:spLocks noGrp="1"/>
          </p:cNvSpPr>
          <p:nvPr>
            <p:ph idx="1"/>
          </p:nvPr>
        </p:nvSpPr>
        <p:spPr/>
        <p:txBody>
          <a:bodyPr/>
          <a:lstStyle/>
          <a:p>
            <a:r>
              <a:rPr lang="ru-RU" sz="1200" b="1" dirty="0" smtClean="0"/>
              <a:t>Баллы, полученные Вами за верно выполненные</a:t>
            </a:r>
          </a:p>
          <a:p>
            <a:r>
              <a:rPr lang="ru-RU" sz="1200" dirty="0" smtClean="0"/>
              <a:t>задания, суммируются. Для успешного прохождения итоговой аттестации</a:t>
            </a:r>
          </a:p>
          <a:p>
            <a:r>
              <a:rPr lang="ru-RU" sz="1200" dirty="0" smtClean="0"/>
              <a:t>необходимо набрать в сумме не менее 8 баллов, из них: не менее 3 баллов по</a:t>
            </a:r>
          </a:p>
          <a:p>
            <a:r>
              <a:rPr lang="ru-RU" sz="1200" dirty="0" smtClean="0"/>
              <a:t>модулю «Алгебра», не менее 2 баллов по модулю «Геометрия» и не менее</a:t>
            </a:r>
          </a:p>
          <a:p>
            <a:r>
              <a:rPr lang="ru-RU" sz="1200" dirty="0" smtClean="0"/>
              <a:t>2 баллов по модулю «Реальная математика». За каждое правильно</a:t>
            </a:r>
          </a:p>
          <a:p>
            <a:r>
              <a:rPr lang="ru-RU" sz="1200" dirty="0" smtClean="0"/>
              <a:t>выполненное задание части 1 выставляется 1 балл. В каждом модуле части 2</a:t>
            </a:r>
          </a:p>
          <a:p>
            <a:r>
              <a:rPr lang="ru-RU" sz="1200" dirty="0" smtClean="0"/>
              <a:t>задания расположены по нарастанию сложности и оцениваются в 2, 3 и 4</a:t>
            </a:r>
          </a:p>
          <a:p>
            <a:r>
              <a:rPr lang="ru-RU" sz="1200" dirty="0" smtClean="0"/>
              <a:t>балла.</a:t>
            </a:r>
          </a:p>
          <a:p>
            <a:endParaRPr lang="ru-RU" sz="1200" b="1" i="1" dirty="0" smtClean="0"/>
          </a:p>
          <a:p>
            <a:r>
              <a:rPr lang="ru-RU" sz="2400" dirty="0" smtClean="0"/>
              <a:t>Вместе с </a:t>
            </a:r>
            <a:r>
              <a:rPr lang="ru-RU" sz="2400" dirty="0" err="1" smtClean="0"/>
              <a:t>КИМом</a:t>
            </a:r>
            <a:r>
              <a:rPr lang="ru-RU" sz="2400" dirty="0" smtClean="0"/>
              <a:t> учащиеся получают необходимый справочный материал!</a:t>
            </a:r>
            <a:r>
              <a:rPr lang="ru-RU" sz="1200" dirty="0" smtClean="0"/>
              <a: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000" b="1" dirty="0" smtClean="0"/>
              <a:t>Русский </a:t>
            </a:r>
            <a:r>
              <a:rPr lang="ru-RU" sz="2000" b="1" dirty="0" err="1" smtClean="0"/>
              <a:t>язык.Инструкция</a:t>
            </a:r>
            <a:r>
              <a:rPr lang="ru-RU" sz="2000" b="1" dirty="0" smtClean="0"/>
              <a:t> по выполнению работы</a:t>
            </a:r>
            <a:r>
              <a:rPr lang="ru-RU" sz="2400" b="1" dirty="0" smtClean="0"/>
              <a:t/>
            </a:r>
            <a:br>
              <a:rPr lang="ru-RU" sz="2400" b="1" dirty="0" smtClean="0"/>
            </a:br>
            <a:endParaRPr lang="ru-RU" sz="2400" dirty="0"/>
          </a:p>
        </p:txBody>
      </p:sp>
      <p:sp>
        <p:nvSpPr>
          <p:cNvPr id="3" name="Содержимое 2"/>
          <p:cNvSpPr>
            <a:spLocks noGrp="1"/>
          </p:cNvSpPr>
          <p:nvPr>
            <p:ph idx="1"/>
          </p:nvPr>
        </p:nvSpPr>
        <p:spPr/>
        <p:txBody>
          <a:bodyPr/>
          <a:lstStyle/>
          <a:p>
            <a:r>
              <a:rPr lang="ru-RU" sz="1100" dirty="0" smtClean="0"/>
              <a:t>На выполнение экзаменационной работы по русскому языку даётся</a:t>
            </a:r>
          </a:p>
          <a:p>
            <a:r>
              <a:rPr lang="ru-RU" sz="1100" dirty="0" smtClean="0"/>
              <a:t>3 часа 55 минут (235 минут). Работа состоит из 3 частей.</a:t>
            </a:r>
          </a:p>
          <a:p>
            <a:r>
              <a:rPr lang="ru-RU" sz="1100" dirty="0" smtClean="0"/>
              <a:t>Часть 1 включает 1 задание (С1) и представляет собой небольшую</a:t>
            </a:r>
          </a:p>
          <a:p>
            <a:r>
              <a:rPr lang="ru-RU" sz="1100" dirty="0" smtClean="0"/>
              <a:t>письменную работу по прослушанному тексту (сжатое изложение).</a:t>
            </a:r>
          </a:p>
          <a:p>
            <a:r>
              <a:rPr lang="ru-RU" sz="1100" dirty="0" smtClean="0"/>
              <a:t>Исходный текст для сжатого изложения прослушивается 2 раза.</a:t>
            </a:r>
          </a:p>
          <a:p>
            <a:r>
              <a:rPr lang="ru-RU" sz="1100" dirty="0" smtClean="0"/>
              <a:t>Это задание выполняется на отдельном листе.</a:t>
            </a:r>
          </a:p>
          <a:p>
            <a:r>
              <a:rPr lang="ru-RU" sz="1100" dirty="0" smtClean="0"/>
              <a:t>Часть 2 выполняется на основе </a:t>
            </a:r>
            <a:r>
              <a:rPr lang="ru-RU" sz="1100" b="1" dirty="0" smtClean="0"/>
              <a:t>прочитанного текста. Она состоит из</a:t>
            </a:r>
          </a:p>
          <a:p>
            <a:r>
              <a:rPr lang="ru-RU" sz="1100" dirty="0" smtClean="0"/>
              <a:t>7 заданий с выбором ответа (А1–А7) и 9 заданий с кратким ответом</a:t>
            </a:r>
          </a:p>
          <a:p>
            <a:r>
              <a:rPr lang="ru-RU" sz="1100" dirty="0" smtClean="0"/>
              <a:t>(В1–В9).</a:t>
            </a:r>
          </a:p>
          <a:p>
            <a:r>
              <a:rPr lang="ru-RU" sz="1100" dirty="0" smtClean="0"/>
              <a:t>К каждому заданию с выбором ответа (А1–А7) даны четыре варианта</a:t>
            </a:r>
          </a:p>
          <a:p>
            <a:r>
              <a:rPr lang="ru-RU" sz="1100" dirty="0" smtClean="0"/>
              <a:t>ответа, из которых только один верный. При выполнении задания обведите</a:t>
            </a:r>
          </a:p>
          <a:p>
            <a:r>
              <a:rPr lang="ru-RU" sz="1100" dirty="0" smtClean="0"/>
              <a:t>номер выбранного ответа в экзаменационной работе кружком. Если Вы</a:t>
            </a:r>
          </a:p>
          <a:p>
            <a:r>
              <a:rPr lang="ru-RU" sz="1100" dirty="0" smtClean="0"/>
              <a:t>обвели не тот номер, то зачеркните обведённый номер крестиком, а затем</a:t>
            </a:r>
          </a:p>
          <a:p>
            <a:r>
              <a:rPr lang="ru-RU" sz="1100" dirty="0" smtClean="0"/>
              <a:t>обведите номер нового ответа. Ответы к заданиям В1–В9 Вы должны</a:t>
            </a:r>
          </a:p>
          <a:p>
            <a:r>
              <a:rPr lang="ru-RU" sz="1100" dirty="0" smtClean="0"/>
              <a:t>сформулировать самостоятельно. Записывайте ответы на эти задания в</a:t>
            </a:r>
          </a:p>
          <a:p>
            <a:r>
              <a:rPr lang="ru-RU" sz="1100" dirty="0" smtClean="0"/>
              <a:t>экзаменационной работе в отведённом для этого месте словами или цифрами.</a:t>
            </a:r>
          </a:p>
          <a:p>
            <a:r>
              <a:rPr lang="ru-RU" sz="1100" dirty="0" smtClean="0"/>
              <a:t>В случае записи неверного ответа зачеркните его и запишите рядом новый.</a:t>
            </a:r>
          </a:p>
          <a:p>
            <a:r>
              <a:rPr lang="ru-RU" sz="1100" dirty="0" smtClean="0"/>
              <a:t>Часть 3 выполняется </a:t>
            </a:r>
            <a:r>
              <a:rPr lang="ru-RU" sz="1100" b="1" dirty="0" smtClean="0"/>
              <a:t>на основе того же текста, который Вы читали,</a:t>
            </a:r>
          </a:p>
          <a:p>
            <a:r>
              <a:rPr lang="ru-RU" sz="1100" dirty="0" smtClean="0"/>
              <a:t>работая над заданиями части 2.</a:t>
            </a:r>
          </a:p>
          <a:p>
            <a:endParaRPr lang="ru-RU" sz="11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sz="1200" dirty="0" smtClean="0"/>
              <a:t>Задание части 3 (С2) представляет собой письменный развёрнутый</a:t>
            </a:r>
          </a:p>
          <a:p>
            <a:r>
              <a:rPr lang="ru-RU" sz="1200" dirty="0" smtClean="0"/>
              <a:t>аргументированный ответ. Это задание выполняется на отдельном листе.</a:t>
            </a:r>
          </a:p>
          <a:p>
            <a:r>
              <a:rPr lang="ru-RU" sz="1200" dirty="0" smtClean="0"/>
              <a:t>На экзамене разрешено пользоваться орфографическим словарём.</a:t>
            </a:r>
          </a:p>
          <a:p>
            <a:r>
              <a:rPr lang="ru-RU" sz="1200" dirty="0" smtClean="0"/>
              <a:t>При выполнении заданий Вы можете пользоваться черновиком.</a:t>
            </a:r>
          </a:p>
          <a:p>
            <a:r>
              <a:rPr lang="ru-RU" sz="1200" dirty="0" smtClean="0"/>
              <a:t>Обращаем Ваше внимание на то, что записи в черновике не будут</a:t>
            </a:r>
          </a:p>
          <a:p>
            <a:r>
              <a:rPr lang="ru-RU" sz="1200" dirty="0" smtClean="0"/>
              <a:t>учитываться при оценивании работы.</a:t>
            </a:r>
          </a:p>
          <a:p>
            <a:r>
              <a:rPr lang="ru-RU" sz="1200" dirty="0" smtClean="0"/>
              <a:t>Советуем выполнять задания в том порядке, в котором они даны. Для</a:t>
            </a:r>
          </a:p>
          <a:p>
            <a:r>
              <a:rPr lang="ru-RU" sz="1200" dirty="0" smtClean="0"/>
              <a:t>экономии времени пропускайте задание, которое не удаётся выполнить сразу,</a:t>
            </a:r>
          </a:p>
          <a:p>
            <a:r>
              <a:rPr lang="ru-RU" sz="1200" dirty="0" smtClean="0"/>
              <a:t>и переходите к следующему. Если после выполнения всей работы у Вас</a:t>
            </a:r>
          </a:p>
          <a:p>
            <a:r>
              <a:rPr lang="ru-RU" sz="1200" dirty="0" smtClean="0"/>
              <a:t>останется время, Вы сможете вернуться к пропущенным заданиям.</a:t>
            </a:r>
          </a:p>
          <a:p>
            <a:r>
              <a:rPr lang="ru-RU" sz="1200" dirty="0" smtClean="0"/>
              <a:t>Баллы, полученные Вами за все выполненные задания, суммируются.</a:t>
            </a:r>
          </a:p>
          <a:p>
            <a:r>
              <a:rPr lang="ru-RU" sz="1200" dirty="0" smtClean="0"/>
              <a:t>Постарайтесь выполнить как можно больше заданий и набрать как можно больше баллов.</a:t>
            </a:r>
            <a:endParaRPr lang="ru-RU" sz="12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792288" y="5321618"/>
            <a:ext cx="5486400" cy="45719"/>
          </a:xfrm>
        </p:spPr>
        <p:txBody>
          <a:bodyPr/>
          <a:lstStyle/>
          <a:p>
            <a:endParaRPr lang="ru-RU" dirty="0"/>
          </a:p>
        </p:txBody>
      </p:sp>
      <p:graphicFrame>
        <p:nvGraphicFramePr>
          <p:cNvPr id="7" name="Рисунок 6"/>
          <p:cNvGraphicFramePr>
            <a:graphicFrameLocks noGrp="1"/>
          </p:cNvGraphicFramePr>
          <p:nvPr>
            <p:ph type="pic" idx="1"/>
          </p:nvPr>
        </p:nvGraphicFramePr>
        <p:xfrm>
          <a:off x="1571600" y="1857365"/>
          <a:ext cx="6000795" cy="2786082"/>
        </p:xfrm>
        <a:graphic>
          <a:graphicData uri="http://schemas.openxmlformats.org/drawingml/2006/table">
            <a:tbl>
              <a:tblPr/>
              <a:tblGrid>
                <a:gridCol w="2081907"/>
                <a:gridCol w="979722"/>
                <a:gridCol w="979722"/>
                <a:gridCol w="979722"/>
                <a:gridCol w="979722"/>
              </a:tblGrid>
              <a:tr h="458843">
                <a:tc rowSpan="2">
                  <a:txBody>
                    <a:bodyPr/>
                    <a:lstStyle/>
                    <a:p>
                      <a:pPr algn="ctr">
                        <a:lnSpc>
                          <a:spcPct val="115000"/>
                        </a:lnSpc>
                        <a:spcAft>
                          <a:spcPts val="1000"/>
                        </a:spcAft>
                      </a:pPr>
                      <a:r>
                        <a:rPr lang="ru-RU" sz="1100" b="1" dirty="0">
                          <a:solidFill>
                            <a:srgbClr val="000000"/>
                          </a:solidFill>
                          <a:latin typeface="Calibri"/>
                          <a:ea typeface="Times New Roman"/>
                          <a:cs typeface="Times New Roman"/>
                        </a:rPr>
                        <a:t>Предмет</a:t>
                      </a:r>
                      <a:endParaRPr lang="ru-RU" sz="1000" dirty="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a:lnSpc>
                          <a:spcPct val="115000"/>
                        </a:lnSpc>
                        <a:spcAft>
                          <a:spcPts val="1000"/>
                        </a:spcAft>
                      </a:pPr>
                      <a:r>
                        <a:rPr lang="ru-RU" sz="1100" b="1" dirty="0">
                          <a:solidFill>
                            <a:srgbClr val="000000"/>
                          </a:solidFill>
                          <a:latin typeface="Calibri"/>
                          <a:ea typeface="Times New Roman"/>
                          <a:cs typeface="Times New Roman"/>
                        </a:rPr>
                        <a:t>Оценка</a:t>
                      </a:r>
                      <a:endParaRPr lang="ru-RU" sz="1000" dirty="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r>
              <a:tr h="458843">
                <a:tc vMerge="1">
                  <a:txBody>
                    <a:bodyPr/>
                    <a:lstStyle/>
                    <a:p>
                      <a:endParaRPr lang="ru-RU"/>
                    </a:p>
                  </a:txBody>
                  <a:tcPr/>
                </a:tc>
                <a:tc>
                  <a:txBody>
                    <a:bodyPr/>
                    <a:lstStyle/>
                    <a:p>
                      <a:pPr algn="ctr">
                        <a:lnSpc>
                          <a:spcPct val="115000"/>
                        </a:lnSpc>
                        <a:spcAft>
                          <a:spcPts val="1000"/>
                        </a:spcAft>
                      </a:pPr>
                      <a:r>
                        <a:rPr lang="ru-RU" sz="1100" b="1">
                          <a:solidFill>
                            <a:srgbClr val="000000"/>
                          </a:solidFill>
                          <a:latin typeface="Calibri"/>
                          <a:ea typeface="Times New Roman"/>
                          <a:cs typeface="Times New Roman"/>
                        </a:rPr>
                        <a:t>2</a:t>
                      </a:r>
                      <a:endParaRPr lang="ru-RU" sz="10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100" b="1">
                          <a:solidFill>
                            <a:srgbClr val="000000"/>
                          </a:solidFill>
                          <a:latin typeface="Calibri"/>
                          <a:ea typeface="Times New Roman"/>
                          <a:cs typeface="Times New Roman"/>
                        </a:rPr>
                        <a:t>3</a:t>
                      </a:r>
                      <a:endParaRPr lang="ru-RU" sz="10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100" b="1" dirty="0">
                          <a:solidFill>
                            <a:srgbClr val="000000"/>
                          </a:solidFill>
                          <a:latin typeface="Calibri"/>
                          <a:ea typeface="Times New Roman"/>
                          <a:cs typeface="Times New Roman"/>
                        </a:rPr>
                        <a:t>4</a:t>
                      </a:r>
                      <a:endParaRPr lang="ru-RU" sz="1000" dirty="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100" b="1" dirty="0">
                          <a:solidFill>
                            <a:srgbClr val="000000"/>
                          </a:solidFill>
                          <a:latin typeface="Calibri"/>
                          <a:ea typeface="Times New Roman"/>
                          <a:cs typeface="Times New Roman"/>
                        </a:rPr>
                        <a:t>5</a:t>
                      </a:r>
                      <a:endParaRPr lang="ru-RU" sz="1000" dirty="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1867">
                <a:tc>
                  <a:txBody>
                    <a:bodyPr/>
                    <a:lstStyle/>
                    <a:p>
                      <a:pPr>
                        <a:lnSpc>
                          <a:spcPct val="115000"/>
                        </a:lnSpc>
                        <a:spcAft>
                          <a:spcPts val="1000"/>
                        </a:spcAft>
                      </a:pPr>
                      <a:r>
                        <a:rPr lang="ru-RU" sz="1100">
                          <a:solidFill>
                            <a:srgbClr val="000000"/>
                          </a:solidFill>
                          <a:latin typeface="Calibri"/>
                          <a:ea typeface="Times New Roman"/>
                          <a:cs typeface="Times New Roman"/>
                        </a:rPr>
                        <a:t>Алгебра</a:t>
                      </a:r>
                      <a:endParaRPr lang="ru-RU" sz="10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100">
                          <a:solidFill>
                            <a:srgbClr val="000000"/>
                          </a:solidFill>
                          <a:latin typeface="Calibri"/>
                          <a:ea typeface="Times New Roman"/>
                          <a:cs typeface="Times New Roman"/>
                        </a:rPr>
                        <a:t>0 – 5</a:t>
                      </a:r>
                      <a:endParaRPr lang="ru-RU" sz="10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100">
                          <a:solidFill>
                            <a:srgbClr val="000000"/>
                          </a:solidFill>
                          <a:latin typeface="Calibri"/>
                          <a:ea typeface="Times New Roman"/>
                          <a:cs typeface="Times New Roman"/>
                        </a:rPr>
                        <a:t>6 – 11</a:t>
                      </a:r>
                      <a:endParaRPr lang="ru-RU" sz="10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100">
                          <a:solidFill>
                            <a:srgbClr val="000000"/>
                          </a:solidFill>
                          <a:latin typeface="Calibri"/>
                          <a:ea typeface="Times New Roman"/>
                          <a:cs typeface="Times New Roman"/>
                        </a:rPr>
                        <a:t>12 – 16</a:t>
                      </a:r>
                      <a:endParaRPr lang="ru-RU" sz="10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100" dirty="0">
                          <a:solidFill>
                            <a:srgbClr val="000000"/>
                          </a:solidFill>
                          <a:latin typeface="Calibri"/>
                          <a:ea typeface="Times New Roman"/>
                          <a:cs typeface="Times New Roman"/>
                        </a:rPr>
                        <a:t>17 – 23</a:t>
                      </a:r>
                      <a:endParaRPr lang="ru-RU" sz="1000" dirty="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8843">
                <a:tc>
                  <a:txBody>
                    <a:bodyPr/>
                    <a:lstStyle/>
                    <a:p>
                      <a:pPr>
                        <a:lnSpc>
                          <a:spcPct val="115000"/>
                        </a:lnSpc>
                        <a:spcAft>
                          <a:spcPts val="1000"/>
                        </a:spcAft>
                      </a:pPr>
                      <a:r>
                        <a:rPr lang="ru-RU" sz="1100">
                          <a:solidFill>
                            <a:srgbClr val="000000"/>
                          </a:solidFill>
                          <a:latin typeface="Calibri"/>
                          <a:ea typeface="Times New Roman"/>
                          <a:cs typeface="Times New Roman"/>
                        </a:rPr>
                        <a:t>Геометрия</a:t>
                      </a:r>
                      <a:endParaRPr lang="ru-RU" sz="10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100" dirty="0">
                          <a:solidFill>
                            <a:srgbClr val="000000"/>
                          </a:solidFill>
                          <a:latin typeface="Calibri"/>
                          <a:ea typeface="Times New Roman"/>
                          <a:cs typeface="Times New Roman"/>
                        </a:rPr>
                        <a:t>0 – 2</a:t>
                      </a:r>
                      <a:endParaRPr lang="ru-RU" sz="1000" dirty="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100">
                          <a:solidFill>
                            <a:srgbClr val="000000"/>
                          </a:solidFill>
                          <a:latin typeface="Calibri"/>
                          <a:ea typeface="Times New Roman"/>
                          <a:cs typeface="Times New Roman"/>
                        </a:rPr>
                        <a:t>3 – 4</a:t>
                      </a:r>
                      <a:endParaRPr lang="ru-RU" sz="10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100">
                          <a:solidFill>
                            <a:srgbClr val="000000"/>
                          </a:solidFill>
                          <a:latin typeface="Calibri"/>
                          <a:ea typeface="Times New Roman"/>
                          <a:cs typeface="Times New Roman"/>
                        </a:rPr>
                        <a:t>5 – 8</a:t>
                      </a:r>
                      <a:endParaRPr lang="ru-RU" sz="10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100" dirty="0">
                          <a:solidFill>
                            <a:srgbClr val="000000"/>
                          </a:solidFill>
                          <a:latin typeface="Calibri"/>
                          <a:ea typeface="Times New Roman"/>
                          <a:cs typeface="Times New Roman"/>
                        </a:rPr>
                        <a:t>9 – 15</a:t>
                      </a:r>
                      <a:endParaRPr lang="ru-RU" sz="1000" dirty="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8843">
                <a:tc>
                  <a:txBody>
                    <a:bodyPr/>
                    <a:lstStyle/>
                    <a:p>
                      <a:pPr>
                        <a:lnSpc>
                          <a:spcPct val="115000"/>
                        </a:lnSpc>
                        <a:spcAft>
                          <a:spcPts val="1000"/>
                        </a:spcAft>
                      </a:pPr>
                      <a:r>
                        <a:rPr lang="ru-RU" sz="1100">
                          <a:solidFill>
                            <a:srgbClr val="000000"/>
                          </a:solidFill>
                          <a:latin typeface="Calibri"/>
                          <a:ea typeface="Times New Roman"/>
                          <a:cs typeface="Times New Roman"/>
                        </a:rPr>
                        <a:t>Математика</a:t>
                      </a:r>
                      <a:endParaRPr lang="ru-RU" sz="10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100">
                          <a:solidFill>
                            <a:srgbClr val="000000"/>
                          </a:solidFill>
                          <a:latin typeface="Calibri"/>
                          <a:ea typeface="Times New Roman"/>
                          <a:cs typeface="Times New Roman"/>
                        </a:rPr>
                        <a:t>0 – 7</a:t>
                      </a:r>
                      <a:endParaRPr lang="ru-RU" sz="10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100" dirty="0">
                          <a:solidFill>
                            <a:srgbClr val="000000"/>
                          </a:solidFill>
                          <a:latin typeface="Calibri"/>
                          <a:ea typeface="Times New Roman"/>
                          <a:cs typeface="Times New Roman"/>
                        </a:rPr>
                        <a:t>8 – 15</a:t>
                      </a:r>
                      <a:endParaRPr lang="ru-RU" sz="1000" dirty="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100" dirty="0">
                          <a:solidFill>
                            <a:srgbClr val="000000"/>
                          </a:solidFill>
                          <a:latin typeface="Calibri"/>
                          <a:ea typeface="Times New Roman"/>
                          <a:cs typeface="Times New Roman"/>
                        </a:rPr>
                        <a:t>16 – 22</a:t>
                      </a:r>
                      <a:endParaRPr lang="ru-RU" sz="1000" dirty="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100" dirty="0">
                          <a:solidFill>
                            <a:srgbClr val="000000"/>
                          </a:solidFill>
                          <a:latin typeface="Calibri"/>
                          <a:ea typeface="Times New Roman"/>
                          <a:cs typeface="Times New Roman"/>
                        </a:rPr>
                        <a:t>23 – 38</a:t>
                      </a:r>
                      <a:endParaRPr lang="ru-RU" sz="1000" dirty="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8843">
                <a:tc>
                  <a:txBody>
                    <a:bodyPr/>
                    <a:lstStyle/>
                    <a:p>
                      <a:pPr>
                        <a:lnSpc>
                          <a:spcPct val="115000"/>
                        </a:lnSpc>
                        <a:spcAft>
                          <a:spcPts val="1000"/>
                        </a:spcAft>
                      </a:pPr>
                      <a:r>
                        <a:rPr lang="ru-RU" sz="1100">
                          <a:solidFill>
                            <a:srgbClr val="000000"/>
                          </a:solidFill>
                          <a:latin typeface="Calibri"/>
                          <a:ea typeface="Times New Roman"/>
                          <a:cs typeface="Times New Roman"/>
                        </a:rPr>
                        <a:t>Русский язык</a:t>
                      </a:r>
                      <a:endParaRPr lang="ru-RU" sz="10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100">
                          <a:solidFill>
                            <a:srgbClr val="000000"/>
                          </a:solidFill>
                          <a:latin typeface="Calibri"/>
                          <a:ea typeface="Times New Roman"/>
                          <a:cs typeface="Times New Roman"/>
                        </a:rPr>
                        <a:t>0 – 17</a:t>
                      </a:r>
                      <a:endParaRPr lang="ru-RU" sz="10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100">
                          <a:solidFill>
                            <a:srgbClr val="000000"/>
                          </a:solidFill>
                          <a:latin typeface="Calibri"/>
                          <a:ea typeface="Times New Roman"/>
                          <a:cs typeface="Times New Roman"/>
                        </a:rPr>
                        <a:t>18 – 27</a:t>
                      </a:r>
                      <a:endParaRPr lang="ru-RU" sz="10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100" dirty="0">
                          <a:solidFill>
                            <a:srgbClr val="000000"/>
                          </a:solidFill>
                          <a:latin typeface="Calibri"/>
                          <a:ea typeface="Times New Roman"/>
                          <a:cs typeface="Times New Roman"/>
                        </a:rPr>
                        <a:t>28 – 36</a:t>
                      </a:r>
                      <a:endParaRPr lang="ru-RU" sz="1000" dirty="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100" dirty="0">
                          <a:solidFill>
                            <a:srgbClr val="000000"/>
                          </a:solidFill>
                          <a:latin typeface="Calibri"/>
                          <a:ea typeface="Times New Roman"/>
                          <a:cs typeface="Times New Roman"/>
                        </a:rPr>
                        <a:t>37 – 42</a:t>
                      </a:r>
                      <a:endParaRPr lang="ru-RU" sz="1000" dirty="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Текст 5"/>
          <p:cNvSpPr>
            <a:spLocks noGrp="1"/>
          </p:cNvSpPr>
          <p:nvPr>
            <p:ph type="body" sz="half" idx="2"/>
          </p:nvPr>
        </p:nvSpPr>
        <p:spPr/>
        <p:txBody>
          <a:bodyPr/>
          <a:lstStyle/>
          <a:p>
            <a:r>
              <a:rPr lang="ru-RU" dirty="0" smtClean="0"/>
              <a:t>Шкала пересчета первичного балла за выполнение экзаменационной работы в отметку по пятибалльной шкале. </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Заголовок 1"/>
          <p:cNvSpPr>
            <a:spLocks noGrp="1"/>
          </p:cNvSpPr>
          <p:nvPr>
            <p:ph type="title"/>
          </p:nvPr>
        </p:nvSpPr>
        <p:spPr>
          <a:xfrm>
            <a:off x="609600" y="152400"/>
            <a:ext cx="8001000" cy="1368425"/>
          </a:xfrm>
        </p:spPr>
        <p:txBody>
          <a:bodyPr/>
          <a:lstStyle/>
          <a:p>
            <a:r>
              <a:rPr lang="ru-RU" sz="4000" smtClean="0"/>
              <a:t/>
            </a:r>
            <a:br>
              <a:rPr lang="ru-RU" sz="4000" smtClean="0"/>
            </a:br>
            <a:r>
              <a:rPr lang="ru-RU" sz="4000" b="1" smtClean="0"/>
              <a:t/>
            </a:r>
            <a:br>
              <a:rPr lang="ru-RU" sz="4000" b="1" smtClean="0"/>
            </a:br>
            <a:r>
              <a:rPr lang="ru-RU" b="1" smtClean="0"/>
              <a:t>Нормативные документы</a:t>
            </a:r>
            <a:endParaRPr lang="ru-RU" sz="4000" b="1" smtClean="0"/>
          </a:p>
        </p:txBody>
      </p:sp>
      <p:sp>
        <p:nvSpPr>
          <p:cNvPr id="6147" name="Содержимое 2"/>
          <p:cNvSpPr>
            <a:spLocks noGrp="1"/>
          </p:cNvSpPr>
          <p:nvPr>
            <p:ph idx="1"/>
          </p:nvPr>
        </p:nvSpPr>
        <p:spPr>
          <a:xfrm>
            <a:off x="533400" y="1752600"/>
            <a:ext cx="8001000" cy="4267200"/>
          </a:xfrm>
        </p:spPr>
        <p:txBody>
          <a:bodyPr/>
          <a:lstStyle/>
          <a:p>
            <a:r>
              <a:rPr lang="ru-RU" sz="1900" b="1" smtClean="0"/>
              <a:t>Приказ Минобрнауки России от 25.12.2013 г. «Об утверждении Порядка проведения государственной итоговой аттестации по образовательным программам основного общего образования»</a:t>
            </a:r>
          </a:p>
          <a:p>
            <a:r>
              <a:rPr lang="ru-RU" sz="1900" b="1" smtClean="0"/>
              <a:t>Приказ Минобрнауки России от 30.08 2013 г. № 1015 «Об утверждении Порядка организации и осуществления образовательной деятельности по основным  общеобразовательным программам – образовательным программам начального общего, основного общего и среднего общего образования» </a:t>
            </a:r>
          </a:p>
          <a:p>
            <a:r>
              <a:rPr lang="ru-RU" sz="1900" b="1" smtClean="0"/>
              <a:t>Приказ Минобрнауки России от 20.09 2013 г. № 1082 «Об утверждении Положения о психолого-медико-педагогической комиссии»</a:t>
            </a:r>
          </a:p>
          <a:p>
            <a:endParaRPr lang="ru-RU" sz="1900" b="1" smtClean="0"/>
          </a:p>
          <a:p>
            <a:endParaRPr lang="ru-RU" sz="1900" b="1"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r>
              <a:rPr lang="ru-RU" sz="2800" dirty="0" smtClean="0"/>
              <a:t>Оценка в аттестат</a:t>
            </a:r>
            <a:endParaRPr lang="ru-RU" sz="2800" dirty="0"/>
          </a:p>
        </p:txBody>
      </p:sp>
      <p:sp>
        <p:nvSpPr>
          <p:cNvPr id="6" name="Содержимое 5"/>
          <p:cNvSpPr>
            <a:spLocks noGrp="1"/>
          </p:cNvSpPr>
          <p:nvPr>
            <p:ph idx="1"/>
          </p:nvPr>
        </p:nvSpPr>
        <p:spPr/>
        <p:txBody>
          <a:bodyPr/>
          <a:lstStyle/>
          <a:p>
            <a:r>
              <a:rPr lang="ru-RU" sz="2400" dirty="0" smtClean="0"/>
              <a:t>Оценка ,выставляемая в аттестат по алгебре и геометрии является средним арифметическим всех четвертных, годовой и экзаменационной оценок!</a:t>
            </a:r>
            <a:endParaRPr lang="ru-RU" sz="24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b="1" i="1" dirty="0" smtClean="0"/>
              <a:t>Полезные сайты для подготовки</a:t>
            </a:r>
            <a:r>
              <a:rPr lang="ru-RU" sz="4000" dirty="0" smtClean="0"/>
              <a:t/>
            </a:r>
            <a:br>
              <a:rPr lang="ru-RU" sz="4000" dirty="0" smtClean="0"/>
            </a:br>
            <a:endParaRPr lang="ru-RU" dirty="0"/>
          </a:p>
        </p:txBody>
      </p:sp>
      <p:sp>
        <p:nvSpPr>
          <p:cNvPr id="3" name="Содержимое 2"/>
          <p:cNvSpPr>
            <a:spLocks noGrp="1"/>
          </p:cNvSpPr>
          <p:nvPr>
            <p:ph idx="1"/>
          </p:nvPr>
        </p:nvSpPr>
        <p:spPr/>
        <p:txBody>
          <a:bodyPr/>
          <a:lstStyle/>
          <a:p>
            <a:r>
              <a:rPr lang="ru-RU" sz="1200" dirty="0" smtClean="0"/>
              <a:t> </a:t>
            </a:r>
          </a:p>
          <a:p>
            <a:r>
              <a:rPr lang="ru-RU" sz="1200" dirty="0" smtClean="0"/>
              <a:t>  Сайт ФИПИ, с которого можно скачать </a:t>
            </a:r>
            <a:r>
              <a:rPr lang="ru-RU" sz="1200" dirty="0" err="1" smtClean="0"/>
              <a:t>ДЕМО-версии</a:t>
            </a:r>
            <a:r>
              <a:rPr lang="ru-RU" sz="1200" dirty="0" smtClean="0"/>
              <a:t>  ГИА-2014 по всем предметам, в том числе и по математике   </a:t>
            </a:r>
            <a:r>
              <a:rPr lang="ru-RU" sz="1200" dirty="0" smtClean="0">
                <a:hlinkClick r:id="rId2"/>
              </a:rPr>
              <a:t>http://www.fipi.ru/view/sections/227/docs/628.html</a:t>
            </a:r>
            <a:r>
              <a:rPr lang="ru-RU" sz="1200" dirty="0" smtClean="0"/>
              <a:t>  </a:t>
            </a:r>
            <a:br>
              <a:rPr lang="ru-RU" sz="1200" dirty="0" smtClean="0"/>
            </a:br>
            <a:r>
              <a:rPr lang="ru-RU" sz="1200" dirty="0" smtClean="0"/>
              <a:t/>
            </a:r>
            <a:br>
              <a:rPr lang="ru-RU" sz="1200" dirty="0" smtClean="0"/>
            </a:br>
            <a:r>
              <a:rPr lang="ru-RU" sz="1200" dirty="0" smtClean="0"/>
              <a:t>  Открытый банк заданий по математике ГИА  </a:t>
            </a:r>
            <a:r>
              <a:rPr lang="ru-RU" sz="1200" dirty="0" smtClean="0">
                <a:hlinkClick r:id="rId3"/>
              </a:rPr>
              <a:t>http://mathgia.ru/or/gia12/Main</a:t>
            </a:r>
            <a:r>
              <a:rPr lang="ru-RU" sz="1200" dirty="0" smtClean="0"/>
              <a:t>  </a:t>
            </a:r>
            <a:br>
              <a:rPr lang="ru-RU" sz="1200" dirty="0" smtClean="0"/>
            </a:br>
            <a:r>
              <a:rPr lang="ru-RU" sz="1200" dirty="0" smtClean="0"/>
              <a:t/>
            </a:r>
            <a:br>
              <a:rPr lang="ru-RU" sz="1200" dirty="0" smtClean="0"/>
            </a:br>
            <a:r>
              <a:rPr lang="ru-RU" sz="1200" dirty="0" smtClean="0"/>
              <a:t>  Сайт Ларина А.А. «Математика. Репетитор»  </a:t>
            </a:r>
            <a:r>
              <a:rPr lang="ru-RU" sz="1200" dirty="0" smtClean="0">
                <a:hlinkClick r:id="rId4"/>
              </a:rPr>
              <a:t>http://alexlarin.net/</a:t>
            </a:r>
            <a:r>
              <a:rPr lang="ru-RU" sz="1200" dirty="0" smtClean="0"/>
              <a:t>  </a:t>
            </a:r>
            <a:br>
              <a:rPr lang="ru-RU" sz="1200" dirty="0" smtClean="0"/>
            </a:br>
            <a:r>
              <a:rPr lang="ru-RU" sz="1200" dirty="0" smtClean="0"/>
              <a:t/>
            </a:r>
            <a:br>
              <a:rPr lang="ru-RU" sz="1200" dirty="0" smtClean="0"/>
            </a:br>
            <a:r>
              <a:rPr lang="ru-RU" sz="1200" dirty="0" smtClean="0"/>
              <a:t>  ЕГЭ I ГИА. Информационный образовательный портал. Подготовка к экзаменам.    </a:t>
            </a:r>
            <a:r>
              <a:rPr lang="ru-RU" sz="1200" dirty="0" smtClean="0">
                <a:hlinkClick r:id="rId5"/>
              </a:rPr>
              <a:t>http://egeigia.ru/</a:t>
            </a:r>
            <a:r>
              <a:rPr lang="ru-RU" sz="1200" dirty="0" smtClean="0"/>
              <a:t> </a:t>
            </a:r>
            <a:br>
              <a:rPr lang="ru-RU" sz="1200" dirty="0" smtClean="0"/>
            </a:br>
            <a:r>
              <a:rPr lang="ru-RU" sz="1200" dirty="0" smtClean="0"/>
              <a:t/>
            </a:r>
            <a:br>
              <a:rPr lang="ru-RU" sz="1200" dirty="0" smtClean="0"/>
            </a:br>
            <a:r>
              <a:rPr lang="ru-RU" sz="1200" dirty="0" smtClean="0"/>
              <a:t>  Учебные (справочные) пособия для подготовки к ГИА (книги, сборники тестов в форматах </a:t>
            </a:r>
            <a:r>
              <a:rPr lang="ru-RU" sz="1200" dirty="0" err="1" smtClean="0"/>
              <a:t>djvu</a:t>
            </a:r>
            <a:r>
              <a:rPr lang="ru-RU" sz="1200" dirty="0" smtClean="0"/>
              <a:t> / </a:t>
            </a:r>
            <a:r>
              <a:rPr lang="ru-RU" sz="1200" dirty="0" err="1" smtClean="0"/>
              <a:t>zip</a:t>
            </a:r>
            <a:r>
              <a:rPr lang="ru-RU" sz="1200" dirty="0" smtClean="0"/>
              <a:t> и </a:t>
            </a:r>
            <a:r>
              <a:rPr lang="ru-RU" sz="1200" dirty="0" err="1" smtClean="0"/>
              <a:t>pdf</a:t>
            </a:r>
            <a:r>
              <a:rPr lang="ru-RU" sz="1200" dirty="0" smtClean="0"/>
              <a:t> / </a:t>
            </a:r>
            <a:r>
              <a:rPr lang="ru-RU" sz="1200" dirty="0" err="1" smtClean="0"/>
              <a:t>zip</a:t>
            </a:r>
            <a:r>
              <a:rPr lang="ru-RU" sz="1200" dirty="0" smtClean="0"/>
              <a:t>)   </a:t>
            </a:r>
            <a:r>
              <a:rPr lang="ru-RU" sz="1200" dirty="0" smtClean="0">
                <a:hlinkClick r:id="rId6"/>
              </a:rPr>
              <a:t>http://www.alleng.ru/edu/math3.htm</a:t>
            </a:r>
            <a:r>
              <a:rPr lang="ru-RU" sz="1200" dirty="0" smtClean="0"/>
              <a:t> </a:t>
            </a:r>
          </a:p>
          <a:p>
            <a:endParaRPr lang="ru-RU" sz="10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a:r>
            <a:br>
              <a:rPr lang="ru-RU" dirty="0" smtClean="0"/>
            </a:br>
            <a:r>
              <a:rPr lang="ru-RU" sz="2400" b="1" i="1" dirty="0" smtClean="0"/>
              <a:t>Пособия, разработанные в 2013-2014 гг.</a:t>
            </a:r>
            <a:endParaRPr lang="ru-RU" sz="2400" dirty="0"/>
          </a:p>
        </p:txBody>
      </p:sp>
      <p:sp>
        <p:nvSpPr>
          <p:cNvPr id="3" name="Содержимое 2"/>
          <p:cNvSpPr>
            <a:spLocks noGrp="1"/>
          </p:cNvSpPr>
          <p:nvPr>
            <p:ph idx="1"/>
          </p:nvPr>
        </p:nvSpPr>
        <p:spPr/>
        <p:txBody>
          <a:bodyPr/>
          <a:lstStyle/>
          <a:p>
            <a:r>
              <a:rPr lang="ru-RU" dirty="0" smtClean="0"/>
              <a:t> </a:t>
            </a:r>
          </a:p>
          <a:p>
            <a:r>
              <a:rPr lang="ru-RU" sz="1100" b="1" dirty="0" smtClean="0"/>
              <a:t> 1. </a:t>
            </a:r>
            <a:r>
              <a:rPr lang="ru-RU" sz="1100" dirty="0" smtClean="0"/>
              <a:t>ГИА-2014. Математика: типовые экзаменационные варианты: 10 вариантов / Под ред. А.Л. Семенова, И.В. Ященко. – М.: Издательство «Национальное образование», 2013. – (ГИА-2014. </a:t>
            </a:r>
            <a:r>
              <a:rPr lang="ru-RU" sz="1100" dirty="0" err="1" smtClean="0"/>
              <a:t>ФИПИ-школе</a:t>
            </a:r>
            <a:r>
              <a:rPr lang="ru-RU" sz="1100" dirty="0" smtClean="0"/>
              <a:t>)</a:t>
            </a:r>
            <a:br>
              <a:rPr lang="ru-RU" sz="1100" dirty="0" smtClean="0"/>
            </a:br>
            <a:r>
              <a:rPr lang="ru-RU" sz="1100" dirty="0" smtClean="0"/>
              <a:t/>
            </a:r>
            <a:br>
              <a:rPr lang="ru-RU" sz="1100" dirty="0" smtClean="0"/>
            </a:br>
            <a:r>
              <a:rPr lang="ru-RU" sz="1100" b="1" dirty="0" smtClean="0"/>
              <a:t> 2. </a:t>
            </a:r>
            <a:r>
              <a:rPr lang="ru-RU" sz="1100" dirty="0" smtClean="0"/>
              <a:t>ГИА-2014. Математика: типовые экзаменационные варианты: 30 вариантов / Под ред. А.Л. Семенова, И.В. Ященко. – М.: Издательство «Национальное образование», 2013. – (ГИА-2014. </a:t>
            </a:r>
            <a:r>
              <a:rPr lang="ru-RU" sz="1100" dirty="0" err="1" smtClean="0"/>
              <a:t>ФИПИ-школе</a:t>
            </a:r>
            <a:r>
              <a:rPr lang="ru-RU" sz="1100" dirty="0" smtClean="0"/>
              <a:t>)</a:t>
            </a:r>
            <a:br>
              <a:rPr lang="ru-RU" sz="1100" dirty="0" smtClean="0"/>
            </a:br>
            <a:r>
              <a:rPr lang="ru-RU" sz="1100" dirty="0" smtClean="0"/>
              <a:t/>
            </a:r>
            <a:br>
              <a:rPr lang="ru-RU" sz="1100" dirty="0" smtClean="0"/>
            </a:br>
            <a:r>
              <a:rPr lang="ru-RU" sz="1100" b="1" dirty="0" smtClean="0"/>
              <a:t> 3. </a:t>
            </a:r>
            <a:r>
              <a:rPr lang="ru-RU" sz="1100" dirty="0" smtClean="0"/>
              <a:t>ГИА-2014 : Экзамен в новой форме : Математика : 9-й класс : Тренировочные варианты экзаменационных работ для проведения государственной итоговой аттестации в новой форме / авт.-сост. Е.А. </a:t>
            </a:r>
            <a:r>
              <a:rPr lang="ru-RU" sz="1100" dirty="0" err="1" smtClean="0"/>
              <a:t>Бунимович</a:t>
            </a:r>
            <a:r>
              <a:rPr lang="ru-RU" sz="1100" dirty="0" smtClean="0"/>
              <a:t>, Л.В. Кузнецова, Л.О. Рослова и др. — Москва: АСТ : </a:t>
            </a:r>
            <a:r>
              <a:rPr lang="ru-RU" sz="1100" dirty="0" err="1" smtClean="0"/>
              <a:t>Астрель</a:t>
            </a:r>
            <a:r>
              <a:rPr lang="ru-RU" sz="1100" dirty="0" smtClean="0"/>
              <a:t>, 2014. — (Федеральный институт педагогических измерений).</a:t>
            </a:r>
            <a:br>
              <a:rPr lang="ru-RU" sz="1100" dirty="0" smtClean="0"/>
            </a:br>
            <a:r>
              <a:rPr lang="ru-RU" sz="1100" dirty="0" smtClean="0"/>
              <a:t/>
            </a:r>
            <a:br>
              <a:rPr lang="ru-RU" sz="1100" dirty="0" smtClean="0"/>
            </a:br>
            <a:r>
              <a:rPr lang="ru-RU" sz="1100" b="1" dirty="0" smtClean="0"/>
              <a:t> 4. </a:t>
            </a:r>
            <a:r>
              <a:rPr lang="ru-RU" sz="1100" dirty="0" smtClean="0"/>
              <a:t>ГИА-2014 : Математика : 20 типовых вариантов заданий для подготовки к государственной итоговой аттестации / авт.-сост. Л.О. Рослова, Л.В. Кузнецова, С.А. Шестаков, И.В. Ященко. — Москва: АСТ : </a:t>
            </a:r>
            <a:r>
              <a:rPr lang="ru-RU" sz="1100" dirty="0" err="1" smtClean="0"/>
              <a:t>Астрель</a:t>
            </a:r>
            <a:r>
              <a:rPr lang="ru-RU" sz="1100" dirty="0" smtClean="0"/>
              <a:t>, 2014. — (Федеральный институт педагогических измерений).</a:t>
            </a:r>
          </a:p>
          <a:p>
            <a:r>
              <a:rPr lang="ru-RU" sz="1100" dirty="0" smtClean="0"/>
              <a:t> </a:t>
            </a:r>
          </a:p>
          <a:p>
            <a:r>
              <a:rPr lang="ru-RU" sz="1100" dirty="0" smtClean="0"/>
              <a:t> </a:t>
            </a:r>
          </a:p>
          <a:p>
            <a:endParaRPr lang="ru-RU" sz="11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График сдачи ГИА</a:t>
            </a:r>
            <a:endParaRPr lang="ru-RU" dirty="0"/>
          </a:p>
        </p:txBody>
      </p:sp>
      <p:sp>
        <p:nvSpPr>
          <p:cNvPr id="3" name="Содержимое 2"/>
          <p:cNvSpPr>
            <a:spLocks noGrp="1"/>
          </p:cNvSpPr>
          <p:nvPr>
            <p:ph idx="1"/>
          </p:nvPr>
        </p:nvSpPr>
        <p:spPr/>
        <p:txBody>
          <a:bodyPr/>
          <a:lstStyle/>
          <a:p>
            <a:r>
              <a:rPr lang="ru-RU" dirty="0" smtClean="0"/>
              <a:t>Математика </a:t>
            </a:r>
            <a:r>
              <a:rPr lang="ru-RU" sz="4000" dirty="0" smtClean="0"/>
              <a:t>31 мая</a:t>
            </a:r>
          </a:p>
          <a:p>
            <a:endParaRPr lang="ru-RU" dirty="0" smtClean="0"/>
          </a:p>
          <a:p>
            <a:r>
              <a:rPr lang="ru-RU" dirty="0" smtClean="0"/>
              <a:t>Русский язык </a:t>
            </a:r>
            <a:r>
              <a:rPr lang="ru-RU" sz="4000" dirty="0" smtClean="0"/>
              <a:t>6 июня</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ctrTitle"/>
          </p:nvPr>
        </p:nvSpPr>
        <p:spPr>
          <a:xfrm>
            <a:off x="685800" y="533400"/>
            <a:ext cx="7772400" cy="1828800"/>
          </a:xfrm>
        </p:spPr>
        <p:txBody>
          <a:bodyPr/>
          <a:lstStyle/>
          <a:p>
            <a:pPr algn="ctr"/>
            <a:r>
              <a:rPr lang="ru-RU" sz="2800" b="1" dirty="0" smtClean="0"/>
              <a:t>Успехов вам!</a:t>
            </a:r>
            <a:r>
              <a:rPr lang="ru-RU" sz="2800" dirty="0" smtClean="0"/>
              <a:t/>
            </a:r>
            <a:br>
              <a:rPr lang="ru-RU" sz="2800" dirty="0" smtClean="0"/>
            </a:br>
            <a:endParaRPr lang="ru-RU" sz="2500" b="1" dirty="0" smtClean="0"/>
          </a:p>
        </p:txBody>
      </p:sp>
      <p:sp>
        <p:nvSpPr>
          <p:cNvPr id="36867" name="Rectangle 3"/>
          <p:cNvSpPr>
            <a:spLocks noGrp="1" noChangeArrowheads="1"/>
          </p:cNvSpPr>
          <p:nvPr>
            <p:ph type="subTitle" idx="1"/>
          </p:nvPr>
        </p:nvSpPr>
        <p:spPr>
          <a:xfrm>
            <a:off x="1219200" y="3124200"/>
            <a:ext cx="7010400" cy="2743200"/>
          </a:xfrm>
        </p:spPr>
        <p:txBody>
          <a:bodyPr/>
          <a:lstStyle/>
          <a:p>
            <a:pPr algn="ctr" eaLnBrk="1" hangingPunct="1">
              <a:lnSpc>
                <a:spcPct val="90000"/>
              </a:lnSpc>
            </a:pPr>
            <a:r>
              <a:rPr lang="ru-RU" sz="3600" b="1" dirty="0" smtClean="0"/>
              <a:t>Спасибо за внимание!</a:t>
            </a:r>
          </a:p>
          <a:p>
            <a:pPr algn="r" eaLnBrk="1" hangingPunct="1">
              <a:lnSpc>
                <a:spcPct val="90000"/>
              </a:lnSpc>
            </a:pPr>
            <a:endParaRPr lang="ru-RU" sz="2000" b="1" dirty="0" smtClean="0"/>
          </a:p>
          <a:p>
            <a:pPr algn="r" eaLnBrk="1" hangingPunct="1">
              <a:lnSpc>
                <a:spcPct val="90000"/>
              </a:lnSpc>
            </a:pPr>
            <a:endParaRPr lang="ru-RU" sz="2000" b="1" dirty="0" smtClean="0"/>
          </a:p>
          <a:p>
            <a:pPr algn="r" eaLnBrk="1" hangingPunct="1">
              <a:lnSpc>
                <a:spcPct val="90000"/>
              </a:lnSpc>
            </a:pPr>
            <a:endParaRPr lang="ru-RU" sz="2000" b="1" dirty="0" smtClean="0"/>
          </a:p>
          <a:p>
            <a:pPr algn="r" eaLnBrk="1" hangingPunct="1">
              <a:lnSpc>
                <a:spcPct val="90000"/>
              </a:lnSpc>
            </a:pPr>
            <a:endParaRPr lang="ru-RU" sz="2000" b="1"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Содержимое 2"/>
          <p:cNvSpPr>
            <a:spLocks noGrp="1"/>
          </p:cNvSpPr>
          <p:nvPr>
            <p:ph idx="1"/>
          </p:nvPr>
        </p:nvSpPr>
        <p:spPr/>
        <p:txBody>
          <a:bodyPr/>
          <a:lstStyle/>
          <a:p>
            <a:r>
              <a:rPr lang="ru-RU" sz="2400" smtClean="0"/>
              <a:t>ГИА включает в себя обязательные экзамены по </a:t>
            </a:r>
            <a:r>
              <a:rPr lang="ru-RU" sz="2400" b="1" smtClean="0"/>
              <a:t>русскому языку и математике</a:t>
            </a:r>
            <a:r>
              <a:rPr lang="ru-RU" sz="2400" smtClean="0"/>
              <a:t>. </a:t>
            </a:r>
          </a:p>
          <a:p>
            <a:r>
              <a:rPr lang="ru-RU" sz="2400" smtClean="0"/>
              <a:t>Экзамены по другим учебным предметам – литературе, физике, химии, биологии, географии, истории, обществознанию, иностранным языкам (английский, немецкий, французский и испанский языки), информатике и информационно-коммуникационным технологиям (ИКТ)– обучающиеся сдают на добровольной основе по своему выбору. </a:t>
            </a:r>
          </a:p>
          <a:p>
            <a:pPr>
              <a:buFont typeface="Wingdings" pitchFamily="2" charset="2"/>
              <a:buNone/>
            </a:pPr>
            <a:endParaRPr lang="ru-RU" smtClean="0"/>
          </a:p>
        </p:txBody>
      </p:sp>
      <p:sp>
        <p:nvSpPr>
          <p:cNvPr id="11267" name="Заголовок 1"/>
          <p:cNvSpPr>
            <a:spLocks noGrp="1"/>
          </p:cNvSpPr>
          <p:nvPr>
            <p:ph type="title"/>
          </p:nvPr>
        </p:nvSpPr>
        <p:spPr/>
        <p:txBody>
          <a:bodyPr/>
          <a:lstStyle/>
          <a:p>
            <a:r>
              <a:rPr lang="ru-RU" sz="2200" b="1" smtClean="0"/>
              <a:t>Порядок проведения государственной итоговой аттестации по образовательным программам основного общего образования</a:t>
            </a:r>
            <a:endParaRPr lang="ru-RU" sz="22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Содержимое 2"/>
          <p:cNvSpPr>
            <a:spLocks noGrp="1"/>
          </p:cNvSpPr>
          <p:nvPr>
            <p:ph idx="1"/>
          </p:nvPr>
        </p:nvSpPr>
        <p:spPr>
          <a:xfrm>
            <a:off x="566738" y="1752600"/>
            <a:ext cx="8196262" cy="4267200"/>
          </a:xfrm>
        </p:spPr>
        <p:txBody>
          <a:bodyPr/>
          <a:lstStyle/>
          <a:p>
            <a:r>
              <a:rPr lang="ru-RU" smtClean="0"/>
              <a:t>К ГИА допускаются обучающиеся, не имеющие академической задолженности и в полном объеме выполнившие учебный план или индивидуальный учебный план (имеющие годовые отметки </a:t>
            </a:r>
            <a:r>
              <a:rPr lang="ru-RU" b="1" smtClean="0"/>
              <a:t>по всем учебным предметам учебного плана </a:t>
            </a:r>
            <a:r>
              <a:rPr lang="ru-RU" smtClean="0"/>
              <a:t>за IX класс не ниже удовлетворительных). </a:t>
            </a:r>
          </a:p>
        </p:txBody>
      </p:sp>
      <p:sp>
        <p:nvSpPr>
          <p:cNvPr id="14339" name="Заголовок 1"/>
          <p:cNvSpPr>
            <a:spLocks noGrp="1"/>
          </p:cNvSpPr>
          <p:nvPr>
            <p:ph type="title"/>
          </p:nvPr>
        </p:nvSpPr>
        <p:spPr/>
        <p:txBody>
          <a:bodyPr/>
          <a:lstStyle/>
          <a:p>
            <a:r>
              <a:rPr lang="ru-RU" sz="2200" b="1" smtClean="0"/>
              <a:t>Порядок проведения государственной итоговой аттестации по образовательным программам основного общего образования</a:t>
            </a:r>
            <a:endParaRPr lang="ru-RU" sz="22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33400" y="1600200"/>
            <a:ext cx="8001000" cy="4267200"/>
          </a:xfrm>
        </p:spPr>
        <p:txBody>
          <a:bodyPr/>
          <a:lstStyle/>
          <a:p>
            <a:pPr>
              <a:defRPr/>
            </a:pPr>
            <a:r>
              <a:rPr lang="ru-RU" sz="2400" dirty="0" smtClean="0"/>
              <a:t>ГИА проводится:</a:t>
            </a:r>
          </a:p>
          <a:p>
            <a:pPr indent="0">
              <a:buFont typeface="Wingdings" pitchFamily="2" charset="2"/>
              <a:buNone/>
              <a:defRPr/>
            </a:pPr>
            <a:r>
              <a:rPr lang="ru-RU" sz="2400" b="1" dirty="0" smtClean="0"/>
              <a:t>в форме основного государственного экзамена (ОГЭ)</a:t>
            </a:r>
          </a:p>
          <a:p>
            <a:pPr indent="0">
              <a:buFont typeface="Wingdings" pitchFamily="2" charset="2"/>
              <a:buNone/>
              <a:defRPr/>
            </a:pPr>
            <a:r>
              <a:rPr lang="ru-RU" sz="2400" b="1" dirty="0" smtClean="0"/>
              <a:t> </a:t>
            </a:r>
            <a:r>
              <a:rPr lang="ru-RU" sz="2400" dirty="0" smtClean="0"/>
              <a:t>для обучающихся образовательных организаций, освоивших образовательные программы основного общего образования в очной, </a:t>
            </a:r>
            <a:r>
              <a:rPr lang="ru-RU" sz="2400" dirty="0" err="1" smtClean="0"/>
              <a:t>очно-заочной</a:t>
            </a:r>
            <a:r>
              <a:rPr lang="ru-RU" sz="2400" dirty="0" smtClean="0"/>
              <a:t> или заочной формах, а также для лиц, освоивших образовательные программы основного общего образования в форме семейного образования или самообразования и допущенных в текущем году к ГИА;</a:t>
            </a:r>
          </a:p>
        </p:txBody>
      </p:sp>
      <p:sp>
        <p:nvSpPr>
          <p:cNvPr id="12291" name="Заголовок 1"/>
          <p:cNvSpPr>
            <a:spLocks noGrp="1"/>
          </p:cNvSpPr>
          <p:nvPr>
            <p:ph type="title"/>
          </p:nvPr>
        </p:nvSpPr>
        <p:spPr/>
        <p:txBody>
          <a:bodyPr/>
          <a:lstStyle/>
          <a:p>
            <a:r>
              <a:rPr lang="ru-RU" sz="2200" b="1" smtClean="0"/>
              <a:t>Порядок проведения государственной итоговой аттестации по образовательным программам основного общего образования</a:t>
            </a:r>
            <a:endParaRPr lang="ru-RU" sz="22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Содержимое 2"/>
          <p:cNvSpPr>
            <a:spLocks noGrp="1"/>
          </p:cNvSpPr>
          <p:nvPr>
            <p:ph idx="1"/>
          </p:nvPr>
        </p:nvSpPr>
        <p:spPr>
          <a:xfrm>
            <a:off x="533400" y="1676400"/>
            <a:ext cx="8001000" cy="4267200"/>
          </a:xfrm>
        </p:spPr>
        <p:txBody>
          <a:bodyPr/>
          <a:lstStyle/>
          <a:p>
            <a:r>
              <a:rPr lang="ru-RU" sz="2400" b="1" smtClean="0"/>
              <a:t>в форме письменных и устных экзаменов с использованием текстов, тем, заданий, билетов (ГВЭ)</a:t>
            </a:r>
            <a:r>
              <a:rPr lang="ru-RU" sz="2400" smtClean="0"/>
              <a:t> для обучающихся в специальных учебно-воспитательных учреждениях закрытого типа,  в учреждениях, исполняющих наказание в виде лишения свободы, а также для обучающихся с ограниченными возможностями здоровья, обучающихся детей-инвалидов и инвалидов, освоивших образовательные программы основного общего образования.</a:t>
            </a:r>
          </a:p>
          <a:p>
            <a:endParaRPr lang="ru-RU" smtClean="0"/>
          </a:p>
        </p:txBody>
      </p:sp>
      <p:sp>
        <p:nvSpPr>
          <p:cNvPr id="13315" name="Заголовок 1"/>
          <p:cNvSpPr>
            <a:spLocks noGrp="1"/>
          </p:cNvSpPr>
          <p:nvPr>
            <p:ph type="title"/>
          </p:nvPr>
        </p:nvSpPr>
        <p:spPr/>
        <p:txBody>
          <a:bodyPr/>
          <a:lstStyle/>
          <a:p>
            <a:r>
              <a:rPr lang="ru-RU" sz="2200" b="1" smtClean="0"/>
              <a:t>Порядок проведения государственной итоговой аттестации по образовательным программам основного общего образования</a:t>
            </a:r>
            <a:endParaRPr lang="ru-RU" sz="22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Содержимое 2"/>
          <p:cNvSpPr>
            <a:spLocks noGrp="1"/>
          </p:cNvSpPr>
          <p:nvPr>
            <p:ph idx="1"/>
          </p:nvPr>
        </p:nvSpPr>
        <p:spPr/>
        <p:txBody>
          <a:bodyPr/>
          <a:lstStyle/>
          <a:p>
            <a:r>
              <a:rPr lang="ru-RU" sz="2400" smtClean="0"/>
              <a:t>Обучающиеся с ограниченными возможностями здоровья при подаче заявления представляют </a:t>
            </a:r>
            <a:r>
              <a:rPr lang="ru-RU" sz="2400" b="1" smtClean="0"/>
              <a:t>копию рекомендаций психолого-медико-педагогической комиссии</a:t>
            </a:r>
            <a:r>
              <a:rPr lang="ru-RU" sz="2400" smtClean="0"/>
              <a:t>, а обучающиеся дети-инвалиды и инвалиды – </a:t>
            </a:r>
            <a:r>
              <a:rPr lang="ru-RU" sz="2400" b="1" smtClean="0"/>
              <a:t>оригинал справки</a:t>
            </a:r>
            <a:r>
              <a:rPr lang="ru-RU" sz="2400" smtClean="0"/>
              <a:t>, подтверждающей факт установления инвалидности, </a:t>
            </a:r>
            <a:r>
              <a:rPr lang="ru-RU" sz="2400" b="1" smtClean="0"/>
              <a:t>выданной федеральным государственным учреждением медико-социальной экспертизы.</a:t>
            </a:r>
          </a:p>
          <a:p>
            <a:pPr>
              <a:buFont typeface="Wingdings" pitchFamily="2" charset="2"/>
              <a:buNone/>
            </a:pPr>
            <a:endParaRPr lang="ru-RU" sz="3200" smtClean="0"/>
          </a:p>
        </p:txBody>
      </p:sp>
      <p:sp>
        <p:nvSpPr>
          <p:cNvPr id="16387" name="Заголовок 1"/>
          <p:cNvSpPr>
            <a:spLocks noGrp="1"/>
          </p:cNvSpPr>
          <p:nvPr>
            <p:ph type="title"/>
          </p:nvPr>
        </p:nvSpPr>
        <p:spPr/>
        <p:txBody>
          <a:bodyPr/>
          <a:lstStyle/>
          <a:p>
            <a:r>
              <a:rPr lang="ru-RU" sz="2200" b="1" smtClean="0"/>
              <a:t>Порядок проведения государственной итоговой аттестации по образовательным программам основного общего образования</a:t>
            </a:r>
            <a:endParaRPr lang="ru-RU" sz="22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Заголовок 1"/>
          <p:cNvSpPr>
            <a:spLocks noGrp="1"/>
          </p:cNvSpPr>
          <p:nvPr>
            <p:ph type="title"/>
          </p:nvPr>
        </p:nvSpPr>
        <p:spPr/>
        <p:txBody>
          <a:bodyPr/>
          <a:lstStyle/>
          <a:p>
            <a:r>
              <a:rPr lang="ru-RU" sz="2800" b="1" smtClean="0"/>
              <a:t>Федеральный закон от 29.12.2012 г. № 273-ФЗ «Об образовании в Российской Федерации»</a:t>
            </a:r>
            <a:endParaRPr lang="ru-RU" sz="2800" smtClean="0"/>
          </a:p>
        </p:txBody>
      </p:sp>
      <p:sp>
        <p:nvSpPr>
          <p:cNvPr id="26627" name="Содержимое 2"/>
          <p:cNvSpPr>
            <a:spLocks noGrp="1"/>
          </p:cNvSpPr>
          <p:nvPr>
            <p:ph idx="1"/>
          </p:nvPr>
        </p:nvSpPr>
        <p:spPr>
          <a:xfrm>
            <a:off x="304800" y="1676400"/>
            <a:ext cx="8839200" cy="4267200"/>
          </a:xfrm>
        </p:spPr>
        <p:txBody>
          <a:bodyPr/>
          <a:lstStyle/>
          <a:p>
            <a:r>
              <a:rPr lang="ru-RU" sz="2800" smtClean="0"/>
              <a:t>7. Обучающиеся, не прошедшие государственной итоговой аттестации или получившие на государственной итоговой аттестации неудовлетворительные результаты, вправе пройти государственную итоговую аттестацию в сроки, определяемые порядком проведения государственной итоговой аттестации по соответствующим образовательным программам.</a:t>
            </a:r>
          </a:p>
          <a:p>
            <a:endParaRPr lang="ru-RU"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Совещание ГИА-2014">
  <a:themeElements>
    <a:clrScheme name="Профиль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Профиль">
      <a:majorFont>
        <a:latin typeface="Verdana"/>
        <a:ea typeface=""/>
        <a:cs typeface=""/>
      </a:majorFont>
      <a:minorFont>
        <a:latin typeface="Verdan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Профиль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Профиль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Профиль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Профиль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Профиль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Профиль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Профиль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Профиль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Профиль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Совещание ГИА-2014</Template>
  <TotalTime>117</TotalTime>
  <Words>3094</Words>
  <Application>Microsoft Office PowerPoint</Application>
  <PresentationFormat>Экран (4:3)</PresentationFormat>
  <Paragraphs>213</Paragraphs>
  <Slides>34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34</vt:i4>
      </vt:variant>
    </vt:vector>
  </HeadingPairs>
  <TitlesOfParts>
    <vt:vector size="35" baseType="lpstr">
      <vt:lpstr>Совещание ГИА-2014</vt:lpstr>
      <vt:lpstr>Государственная итоговая аттестация в 2014 году</vt:lpstr>
      <vt:lpstr>Слайд 2</vt:lpstr>
      <vt:lpstr>  Нормативные документы</vt:lpstr>
      <vt:lpstr>Порядок проведения государственной итоговой аттестации по образовательным программам основного общего образования</vt:lpstr>
      <vt:lpstr>Порядок проведения государственной итоговой аттестации по образовательным программам основного общего образования</vt:lpstr>
      <vt:lpstr>Порядок проведения государственной итоговой аттестации по образовательным программам основного общего образования</vt:lpstr>
      <vt:lpstr>Порядок проведения государственной итоговой аттестации по образовательным программам основного общего образования</vt:lpstr>
      <vt:lpstr>Порядок проведения государственной итоговой аттестации по образовательным программам основного общего образования</vt:lpstr>
      <vt:lpstr>Федеральный закон от 29.12.2012 г. № 273-ФЗ «Об образовании в Российской Федерации»</vt:lpstr>
      <vt:lpstr>Порядок проведения государственной итоговой аттестации по образовательным программам основного общего образования</vt:lpstr>
      <vt:lpstr>Приказ Минобрнауки России от 30.08 2013 г. № 1015</vt:lpstr>
      <vt:lpstr>Федеральный закон от 29.12.2012 г. № 273-ФЗ «Об образовании в Российской Федерации»</vt:lpstr>
      <vt:lpstr>Экзамены проводятся в ППЭ</vt:lpstr>
      <vt:lpstr>Слайд 14</vt:lpstr>
      <vt:lpstr>Экзамен проводится в спокойной и доброжелательной обстановке</vt:lpstr>
      <vt:lpstr>Слайд 16</vt:lpstr>
      <vt:lpstr>В день проведения экзамена в ППЭ присутствуют: </vt:lpstr>
      <vt:lpstr>Слайд 18</vt:lpstr>
      <vt:lpstr>Во время проведения экзамена в ППЭ запрещается:</vt:lpstr>
      <vt:lpstr>Слайд 20</vt:lpstr>
      <vt:lpstr>Слайд 21</vt:lpstr>
      <vt:lpstr>Проверка экзаменационных работ участников ГИА и их оценивание</vt:lpstr>
      <vt:lpstr>Прием и рассмотрение апелляций</vt:lpstr>
      <vt:lpstr>Математика.  Инструкция по выполнению работы </vt:lpstr>
      <vt:lpstr>Советы и указания по выполнению работы.</vt:lpstr>
      <vt:lpstr>Как оценивается работа.</vt:lpstr>
      <vt:lpstr>Русский язык.Инструкция по выполнению работы </vt:lpstr>
      <vt:lpstr>Слайд 28</vt:lpstr>
      <vt:lpstr>Слайд 29</vt:lpstr>
      <vt:lpstr>Оценка в аттестат</vt:lpstr>
      <vt:lpstr>Полезные сайты для подготовки </vt:lpstr>
      <vt:lpstr> Пособия, разработанные в 2013-2014 гг.</vt:lpstr>
      <vt:lpstr>График сдачи ГИА</vt:lpstr>
      <vt:lpstr>Успехов вам!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Государственная итоговая аттестация в 2014 году</dc:title>
  <dc:creator>ikamolova</dc:creator>
  <cp:lastModifiedBy>Admin</cp:lastModifiedBy>
  <cp:revision>15</cp:revision>
  <cp:lastPrinted>1601-01-01T00:00:00Z</cp:lastPrinted>
  <dcterms:created xsi:type="dcterms:W3CDTF">2014-02-25T05:58:55Z</dcterms:created>
  <dcterms:modified xsi:type="dcterms:W3CDTF">2014-03-20T10:25:59Z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