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4" r:id="rId3"/>
    <p:sldId id="265" r:id="rId4"/>
    <p:sldId id="267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9900"/>
    <a:srgbClr val="008000"/>
    <a:srgbClr val="669900"/>
    <a:srgbClr val="99CC00"/>
    <a:srgbClr val="003300"/>
    <a:srgbClr val="3D291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24" autoAdjust="0"/>
  </p:normalViewPr>
  <p:slideViewPr>
    <p:cSldViewPr>
      <p:cViewPr varScale="1">
        <p:scale>
          <a:sx n="64" d="100"/>
          <a:sy n="64" d="100"/>
        </p:scale>
        <p:origin x="-3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4/14/2014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19969-49B9-40AE-8C3B-763BC9DD6F8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26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4/14/2014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0590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4/14/2014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52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4/14/2014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19969-49B9-40AE-8C3B-763BC9DD6F8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8027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4/14/2014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19969-49B9-40AE-8C3B-763BC9DD6F8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036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4/14/2014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19969-49B9-40AE-8C3B-763BC9DD6F8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1622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4/14/2014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19969-49B9-40AE-8C3B-763BC9DD6F8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6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4/14/2014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19969-49B9-40AE-8C3B-763BC9DD6F8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2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4/14/2014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19969-49B9-40AE-8C3B-763BC9DD6F8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023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4/14/2014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19969-49B9-40AE-8C3B-763BC9DD6F8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5966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4/14/2014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19969-49B9-40AE-8C3B-763BC9DD6F8B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34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26522C94-19CC-4FC6-A0F4-D4F6301533EB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ru-RU" smtClean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8004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" Target="slide5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slide" Target="slide10.xml"/><Relationship Id="rId11" Type="http://schemas.openxmlformats.org/officeDocument/2006/relationships/oleObject" Target="../embeddings/oleObject5.bin"/><Relationship Id="rId5" Type="http://schemas.openxmlformats.org/officeDocument/2006/relationships/slide" Target="slide7.xml"/><Relationship Id="rId10" Type="http://schemas.openxmlformats.org/officeDocument/2006/relationships/oleObject" Target="../embeddings/oleObject4.bin"/><Relationship Id="rId4" Type="http://schemas.openxmlformats.org/officeDocument/2006/relationships/slide" Target="slide2.xml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Файл:Narva Triumphal G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2428868"/>
            <a:ext cx="371660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Файл:Kazan sobor no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2500306"/>
            <a:ext cx="3417255" cy="259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034" y="857232"/>
            <a:ext cx="8072494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Война 1812 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года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Математическая викторина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08" y="5357826"/>
            <a:ext cx="4429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Конышева Татьяна Валерьевна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Санкт-Петербург</a:t>
            </a:r>
            <a:endParaRPr lang="ru-RU" sz="1600" b="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гимназия №52 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2012 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1388822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7394" y="692696"/>
            <a:ext cx="165444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B5A45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 .И. </a:t>
            </a:r>
            <a:endParaRPr lang="ru-RU" sz="4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5436096" y="6453336"/>
            <a:ext cx="432048" cy="216024"/>
          </a:xfrm>
          <a:prstGeom prst="actionButtonBackPrevious">
            <a:avLst/>
          </a:prstGeom>
          <a:solidFill>
            <a:srgbClr val="66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6156176" y="6453336"/>
            <a:ext cx="360040" cy="216024"/>
          </a:xfrm>
          <a:prstGeom prst="actionButtonHome">
            <a:avLst/>
          </a:prstGeom>
          <a:solidFill>
            <a:srgbClr val="66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 rot="10800000">
            <a:off x="6732240" y="6480734"/>
            <a:ext cx="432048" cy="216024"/>
          </a:xfrm>
          <a:prstGeom prst="actionButtonBackPrevious">
            <a:avLst/>
          </a:prstGeom>
          <a:solidFill>
            <a:srgbClr val="66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Юрий\Desktop\багратион п.и.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15154" y="1916832"/>
            <a:ext cx="3441022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00709" y="705929"/>
            <a:ext cx="4104456" cy="769441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B5A45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Багратион</a:t>
            </a:r>
            <a:endParaRPr lang="ru-RU" sz="4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20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571479"/>
            <a:ext cx="681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D2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3D2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Михаил Андреевич Милорадович </a:t>
            </a:r>
          </a:p>
          <a:p>
            <a:r>
              <a:rPr lang="ru-RU" sz="2400" b="1" dirty="0" smtClean="0">
                <a:solidFill>
                  <a:srgbClr val="3D2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 августа 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3D2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 был назначен военным генерал-губернатором Санкт-Петербурга.</a:t>
            </a:r>
            <a:endParaRPr lang="ru-RU" sz="2400" b="1" dirty="0">
              <a:solidFill>
                <a:srgbClr val="3D29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5436096" y="6453336"/>
            <a:ext cx="432048" cy="216024"/>
          </a:xfrm>
          <a:prstGeom prst="actionButtonBackPrevious">
            <a:avLst/>
          </a:prstGeom>
          <a:solidFill>
            <a:srgbClr val="66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6156176" y="6453336"/>
            <a:ext cx="360040" cy="216024"/>
          </a:xfrm>
          <a:prstGeom prst="actionButtonHome">
            <a:avLst/>
          </a:prstGeom>
          <a:solidFill>
            <a:srgbClr val="66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 rot="10800000">
            <a:off x="6732240" y="6480734"/>
            <a:ext cx="432048" cy="216024"/>
          </a:xfrm>
          <a:prstGeom prst="actionButtonBackPrevious">
            <a:avLst/>
          </a:prstGeom>
          <a:solidFill>
            <a:srgbClr val="66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4" name="Picture 4" descr="Файл:Miloradovic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2000240"/>
            <a:ext cx="3762375" cy="4314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627784" y="94081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720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927" y="290191"/>
            <a:ext cx="6478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u="sng" dirty="0" smtClean="0">
                <a:solidFill>
                  <a:srgbClr val="3D2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тысяч</a:t>
            </a:r>
            <a:endParaRPr lang="ru-RU" sz="7200" b="1" u="sng" dirty="0">
              <a:solidFill>
                <a:srgbClr val="3D29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5436096" y="6453336"/>
            <a:ext cx="432048" cy="216024"/>
          </a:xfrm>
          <a:prstGeom prst="actionButtonBackPrevious">
            <a:avLst/>
          </a:prstGeom>
          <a:solidFill>
            <a:srgbClr val="66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6156176" y="6453336"/>
            <a:ext cx="360040" cy="216024"/>
          </a:xfrm>
          <a:prstGeom prst="actionButtonHome">
            <a:avLst/>
          </a:prstGeom>
          <a:solidFill>
            <a:srgbClr val="66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 rot="10800000">
            <a:off x="6732240" y="6480734"/>
            <a:ext cx="432048" cy="216024"/>
          </a:xfrm>
          <a:prstGeom prst="actionButtonBackPrevious">
            <a:avLst/>
          </a:prstGeom>
          <a:solidFill>
            <a:srgbClr val="66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62" name="Picture 6" descr="http://i036.radikal.ru/1109/ad/a28e433a502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1428736"/>
            <a:ext cx="5715000" cy="409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785918" y="55721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rgbClr val="3D2913"/>
                </a:solidFill>
              </a:rPr>
              <a:t>Пожар Москвы</a:t>
            </a:r>
            <a:r>
              <a:rPr lang="ru-RU" dirty="0" smtClean="0">
                <a:solidFill>
                  <a:srgbClr val="3D2913"/>
                </a:solidFill>
              </a:rPr>
              <a:t/>
            </a:r>
            <a:br>
              <a:rPr lang="ru-RU" dirty="0" smtClean="0">
                <a:solidFill>
                  <a:srgbClr val="3D2913"/>
                </a:solidFill>
              </a:rPr>
            </a:br>
            <a:r>
              <a:rPr lang="ru-RU" i="1" dirty="0" smtClean="0">
                <a:solidFill>
                  <a:srgbClr val="3D2913"/>
                </a:solidFill>
              </a:rPr>
              <a:t>И. Клар, 1-я </a:t>
            </a:r>
            <a:r>
              <a:rPr lang="ru-RU" i="1" dirty="0" err="1" smtClean="0">
                <a:solidFill>
                  <a:srgbClr val="3D2913"/>
                </a:solidFill>
              </a:rPr>
              <a:t>четв</a:t>
            </a:r>
            <a:r>
              <a:rPr lang="ru-RU" i="1" dirty="0" smtClean="0">
                <a:solidFill>
                  <a:srgbClr val="3D2913"/>
                </a:solidFill>
              </a:rPr>
              <a:t>. XIX века</a:t>
            </a:r>
            <a:r>
              <a:rPr lang="ru-RU" dirty="0" smtClean="0">
                <a:solidFill>
                  <a:srgbClr val="3D2913"/>
                </a:solidFill>
              </a:rPr>
              <a:t/>
            </a:r>
            <a:br>
              <a:rPr lang="ru-RU" dirty="0" smtClean="0">
                <a:solidFill>
                  <a:srgbClr val="3D2913"/>
                </a:solidFill>
              </a:rPr>
            </a:br>
            <a:r>
              <a:rPr lang="ru-RU" i="1" dirty="0" smtClean="0">
                <a:solidFill>
                  <a:srgbClr val="3D2913"/>
                </a:solidFill>
              </a:rPr>
              <a:t>Бумага, гравюра</a:t>
            </a:r>
            <a:endParaRPr lang="ru-RU" dirty="0">
              <a:solidFill>
                <a:srgbClr val="3D29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20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0330" y="764704"/>
            <a:ext cx="6478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Москвы до Бородино 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5436096" y="6453336"/>
            <a:ext cx="432048" cy="216024"/>
          </a:xfrm>
          <a:prstGeom prst="actionButtonBackPrevious">
            <a:avLst/>
          </a:prstGeom>
          <a:solidFill>
            <a:srgbClr val="66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6156176" y="6453336"/>
            <a:ext cx="360040" cy="216024"/>
          </a:xfrm>
          <a:prstGeom prst="actionButtonHome">
            <a:avLst/>
          </a:prstGeom>
          <a:solidFill>
            <a:srgbClr val="66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 rot="10800000">
            <a:off x="6732240" y="6480734"/>
            <a:ext cx="432048" cy="216024"/>
          </a:xfrm>
          <a:prstGeom prst="actionButtonBackPrevious">
            <a:avLst/>
          </a:prstGeom>
          <a:solidFill>
            <a:srgbClr val="66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2" name="Picture 2" descr="http://s015.radikal.ru/i333/1109/7d/2c49d4bf24c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1928802"/>
            <a:ext cx="5715000" cy="3400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714480" y="5500702"/>
            <a:ext cx="25859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3D2913"/>
                </a:solidFill>
              </a:rPr>
              <a:t>Сражение при Бородине</a:t>
            </a:r>
          </a:p>
          <a:p>
            <a:r>
              <a:rPr lang="ru-RU" i="1" dirty="0" smtClean="0">
                <a:solidFill>
                  <a:srgbClr val="3D2913"/>
                </a:solidFill>
              </a:rPr>
              <a:t> Н.С.Самокиш, 1911</a:t>
            </a:r>
            <a:r>
              <a:rPr lang="ru-RU" dirty="0" smtClean="0">
                <a:solidFill>
                  <a:srgbClr val="3D2913"/>
                </a:solidFill>
              </a:rPr>
              <a:t/>
            </a:r>
            <a:br>
              <a:rPr lang="ru-RU" dirty="0" smtClean="0">
                <a:solidFill>
                  <a:srgbClr val="3D2913"/>
                </a:solidFill>
              </a:rPr>
            </a:br>
            <a:r>
              <a:rPr lang="ru-RU" i="1" dirty="0" smtClean="0">
                <a:solidFill>
                  <a:srgbClr val="3D2913"/>
                </a:solidFill>
              </a:rPr>
              <a:t>Холст, масло</a:t>
            </a:r>
            <a:endParaRPr lang="ru-RU" dirty="0">
              <a:solidFill>
                <a:srgbClr val="3D291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2132856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123 км</a:t>
            </a:r>
          </a:p>
        </p:txBody>
      </p:sp>
    </p:spTree>
    <p:extLst>
      <p:ext uri="{BB962C8B-B14F-4D97-AF65-F5344CB8AC3E}">
        <p14:creationId xmlns:p14="http://schemas.microsoft.com/office/powerpoint/2010/main" xmlns="" val="161720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500306"/>
            <a:ext cx="6478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3D2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Спасибо! </a:t>
            </a:r>
            <a:endParaRPr lang="ru-RU" sz="7200" b="1" dirty="0">
              <a:solidFill>
                <a:srgbClr val="3D29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5436096" y="6453336"/>
            <a:ext cx="432048" cy="216024"/>
          </a:xfrm>
          <a:prstGeom prst="actionButtonBackPrevious">
            <a:avLst/>
          </a:prstGeom>
          <a:solidFill>
            <a:srgbClr val="66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6156176" y="6453336"/>
            <a:ext cx="360040" cy="216024"/>
          </a:xfrm>
          <a:prstGeom prst="actionButtonHome">
            <a:avLst/>
          </a:prstGeom>
          <a:solidFill>
            <a:srgbClr val="66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endshow" highlightClick="1"/>
          </p:cNvPr>
          <p:cNvSpPr/>
          <p:nvPr/>
        </p:nvSpPr>
        <p:spPr>
          <a:xfrm rot="10800000">
            <a:off x="6732240" y="6453336"/>
            <a:ext cx="432048" cy="216024"/>
          </a:xfrm>
          <a:prstGeom prst="actionButtonBackPrevious">
            <a:avLst/>
          </a:prstGeom>
          <a:solidFill>
            <a:srgbClr val="66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720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692696"/>
            <a:ext cx="6456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викторины</a:t>
            </a:r>
            <a:endParaRPr lang="ru-RU" sz="4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670" y="2000240"/>
            <a:ext cx="6478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1</a:t>
            </a:r>
            <a:endParaRPr lang="ru-RU" sz="36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узел 5">
            <a:hlinkClick r:id="rId2" action="ppaction://hlinksldjump"/>
          </p:cNvPr>
          <p:cNvSpPr/>
          <p:nvPr/>
        </p:nvSpPr>
        <p:spPr>
          <a:xfrm>
            <a:off x="1475656" y="2285992"/>
            <a:ext cx="502318" cy="234261"/>
          </a:xfrm>
          <a:prstGeom prst="flowChartConnector">
            <a:avLst/>
          </a:prstGeom>
          <a:solidFill>
            <a:srgbClr val="663300">
              <a:alpha val="83000"/>
            </a:srgbClr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>
            <a:hlinkClick r:id="rId3" action="ppaction://hlinksldjump"/>
          </p:cNvPr>
          <p:cNvSpPr/>
          <p:nvPr/>
        </p:nvSpPr>
        <p:spPr>
          <a:xfrm>
            <a:off x="1475656" y="3050723"/>
            <a:ext cx="502318" cy="234261"/>
          </a:xfrm>
          <a:prstGeom prst="flowChartConnector">
            <a:avLst/>
          </a:prstGeom>
          <a:solidFill>
            <a:srgbClr val="663300">
              <a:alpha val="83000"/>
            </a:srgbClr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>
            <a:hlinkClick r:id="rId4" action="ppaction://hlinksldjump"/>
          </p:cNvPr>
          <p:cNvSpPr/>
          <p:nvPr/>
        </p:nvSpPr>
        <p:spPr>
          <a:xfrm>
            <a:off x="1475656" y="3717032"/>
            <a:ext cx="502318" cy="234261"/>
          </a:xfrm>
          <a:prstGeom prst="flowChartConnector">
            <a:avLst/>
          </a:prstGeom>
          <a:solidFill>
            <a:srgbClr val="663300">
              <a:alpha val="83000"/>
            </a:srgbClr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>
            <a:hlinkClick r:id="rId5" action="ppaction://hlinksldjump"/>
          </p:cNvPr>
          <p:cNvSpPr/>
          <p:nvPr/>
        </p:nvSpPr>
        <p:spPr>
          <a:xfrm>
            <a:off x="1475656" y="4418875"/>
            <a:ext cx="502318" cy="234261"/>
          </a:xfrm>
          <a:prstGeom prst="flowChartConnector">
            <a:avLst/>
          </a:prstGeom>
          <a:solidFill>
            <a:srgbClr val="663300">
              <a:alpha val="83000"/>
            </a:srgbClr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>
            <a:hlinkClick r:id="rId6" action="ppaction://hlinksldjump"/>
          </p:cNvPr>
          <p:cNvSpPr/>
          <p:nvPr/>
        </p:nvSpPr>
        <p:spPr>
          <a:xfrm>
            <a:off x="1475656" y="5085184"/>
            <a:ext cx="502318" cy="234261"/>
          </a:xfrm>
          <a:prstGeom prst="flowChartConnector">
            <a:avLst/>
          </a:prstGeom>
          <a:solidFill>
            <a:srgbClr val="663300">
              <a:alpha val="83000"/>
            </a:srgbClr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071670" y="2780928"/>
            <a:ext cx="6478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2</a:t>
            </a:r>
            <a:endParaRPr lang="ru-RU" sz="36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3458" y="3501008"/>
            <a:ext cx="6478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3</a:t>
            </a:r>
            <a:endParaRPr lang="ru-RU" sz="36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1720" y="4149080"/>
            <a:ext cx="6478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4</a:t>
            </a:r>
            <a:endParaRPr lang="ru-RU" sz="36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1720" y="4869160"/>
            <a:ext cx="6478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5</a:t>
            </a:r>
            <a:endParaRPr lang="ru-RU" sz="36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1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-конечная звезда 7">
            <a:hlinkClick r:id="rId2" action="ppaction://hlinksldjump"/>
          </p:cNvPr>
          <p:cNvSpPr/>
          <p:nvPr/>
        </p:nvSpPr>
        <p:spPr>
          <a:xfrm>
            <a:off x="5303479" y="5000636"/>
            <a:ext cx="1428760" cy="1071570"/>
          </a:xfrm>
          <a:prstGeom prst="star5">
            <a:avLst/>
          </a:prstGeom>
          <a:solidFill>
            <a:srgbClr val="0099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n>
                  <a:solidFill>
                    <a:srgbClr val="663300"/>
                  </a:solidFill>
                </a:ln>
                <a:solidFill>
                  <a:srgbClr val="663300"/>
                </a:solidFill>
              </a:rPr>
              <a:t>30</a:t>
            </a:r>
            <a:endParaRPr lang="ru-RU" b="1" u="sng" dirty="0">
              <a:ln>
                <a:solidFill>
                  <a:srgbClr val="663300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7" name="5-конечная звезда 6">
            <a:hlinkClick r:id="rId3" action="ppaction://hlinksldjump"/>
          </p:cNvPr>
          <p:cNvSpPr/>
          <p:nvPr/>
        </p:nvSpPr>
        <p:spPr>
          <a:xfrm>
            <a:off x="2267744" y="5000636"/>
            <a:ext cx="1428760" cy="1071570"/>
          </a:xfrm>
          <a:prstGeom prst="star5">
            <a:avLst/>
          </a:prstGeom>
          <a:solidFill>
            <a:srgbClr val="0099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n>
                  <a:solidFill>
                    <a:srgbClr val="663300"/>
                  </a:solidFill>
                </a:ln>
                <a:solidFill>
                  <a:srgbClr val="663300"/>
                </a:solidFill>
              </a:rPr>
              <a:t>20</a:t>
            </a:r>
            <a:endParaRPr lang="ru-RU" b="1" u="sng" dirty="0">
              <a:ln>
                <a:solidFill>
                  <a:srgbClr val="663300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7394" y="692696"/>
            <a:ext cx="6478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4400" b="1" u="sng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1</a:t>
            </a:r>
            <a:endParaRPr lang="ru-RU" sz="4400" b="1" u="sng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5436096" y="6453336"/>
            <a:ext cx="432048" cy="216024"/>
          </a:xfrm>
          <a:prstGeom prst="actionButtonBackPrevious">
            <a:avLst/>
          </a:prstGeom>
          <a:solidFill>
            <a:srgbClr val="66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6156176" y="6453336"/>
            <a:ext cx="360040" cy="216024"/>
          </a:xfrm>
          <a:prstGeom prst="actionButtonHome">
            <a:avLst/>
          </a:prstGeom>
          <a:solidFill>
            <a:srgbClr val="66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nextslide" highlightClick="1"/>
          </p:cNvPr>
          <p:cNvSpPr/>
          <p:nvPr/>
        </p:nvSpPr>
        <p:spPr>
          <a:xfrm rot="10800000">
            <a:off x="6732240" y="6480734"/>
            <a:ext cx="432048" cy="216024"/>
          </a:xfrm>
          <a:prstGeom prst="actionButtonBackPrevious">
            <a:avLst/>
          </a:prstGeom>
          <a:solidFill>
            <a:srgbClr val="66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3023" y="2000240"/>
            <a:ext cx="7716600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3D2913"/>
                </a:solidFill>
                <a:latin typeface="Times New Roman" pitchFamily="18" charset="0"/>
                <a:cs typeface="Times New Roman" pitchFamily="18" charset="0"/>
              </a:rPr>
              <a:t>Количество</a:t>
            </a:r>
            <a:r>
              <a:rPr lang="ru-RU" sz="3600" b="1" dirty="0" smtClean="0">
                <a:solidFill>
                  <a:srgbClr val="3D2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3D2913"/>
                </a:solidFill>
                <a:latin typeface="Times New Roman" pitchFamily="18" charset="0"/>
                <a:cs typeface="Times New Roman" pitchFamily="18" charset="0"/>
              </a:rPr>
              <a:t>делителей  числа 9 </a:t>
            </a:r>
          </a:p>
          <a:p>
            <a:pPr algn="just"/>
            <a:r>
              <a:rPr lang="ru-RU" sz="3600" b="1" dirty="0" smtClean="0">
                <a:solidFill>
                  <a:srgbClr val="3D2913"/>
                </a:solidFill>
                <a:latin typeface="Times New Roman" pitchFamily="18" charset="0"/>
                <a:cs typeface="Times New Roman" pitchFamily="18" charset="0"/>
              </a:rPr>
              <a:t>умножьте на 10 и узнаете, сколько </a:t>
            </a:r>
          </a:p>
          <a:p>
            <a:pPr algn="just"/>
            <a:r>
              <a:rPr lang="ru-RU" sz="3600" b="1" dirty="0" smtClean="0">
                <a:solidFill>
                  <a:srgbClr val="3D2913"/>
                </a:solidFill>
                <a:latin typeface="Times New Roman" pitchFamily="18" charset="0"/>
                <a:cs typeface="Times New Roman" pitchFamily="18" charset="0"/>
              </a:rPr>
              <a:t>тысяч человек за 36 дней </a:t>
            </a:r>
          </a:p>
          <a:p>
            <a:pPr algn="just"/>
            <a:r>
              <a:rPr lang="ru-RU" sz="3600" b="1" dirty="0" smtClean="0">
                <a:solidFill>
                  <a:srgbClr val="3D2913"/>
                </a:solidFill>
                <a:latin typeface="Times New Roman" pitchFamily="18" charset="0"/>
                <a:cs typeface="Times New Roman" pitchFamily="18" charset="0"/>
              </a:rPr>
              <a:t>пребывания в Москве потеряли </a:t>
            </a:r>
          </a:p>
          <a:p>
            <a:pPr algn="just"/>
            <a:r>
              <a:rPr lang="ru-RU" sz="3600" b="1" dirty="0" smtClean="0">
                <a:solidFill>
                  <a:srgbClr val="3D2913"/>
                </a:solidFill>
                <a:latin typeface="Times New Roman" pitchFamily="18" charset="0"/>
                <a:cs typeface="Times New Roman" pitchFamily="18" charset="0"/>
              </a:rPr>
              <a:t>французы.</a:t>
            </a:r>
            <a:endParaRPr lang="ru-RU" sz="3600" dirty="0">
              <a:solidFill>
                <a:srgbClr val="3D29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14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357166"/>
            <a:ext cx="6478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4400" b="1" u="sng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2</a:t>
            </a:r>
            <a:endParaRPr lang="ru-RU" sz="4400" b="1" u="sng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5436096" y="6453336"/>
            <a:ext cx="432048" cy="216024"/>
          </a:xfrm>
          <a:prstGeom prst="actionButtonBackPrevious">
            <a:avLst/>
          </a:prstGeom>
          <a:solidFill>
            <a:srgbClr val="66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156176" y="6453336"/>
            <a:ext cx="360040" cy="216024"/>
          </a:xfrm>
          <a:prstGeom prst="actionButtonHome">
            <a:avLst/>
          </a:prstGeom>
          <a:solidFill>
            <a:srgbClr val="66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 rot="10800000">
            <a:off x="6732240" y="6480734"/>
            <a:ext cx="432048" cy="216024"/>
          </a:xfrm>
          <a:prstGeom prst="actionButtonBackPrevious">
            <a:avLst/>
          </a:prstGeom>
          <a:solidFill>
            <a:srgbClr val="66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434" t="1252" r="1069" b="44198"/>
          <a:stretch/>
        </p:blipFill>
        <p:spPr bwMode="auto">
          <a:xfrm>
            <a:off x="1142976" y="3158411"/>
            <a:ext cx="6715172" cy="3112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1538" y="1071546"/>
            <a:ext cx="7500990" cy="2071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D2913"/>
                </a:solidFill>
                <a:latin typeface="Times New Roman" pitchFamily="18" charset="0"/>
                <a:cs typeface="Times New Roman" pitchFamily="18" charset="0"/>
              </a:rPr>
              <a:t>Масштаб карты 1: 2 000 000.</a:t>
            </a:r>
          </a:p>
          <a:p>
            <a:r>
              <a:rPr lang="ru-RU" sz="3200" b="1" dirty="0" smtClean="0">
                <a:solidFill>
                  <a:srgbClr val="3D2913"/>
                </a:solidFill>
                <a:latin typeface="Times New Roman" pitchFamily="18" charset="0"/>
                <a:cs typeface="Times New Roman" pitchFamily="18" charset="0"/>
              </a:rPr>
              <a:t>Пользуясь известными данными, найдите настоящее расстояние между Москвой и Бородино. </a:t>
            </a:r>
            <a:endParaRPr lang="ru-RU" sz="3200" b="1" dirty="0">
              <a:solidFill>
                <a:srgbClr val="3D291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5-конечная звезда 7">
            <a:hlinkClick r:id="rId5" action="ppaction://hlinksldjump"/>
          </p:cNvPr>
          <p:cNvSpPr/>
          <p:nvPr/>
        </p:nvSpPr>
        <p:spPr>
          <a:xfrm>
            <a:off x="6804248" y="4941168"/>
            <a:ext cx="1253920" cy="1116744"/>
          </a:xfrm>
          <a:prstGeom prst="star5">
            <a:avLst/>
          </a:prstGeom>
          <a:solidFill>
            <a:srgbClr val="0099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3500430" y="4000504"/>
            <a:ext cx="2928958" cy="71438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6,15 см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44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428604"/>
            <a:ext cx="6478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400" b="1" u="sng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3</a:t>
            </a:r>
            <a:endParaRPr lang="ru-RU" sz="4400" b="1" u="sng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5436096" y="6453336"/>
            <a:ext cx="432048" cy="216024"/>
          </a:xfrm>
          <a:prstGeom prst="actionButtonBackPrevious">
            <a:avLst/>
          </a:prstGeom>
          <a:solidFill>
            <a:srgbClr val="66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6156176" y="6453336"/>
            <a:ext cx="360040" cy="216024"/>
          </a:xfrm>
          <a:prstGeom prst="actionButtonHome">
            <a:avLst/>
          </a:prstGeom>
          <a:solidFill>
            <a:srgbClr val="66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 rot="10800000">
            <a:off x="6732240" y="6480734"/>
            <a:ext cx="432048" cy="216024"/>
          </a:xfrm>
          <a:prstGeom prst="actionButtonBackPrevious">
            <a:avLst/>
          </a:prstGeom>
          <a:solidFill>
            <a:srgbClr val="66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28728" y="2071678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2786058"/>
            <a:ext cx="73581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D2913"/>
                </a:solidFill>
                <a:latin typeface="Times New Roman" pitchFamily="18" charset="0"/>
                <a:cs typeface="Times New Roman" pitchFamily="18" charset="0"/>
              </a:rPr>
              <a:t>Найдя неизвестный член пропорции, вы узнаете, в каком году Милорадович был военным генерал губернатором Санкт - Петербурга </a:t>
            </a:r>
            <a:endParaRPr lang="ru-RU" sz="3200" b="1" dirty="0">
              <a:solidFill>
                <a:srgbClr val="3D291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5-конечная звезда 10">
            <a:hlinkClick r:id="rId5" action="ppaction://hlinksldjump"/>
          </p:cNvPr>
          <p:cNvSpPr/>
          <p:nvPr/>
        </p:nvSpPr>
        <p:spPr>
          <a:xfrm>
            <a:off x="3377249" y="4987447"/>
            <a:ext cx="1433846" cy="1229800"/>
          </a:xfrm>
          <a:prstGeom prst="star5">
            <a:avLst/>
          </a:prstGeom>
          <a:solidFill>
            <a:srgbClr val="0099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285852" y="471488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428728" y="1142984"/>
            <a:ext cx="64789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3D2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3D2913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400" b="1" u="sng" dirty="0" smtClean="0">
                <a:solidFill>
                  <a:srgbClr val="3D2913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r>
              <a:rPr lang="ru-RU" sz="4400" b="1" dirty="0" smtClean="0">
                <a:solidFill>
                  <a:srgbClr val="3D2913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400" b="1" u="sng" dirty="0" smtClean="0">
                <a:solidFill>
                  <a:srgbClr val="3D2913"/>
                </a:solidFill>
                <a:latin typeface="Times New Roman" pitchFamily="18" charset="0"/>
                <a:cs typeface="Times New Roman" pitchFamily="18" charset="0"/>
              </a:rPr>
              <a:t>  4 </a:t>
            </a:r>
          </a:p>
          <a:p>
            <a:r>
              <a:rPr lang="ru-RU" sz="4400" b="1" dirty="0" smtClean="0">
                <a:solidFill>
                  <a:srgbClr val="3D2913"/>
                </a:solidFill>
                <a:latin typeface="Times New Roman" pitchFamily="18" charset="0"/>
                <a:cs typeface="Times New Roman" pitchFamily="18" charset="0"/>
              </a:rPr>
              <a:t>           Х        101</a:t>
            </a:r>
          </a:p>
          <a:p>
            <a:r>
              <a:rPr lang="ru-RU" sz="4400" b="1" dirty="0" smtClean="0">
                <a:solidFill>
                  <a:srgbClr val="3D2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4400" b="1" dirty="0">
              <a:solidFill>
                <a:srgbClr val="3D29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86182" y="642918"/>
            <a:ext cx="92869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3D2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3D2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6600" b="1" dirty="0" smtClean="0">
                <a:solidFill>
                  <a:srgbClr val="3D2913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6600" b="1" dirty="0">
              <a:solidFill>
                <a:srgbClr val="3D291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38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642918"/>
            <a:ext cx="6478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400" b="1" u="sng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4</a:t>
            </a:r>
            <a:endParaRPr lang="ru-RU" sz="4400" b="1" u="sng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5436096" y="6453336"/>
            <a:ext cx="432048" cy="216024"/>
          </a:xfrm>
          <a:prstGeom prst="actionButtonBackPrevious">
            <a:avLst/>
          </a:prstGeom>
          <a:solidFill>
            <a:srgbClr val="66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6156176" y="6453336"/>
            <a:ext cx="360040" cy="216024"/>
          </a:xfrm>
          <a:prstGeom prst="actionButtonHome">
            <a:avLst/>
          </a:prstGeom>
          <a:solidFill>
            <a:srgbClr val="66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 rot="10800000">
            <a:off x="6732240" y="6480734"/>
            <a:ext cx="432048" cy="216024"/>
          </a:xfrm>
          <a:prstGeom prst="actionButtonBackPrevious">
            <a:avLst/>
          </a:prstGeom>
          <a:solidFill>
            <a:srgbClr val="66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57224" y="1357298"/>
            <a:ext cx="7429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3D2913"/>
                </a:solidFill>
                <a:latin typeface="Times New Roman" pitchFamily="18" charset="0"/>
                <a:cs typeface="Times New Roman" pitchFamily="18" charset="0"/>
              </a:rPr>
              <a:t>Расположив в порядке возрастания числа, вы узнаете кто был лучшим генералом русской армии, по словам Наполеона </a:t>
            </a:r>
            <a:endParaRPr lang="ru-RU" sz="3600" b="1" dirty="0">
              <a:solidFill>
                <a:srgbClr val="3D291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3714752"/>
            <a:ext cx="7072362" cy="769127"/>
          </a:xfrm>
          <a:prstGeom prst="rect">
            <a:avLst/>
          </a:prstGeom>
          <a:noFill/>
          <a:ln w="28575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3D2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3D2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  Г  О  А  Б  Т   А    Н    И</a:t>
            </a:r>
            <a:endParaRPr lang="ru-RU" sz="4400" b="1" dirty="0">
              <a:solidFill>
                <a:srgbClr val="3D29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5-конечная звезда 21">
            <a:hlinkClick r:id="rId6" action="ppaction://hlinksldjump"/>
          </p:cNvPr>
          <p:cNvSpPr/>
          <p:nvPr/>
        </p:nvSpPr>
        <p:spPr>
          <a:xfrm>
            <a:off x="5625710" y="5157192"/>
            <a:ext cx="1178727" cy="1022932"/>
          </a:xfrm>
          <a:prstGeom prst="star5">
            <a:avLst/>
          </a:prstGeom>
          <a:solidFill>
            <a:srgbClr val="0099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44942137"/>
              </p:ext>
            </p:extLst>
          </p:nvPr>
        </p:nvGraphicFramePr>
        <p:xfrm>
          <a:off x="1142976" y="4700236"/>
          <a:ext cx="517525" cy="641088"/>
        </p:xfrm>
        <a:graphic>
          <a:graphicData uri="http://schemas.openxmlformats.org/presentationml/2006/ole">
            <p:oleObj spid="_x0000_s1081" name="Формула" r:id="rId7" imgW="317225" imgH="393359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05599781"/>
              </p:ext>
            </p:extLst>
          </p:nvPr>
        </p:nvGraphicFramePr>
        <p:xfrm>
          <a:off x="1785937" y="4700222"/>
          <a:ext cx="622300" cy="656957"/>
        </p:xfrm>
        <a:graphic>
          <a:graphicData uri="http://schemas.openxmlformats.org/presentationml/2006/ole">
            <p:oleObj spid="_x0000_s1082" name="Формула" r:id="rId8" imgW="418918" imgH="393529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45767542"/>
              </p:ext>
            </p:extLst>
          </p:nvPr>
        </p:nvGraphicFramePr>
        <p:xfrm>
          <a:off x="2500298" y="4700236"/>
          <a:ext cx="500066" cy="641088"/>
        </p:xfrm>
        <a:graphic>
          <a:graphicData uri="http://schemas.openxmlformats.org/presentationml/2006/ole">
            <p:oleObj spid="_x0000_s1083" name="Формула" r:id="rId9" imgW="228501" imgH="393529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10536154"/>
              </p:ext>
            </p:extLst>
          </p:nvPr>
        </p:nvGraphicFramePr>
        <p:xfrm>
          <a:off x="3071802" y="4700236"/>
          <a:ext cx="496887" cy="641088"/>
        </p:xfrm>
        <a:graphic>
          <a:graphicData uri="http://schemas.openxmlformats.org/presentationml/2006/ole">
            <p:oleObj spid="_x0000_s1084" name="Формула" r:id="rId10" imgW="304536" imgH="393359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660338" y="4700236"/>
            <a:ext cx="714380" cy="399947"/>
          </a:xfrm>
          <a:prstGeom prst="rect">
            <a:avLst/>
          </a:prstGeom>
          <a:noFill/>
          <a:ln cmpd="sng">
            <a:solidFill>
              <a:srgbClr val="3D2913"/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D2913"/>
                </a:solidFill>
              </a:rPr>
              <a:t>-200</a:t>
            </a:r>
            <a:endParaRPr lang="ru-RU" sz="2000" b="1" dirty="0">
              <a:solidFill>
                <a:srgbClr val="3D291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00562" y="4700236"/>
            <a:ext cx="428628" cy="399947"/>
          </a:xfrm>
          <a:prstGeom prst="rect">
            <a:avLst/>
          </a:prstGeom>
          <a:noFill/>
          <a:ln>
            <a:solidFill>
              <a:srgbClr val="3D291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0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2066" y="4700236"/>
            <a:ext cx="928694" cy="399947"/>
          </a:xfrm>
          <a:prstGeom prst="rect">
            <a:avLst/>
          </a:prstGeom>
          <a:noFill/>
          <a:ln w="12700" cmpd="sng">
            <a:solidFill>
              <a:srgbClr val="3D2913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-178,5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15074" y="4700236"/>
            <a:ext cx="792088" cy="399947"/>
          </a:xfrm>
          <a:prstGeom prst="rect">
            <a:avLst/>
          </a:prstGeom>
          <a:noFill/>
          <a:ln>
            <a:solidFill>
              <a:srgbClr val="3D2913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1812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74545881"/>
              </p:ext>
            </p:extLst>
          </p:nvPr>
        </p:nvGraphicFramePr>
        <p:xfrm>
          <a:off x="7358082" y="4700236"/>
          <a:ext cx="428628" cy="649022"/>
        </p:xfrm>
        <a:graphic>
          <a:graphicData uri="http://schemas.openxmlformats.org/presentationml/2006/ole">
            <p:oleObj spid="_x0000_s1085" name="Формула" r:id="rId11" imgW="152334" imgH="393529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635896" y="4700236"/>
            <a:ext cx="697348" cy="399947"/>
          </a:xfrm>
          <a:prstGeom prst="rect">
            <a:avLst/>
          </a:prstGeom>
          <a:noFill/>
          <a:ln>
            <a:solidFill>
              <a:srgbClr val="3D291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6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7394" y="692696"/>
            <a:ext cx="6478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400" b="1" u="sng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5</a:t>
            </a:r>
            <a:endParaRPr lang="ru-RU" sz="4400" b="1" u="sng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5436096" y="6453336"/>
            <a:ext cx="432048" cy="216024"/>
          </a:xfrm>
          <a:prstGeom prst="actionButtonBackPrevious">
            <a:avLst/>
          </a:prstGeom>
          <a:solidFill>
            <a:srgbClr val="66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6156176" y="6453336"/>
            <a:ext cx="360040" cy="216024"/>
          </a:xfrm>
          <a:prstGeom prst="actionButtonHome">
            <a:avLst/>
          </a:prstGeom>
          <a:solidFill>
            <a:srgbClr val="66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 rot="10800000">
            <a:off x="6732240" y="6480734"/>
            <a:ext cx="432048" cy="216024"/>
          </a:xfrm>
          <a:prstGeom prst="actionButtonBackPrevious">
            <a:avLst/>
          </a:prstGeom>
          <a:solidFill>
            <a:srgbClr val="66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57290" y="1857364"/>
            <a:ext cx="66437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D2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Найдя целое число между числами</a:t>
            </a:r>
          </a:p>
          <a:p>
            <a:r>
              <a:rPr lang="ru-RU" sz="3200" b="1" dirty="0" smtClean="0">
                <a:solidFill>
                  <a:srgbClr val="3D2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331,7 и 332,15 вы узнаете количество портретов, написанных за10 лет Джорджем </a:t>
            </a:r>
            <a:r>
              <a:rPr lang="ru-RU" sz="3200" b="1" dirty="0" err="1" smtClean="0">
                <a:solidFill>
                  <a:srgbClr val="3D2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Доу</a:t>
            </a:r>
            <a:r>
              <a:rPr lang="ru-RU" sz="3200" b="1" dirty="0" smtClean="0">
                <a:solidFill>
                  <a:srgbClr val="3D2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его ассистентами Поляковым и Голике.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D291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3200" b="1" dirty="0">
              <a:solidFill>
                <a:srgbClr val="3D29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5-конечная звезда 47">
            <a:hlinkClick r:id="rId5" action="ppaction://hlinksldjump"/>
          </p:cNvPr>
          <p:cNvSpPr/>
          <p:nvPr/>
        </p:nvSpPr>
        <p:spPr>
          <a:xfrm>
            <a:off x="3857620" y="5000636"/>
            <a:ext cx="1428760" cy="1071570"/>
          </a:xfrm>
          <a:prstGeom prst="star5">
            <a:avLst/>
          </a:prstGeom>
          <a:solidFill>
            <a:srgbClr val="0099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u="sng" dirty="0" smtClean="0">
                <a:ln>
                  <a:solidFill>
                    <a:srgbClr val="663300"/>
                  </a:solidFill>
                </a:ln>
                <a:solidFill>
                  <a:srgbClr val="663300"/>
                </a:solidFill>
              </a:rPr>
              <a:t>332</a:t>
            </a:r>
            <a:endParaRPr lang="ru-RU" sz="1900" u="sng" dirty="0">
              <a:ln>
                <a:solidFill>
                  <a:srgbClr val="663300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26" name="5-конечная звезда 25">
            <a:hlinkClick r:id="rId6" action="ppaction://hlinksldjump"/>
          </p:cNvPr>
          <p:cNvSpPr/>
          <p:nvPr/>
        </p:nvSpPr>
        <p:spPr>
          <a:xfrm>
            <a:off x="1785918" y="5000636"/>
            <a:ext cx="1428760" cy="1071570"/>
          </a:xfrm>
          <a:prstGeom prst="star5">
            <a:avLst/>
          </a:prstGeom>
          <a:solidFill>
            <a:srgbClr val="0099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u="sng" dirty="0" smtClean="0">
                <a:ln>
                  <a:solidFill>
                    <a:srgbClr val="663300"/>
                  </a:solidFill>
                </a:ln>
                <a:solidFill>
                  <a:srgbClr val="663300"/>
                </a:solidFill>
              </a:rPr>
              <a:t>331</a:t>
            </a:r>
            <a:endParaRPr lang="ru-RU" sz="1900" u="sng" dirty="0">
              <a:ln>
                <a:solidFill>
                  <a:srgbClr val="663300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49" name="5-конечная звезда 48">
            <a:hlinkClick r:id="rId6" action="ppaction://hlinksldjump"/>
          </p:cNvPr>
          <p:cNvSpPr/>
          <p:nvPr/>
        </p:nvSpPr>
        <p:spPr>
          <a:xfrm>
            <a:off x="5929322" y="5000636"/>
            <a:ext cx="1428760" cy="1071570"/>
          </a:xfrm>
          <a:prstGeom prst="star5">
            <a:avLst/>
          </a:prstGeom>
          <a:solidFill>
            <a:srgbClr val="0099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u="sng" dirty="0" smtClean="0">
                <a:ln>
                  <a:solidFill>
                    <a:srgbClr val="663300"/>
                  </a:solidFill>
                </a:ln>
                <a:solidFill>
                  <a:srgbClr val="663300"/>
                </a:solidFill>
              </a:rPr>
              <a:t>333</a:t>
            </a:r>
            <a:endParaRPr lang="ru-RU" sz="1900" u="sng" dirty="0">
              <a:ln>
                <a:solidFill>
                  <a:srgbClr val="663300"/>
                </a:solidFill>
              </a:ln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122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6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5436096" y="6453336"/>
            <a:ext cx="432048" cy="216024"/>
          </a:xfrm>
          <a:prstGeom prst="actionButtonBackPrevious">
            <a:avLst/>
          </a:prstGeom>
          <a:solidFill>
            <a:srgbClr val="66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156176" y="6453336"/>
            <a:ext cx="360040" cy="216024"/>
          </a:xfrm>
          <a:prstGeom prst="actionButtonHome">
            <a:avLst/>
          </a:prstGeom>
          <a:solidFill>
            <a:srgbClr val="66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 rot="10800000">
            <a:off x="6732240" y="6480734"/>
            <a:ext cx="432048" cy="216024"/>
          </a:xfrm>
          <a:prstGeom prst="actionButtonBackPrevious">
            <a:avLst/>
          </a:prstGeom>
          <a:solidFill>
            <a:srgbClr val="66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910148" y="1920075"/>
            <a:ext cx="7323704" cy="4096512"/>
            <a:chOff x="541653" y="1776897"/>
            <a:chExt cx="7323704" cy="4096512"/>
          </a:xfrm>
        </p:grpSpPr>
        <p:pic>
          <p:nvPicPr>
            <p:cNvPr id="8" name="Picture 3" descr="Файл:Mil-gallery by Hau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653" y="1803807"/>
              <a:ext cx="3024336" cy="4069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Файл:Galereja 181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1776897"/>
              <a:ext cx="3437373" cy="406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Прямоугольник 9"/>
          <p:cNvSpPr/>
          <p:nvPr/>
        </p:nvSpPr>
        <p:spPr>
          <a:xfrm>
            <a:off x="1071538" y="500042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B5A45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Военная галерея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B5A45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B5A45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Эрмитажа          портрета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00298" y="857232"/>
            <a:ext cx="128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332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B5A45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61720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492896"/>
            <a:ext cx="66950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5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еправильный</a:t>
            </a: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ответ!</a:t>
            </a:r>
            <a:endParaRPr lang="ru-RU" sz="5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" action="ppaction://hlinkshowjump?jump=lastslideviewed" highlightClick="1"/>
          </p:cNvPr>
          <p:cNvSpPr/>
          <p:nvPr/>
        </p:nvSpPr>
        <p:spPr>
          <a:xfrm>
            <a:off x="5436096" y="6453336"/>
            <a:ext cx="432048" cy="216024"/>
          </a:xfrm>
          <a:prstGeom prst="actionButtonBackPrevious">
            <a:avLst/>
          </a:prstGeom>
          <a:solidFill>
            <a:srgbClr val="66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156176" y="6453336"/>
            <a:ext cx="360040" cy="216024"/>
          </a:xfrm>
          <a:prstGeom prst="actionButtonHome">
            <a:avLst/>
          </a:prstGeom>
          <a:solidFill>
            <a:srgbClr val="66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 rot="10800000">
            <a:off x="6732240" y="6480734"/>
            <a:ext cx="432048" cy="216024"/>
          </a:xfrm>
          <a:prstGeom prst="actionButtonBackPrevious">
            <a:avLst/>
          </a:prstGeom>
          <a:solidFill>
            <a:srgbClr val="66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720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225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Базовая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Танюша</cp:lastModifiedBy>
  <cp:revision>53</cp:revision>
  <dcterms:created xsi:type="dcterms:W3CDTF">2012-02-09T12:31:05Z</dcterms:created>
  <dcterms:modified xsi:type="dcterms:W3CDTF">2014-04-14T14:53:37Z</dcterms:modified>
</cp:coreProperties>
</file>