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EBB2E8-70F2-46C7-A5F5-6FB51B3350EC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9CEDBC-4238-4440-8D84-C4AA75412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Современные формы взаимодействия классного руководителя с родителями учащихся начальных классов.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368752" cy="108012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Выполнила: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читель начальных классов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Николаева В.В.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5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5" cy="4425355"/>
          </a:xfrm>
        </p:spPr>
        <p:txBody>
          <a:bodyPr/>
          <a:lstStyle/>
          <a:p>
            <a:r>
              <a:rPr lang="ru-RU" dirty="0"/>
              <a:t>Уважения к себе требуют не только взрослые, но и современные дети. </a:t>
            </a:r>
            <a:endParaRPr lang="ru-RU" dirty="0" smtClean="0"/>
          </a:p>
          <a:p>
            <a:r>
              <a:rPr lang="ru-RU" dirty="0" smtClean="0"/>
              <a:t>Порой </a:t>
            </a:r>
            <a:r>
              <a:rPr lang="ru-RU" dirty="0"/>
              <a:t>желание </a:t>
            </a:r>
            <a:r>
              <a:rPr lang="ru-RU" dirty="0" smtClean="0"/>
              <a:t>ребёнка </a:t>
            </a:r>
            <a:r>
              <a:rPr lang="ru-RU" dirty="0"/>
              <a:t>отстоять своё собственное мнение мы принимаем за дерзость и невоспитанность. </a:t>
            </a:r>
            <a:endParaRPr lang="ru-RU" dirty="0" smtClean="0"/>
          </a:p>
          <a:p>
            <a:r>
              <a:rPr lang="ru-RU" dirty="0" smtClean="0"/>
              <a:t>Со </a:t>
            </a:r>
            <a:r>
              <a:rPr lang="ru-RU" dirty="0"/>
              <a:t>временем непонимание, нелюбовь, обиды, несправедливость (в детском представлении) делают ребёнка “трудным”.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Уважение </a:t>
            </a:r>
            <a:r>
              <a:rPr lang="ru-RU" dirty="0">
                <a:solidFill>
                  <a:srgbClr val="FF0000"/>
                </a:solidFill>
              </a:rPr>
              <a:t>и искренняя любовь в сочетании с педагогическим мастерством учителя - вот ключ к воспитанию и развитию личности!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103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1" cy="4857403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sz="2600" dirty="0" smtClean="0"/>
              <a:t>И </a:t>
            </a:r>
            <a:r>
              <a:rPr lang="ru-RU" sz="2600" dirty="0"/>
              <a:t>педагогу и родителям необходимо подходить к каждому школьнику с оптимистической верой в то положительное, что в нём есть, что можно развить. П</a:t>
            </a:r>
            <a:r>
              <a:rPr lang="ru-RU" sz="2600" dirty="0" smtClean="0"/>
              <a:t>омочь </a:t>
            </a:r>
            <a:r>
              <a:rPr lang="ru-RU" sz="2600" dirty="0"/>
              <a:t>ребёнку поверить в </a:t>
            </a:r>
            <a:r>
              <a:rPr lang="ru-RU" sz="2600" dirty="0" smtClean="0"/>
              <a:t>себя. Раскрыть </a:t>
            </a:r>
            <a:r>
              <a:rPr lang="ru-RU" sz="2600" dirty="0"/>
              <a:t>свою </a:t>
            </a:r>
            <a:r>
              <a:rPr lang="ru-RU" sz="2600" dirty="0" smtClean="0"/>
              <a:t>индивидуальность</a:t>
            </a:r>
            <a:r>
              <a:rPr lang="ru-RU" sz="2600" dirty="0"/>
              <a:t>.</a:t>
            </a:r>
            <a:r>
              <a:rPr lang="ru-RU" sz="2600" dirty="0" smtClean="0"/>
              <a:t> Осуществить </a:t>
            </a:r>
            <a:r>
              <a:rPr lang="ru-RU" sz="2600" dirty="0"/>
              <a:t>эту нелёгкую задачу можно лишь при отношениях полного доверия и искренности учителя и </a:t>
            </a:r>
            <a:r>
              <a:rPr lang="ru-RU" sz="2600" dirty="0" smtClean="0"/>
              <a:t>родителей. Такие </a:t>
            </a:r>
            <a:r>
              <a:rPr lang="ru-RU" sz="2600" dirty="0"/>
              <a:t>взаимоотношения закладывают основу правильного воспитания, формируют уверенных в себе детей, любящих себя и мир, в котором мы </a:t>
            </a:r>
            <a:r>
              <a:rPr lang="ru-RU" sz="2600" dirty="0" smtClean="0"/>
              <a:t>живём.</a:t>
            </a:r>
          </a:p>
          <a:p>
            <a:pPr marL="0" indent="0" algn="just">
              <a:buNone/>
            </a:pPr>
            <a:r>
              <a:rPr lang="ru-RU" sz="2600" dirty="0"/>
              <a:t>Необходимо поощрять детей и отмечать даже незначительные их успехи.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Родители</a:t>
            </a:r>
            <a:r>
              <a:rPr lang="ru-RU" sz="2600" dirty="0"/>
              <a:t>, в свою очередь, должны быть уверены в том, что любая </a:t>
            </a:r>
            <a:r>
              <a:rPr lang="ru-RU" sz="2600" dirty="0">
                <a:solidFill>
                  <a:srgbClr val="FF0000"/>
                </a:solidFill>
              </a:rPr>
              <a:t>доверительная беседа с учителем</a:t>
            </a:r>
            <a:r>
              <a:rPr lang="ru-RU" sz="2600" dirty="0"/>
              <a:t> не будет использована во вред их ребёнку. Особенно бережно должны храниться </a:t>
            </a:r>
            <a:r>
              <a:rPr lang="ru-RU" sz="2600" dirty="0">
                <a:solidFill>
                  <a:srgbClr val="FF0000"/>
                </a:solidFill>
              </a:rPr>
              <a:t>тайны</a:t>
            </a:r>
            <a:r>
              <a:rPr lang="ru-RU" sz="2600" dirty="0"/>
              <a:t>, </a:t>
            </a:r>
            <a:r>
              <a:rPr lang="ru-RU" sz="2600" dirty="0">
                <a:solidFill>
                  <a:srgbClr val="FF0000"/>
                </a:solidFill>
              </a:rPr>
              <a:t>доверенные учителю учеником</a:t>
            </a:r>
            <a:r>
              <a:rPr lang="ru-RU" sz="2600" dirty="0"/>
              <a:t>.</a:t>
            </a:r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946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424935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*</a:t>
            </a:r>
            <a:r>
              <a:rPr lang="ru-RU" dirty="0" smtClean="0"/>
              <a:t>соблюдать </a:t>
            </a:r>
            <a:r>
              <a:rPr lang="ru-RU" dirty="0"/>
              <a:t>педагогические нормы, </a:t>
            </a:r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тику</a:t>
            </a:r>
          </a:p>
          <a:p>
            <a:r>
              <a:rPr lang="ru-RU" dirty="0" smtClean="0"/>
              <a:t>такт </a:t>
            </a:r>
          </a:p>
          <a:p>
            <a:r>
              <a:rPr lang="ru-RU" dirty="0" smtClean="0"/>
              <a:t>следовать </a:t>
            </a:r>
            <a:r>
              <a:rPr lang="ru-RU" dirty="0"/>
              <a:t>тому единственному приоритетному направлению в воспитании, которое позволит взрастить гармонично развитую личность, востребованную сегодняшним современным обществом.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Необходимо ещё раз акцентировать внимание на том, что в работе с родителями педагог должен всегда и во всём: </a:t>
            </a:r>
          </a:p>
        </p:txBody>
      </p:sp>
    </p:spTree>
    <p:extLst>
      <p:ext uri="{BB962C8B-B14F-4D97-AF65-F5344CB8AC3E}">
        <p14:creationId xmlns="" xmlns:p14="http://schemas.microsoft.com/office/powerpoint/2010/main" val="76400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Спасибо  за внимание!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75467"/>
            <a:ext cx="8496944" cy="3450696"/>
          </a:xfrm>
        </p:spPr>
        <p:txBody>
          <a:bodyPr>
            <a:noAutofit/>
          </a:bodyPr>
          <a:lstStyle/>
          <a:p>
            <a:r>
              <a:rPr lang="ru-RU" sz="4800" dirty="0"/>
              <a:t>организация системы работы учителя с </a:t>
            </a:r>
            <a:r>
              <a:rPr lang="ru-RU" sz="4800" dirty="0" smtClean="0"/>
              <a:t>родителями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Задача начальной школы по данной проблеме: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0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помочь ребёнку стать уверенной зрелой личностью, которая сможет найти своё место в современном обществе, </a:t>
            </a:r>
            <a:endParaRPr lang="ru-RU" dirty="0" smtClean="0"/>
          </a:p>
          <a:p>
            <a:r>
              <a:rPr lang="ru-RU" dirty="0" smtClean="0"/>
              <a:t>понимать </a:t>
            </a:r>
            <a:r>
              <a:rPr lang="ru-RU" dirty="0"/>
              <a:t>и принимать общечеловеческие ценности.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сихолого-педагогическое </a:t>
            </a:r>
            <a:r>
              <a:rPr lang="ru-RU" dirty="0"/>
              <a:t>просвещение родителей. 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доровье</a:t>
            </a:r>
            <a:r>
              <a:rPr lang="ru-RU" dirty="0"/>
              <a:t>, счастье и успешность детей - норма жизни в современном обществе.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Цель данной работы: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54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7"/>
            <a:ext cx="8568951" cy="34506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семья</a:t>
            </a:r>
            <a:r>
              <a:rPr lang="ru-RU" sz="3600" dirty="0"/>
              <a:t>, </a:t>
            </a:r>
            <a:r>
              <a:rPr lang="ru-RU" sz="3600" dirty="0" smtClean="0"/>
              <a:t>где родители </a:t>
            </a:r>
            <a:r>
              <a:rPr lang="ru-RU" sz="3600" dirty="0"/>
              <a:t>являются </a:t>
            </a:r>
            <a:r>
              <a:rPr lang="ru-RU" sz="3600" dirty="0" smtClean="0"/>
              <a:t>основными  воспитателями</a:t>
            </a:r>
          </a:p>
          <a:p>
            <a:r>
              <a:rPr lang="ru-RU" sz="3600" dirty="0" smtClean="0"/>
              <a:t>нравственность </a:t>
            </a:r>
            <a:r>
              <a:rPr lang="ru-RU" sz="3600" dirty="0"/>
              <a:t>и здоровый быт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Важнейшие </a:t>
            </a:r>
            <a:r>
              <a:rPr lang="ru-RU" dirty="0">
                <a:solidFill>
                  <a:srgbClr val="92D050"/>
                </a:solidFill>
              </a:rPr>
              <a:t>условия семейного </a:t>
            </a:r>
            <a:r>
              <a:rPr lang="ru-RU" dirty="0" smtClean="0">
                <a:solidFill>
                  <a:srgbClr val="92D050"/>
                </a:solidFill>
              </a:rPr>
              <a:t>воспитания: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3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065315"/>
          </a:xfrm>
        </p:spPr>
        <p:txBody>
          <a:bodyPr>
            <a:normAutofit/>
          </a:bodyPr>
          <a:lstStyle/>
          <a:p>
            <a:pPr marL="2514600" lvl="8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Поэтому </a:t>
            </a:r>
            <a:r>
              <a:rPr lang="ru-RU" sz="2800" dirty="0">
                <a:solidFill>
                  <a:srgbClr val="FF0000"/>
                </a:solidFill>
              </a:rPr>
              <a:t>эффективность воспитательной </a:t>
            </a:r>
            <a:r>
              <a:rPr lang="ru-RU" sz="2800" dirty="0" smtClean="0">
                <a:solidFill>
                  <a:srgbClr val="FF0000"/>
                </a:solidFill>
              </a:rPr>
              <a:t>работы: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зависит </a:t>
            </a:r>
            <a:r>
              <a:rPr lang="ru-RU" sz="2800" dirty="0"/>
              <a:t>от взаимоотношений учителя с родителями, </a:t>
            </a:r>
            <a:endParaRPr lang="ru-RU" sz="2800" dirty="0" smtClean="0"/>
          </a:p>
          <a:p>
            <a:r>
              <a:rPr lang="ru-RU" sz="2800" dirty="0" smtClean="0"/>
              <a:t>его </a:t>
            </a:r>
            <a:r>
              <a:rPr lang="ru-RU" sz="2800" dirty="0"/>
              <a:t>умения сотрудничать с семьёй, опираться на её помощь и </a:t>
            </a:r>
            <a:r>
              <a:rPr lang="ru-RU" sz="2800" dirty="0" smtClean="0"/>
              <a:t>поддержку.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Школа</a:t>
            </a:r>
            <a:r>
              <a:rPr lang="ru-RU" sz="3600" dirty="0">
                <a:solidFill>
                  <a:srgbClr val="002060"/>
                </a:solidFill>
              </a:rPr>
              <a:t> призвана помочь семье в воспитании детей. И основная </a:t>
            </a:r>
            <a:r>
              <a:rPr lang="ru-RU" sz="3600" dirty="0">
                <a:solidFill>
                  <a:srgbClr val="FF0000"/>
                </a:solidFill>
              </a:rPr>
              <a:t>главная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роль</a:t>
            </a:r>
            <a:r>
              <a:rPr lang="ru-RU" sz="3600" dirty="0">
                <a:solidFill>
                  <a:srgbClr val="002060"/>
                </a:solidFill>
              </a:rPr>
              <a:t> отводится </a:t>
            </a:r>
            <a:r>
              <a:rPr lang="ru-RU" sz="3600" dirty="0">
                <a:solidFill>
                  <a:srgbClr val="FF0000"/>
                </a:solidFill>
              </a:rPr>
              <a:t>учителю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6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675467"/>
            <a:ext cx="7668840" cy="34506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родительские </a:t>
            </a:r>
            <a:r>
              <a:rPr lang="ru-RU" dirty="0" smtClean="0"/>
              <a:t>собрания</a:t>
            </a:r>
          </a:p>
          <a:p>
            <a:r>
              <a:rPr lang="ru-RU" dirty="0" smtClean="0"/>
              <a:t> </a:t>
            </a:r>
            <a:r>
              <a:rPr lang="ru-RU" dirty="0"/>
              <a:t>групповые и индивидуальные </a:t>
            </a:r>
            <a:r>
              <a:rPr lang="ru-RU" dirty="0" smtClean="0"/>
              <a:t>беседы </a:t>
            </a:r>
          </a:p>
          <a:p>
            <a:r>
              <a:rPr lang="ru-RU" dirty="0" smtClean="0"/>
              <a:t>пропаганда </a:t>
            </a:r>
            <a:r>
              <a:rPr lang="ru-RU" dirty="0"/>
              <a:t>психолого-педагогических </a:t>
            </a:r>
            <a:r>
              <a:rPr lang="ru-RU" dirty="0" smtClean="0"/>
              <a:t>знаний </a:t>
            </a:r>
          </a:p>
          <a:p>
            <a:r>
              <a:rPr lang="ru-RU" dirty="0" smtClean="0"/>
              <a:t>консультации </a:t>
            </a:r>
          </a:p>
          <a:p>
            <a:r>
              <a:rPr lang="ru-RU" dirty="0" smtClean="0"/>
              <a:t>педагогические практикумы </a:t>
            </a:r>
          </a:p>
          <a:p>
            <a:r>
              <a:rPr lang="ru-RU" dirty="0" smtClean="0"/>
              <a:t>«круглые столы» </a:t>
            </a:r>
          </a:p>
          <a:p>
            <a:r>
              <a:rPr lang="ru-RU" dirty="0" smtClean="0"/>
              <a:t>посещения </a:t>
            </a:r>
            <a:r>
              <a:rPr lang="ru-RU" dirty="0"/>
              <a:t>на </a:t>
            </a:r>
            <a:r>
              <a:rPr lang="ru-RU" dirty="0" smtClean="0"/>
              <a:t>дому 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к непосредственной работе с </a:t>
            </a:r>
            <a:r>
              <a:rPr lang="ru-RU" dirty="0" smtClean="0"/>
              <a:t>детьми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Формы и методы работы с родителями: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6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08920"/>
            <a:ext cx="802888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*</a:t>
            </a:r>
            <a:r>
              <a:rPr lang="ru-RU" sz="3200" dirty="0" smtClean="0"/>
              <a:t>сделать </a:t>
            </a:r>
            <a:r>
              <a:rPr lang="ru-RU" sz="3200" dirty="0"/>
              <a:t>семью своим </a:t>
            </a:r>
            <a:r>
              <a:rPr lang="ru-RU" sz="3200" dirty="0" smtClean="0"/>
              <a:t>союзником </a:t>
            </a:r>
          </a:p>
          <a:p>
            <a:pPr marL="0" indent="0">
              <a:buNone/>
            </a:pPr>
            <a:r>
              <a:rPr lang="ru-RU" sz="3200" dirty="0"/>
              <a:t>*</a:t>
            </a:r>
            <a:r>
              <a:rPr lang="ru-RU" sz="3200" dirty="0" smtClean="0"/>
              <a:t>единомышленником</a:t>
            </a:r>
          </a:p>
          <a:p>
            <a:pPr marL="0" indent="0">
              <a:buNone/>
            </a:pPr>
            <a:r>
              <a:rPr lang="ru-RU" sz="3200" dirty="0" smtClean="0"/>
              <a:t>*создать </a:t>
            </a:r>
            <a:r>
              <a:rPr lang="ru-RU" sz="3200" dirty="0"/>
              <a:t>демократичный </a:t>
            </a:r>
            <a:r>
              <a:rPr lang="ru-RU" sz="3200" dirty="0" smtClean="0"/>
              <a:t>стиль отношений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92D050"/>
                </a:solidFill>
              </a:rPr>
              <a:t>Основная и главная задача педагога </a:t>
            </a:r>
            <a:r>
              <a:rPr lang="ru-RU" dirty="0" smtClean="0">
                <a:solidFill>
                  <a:srgbClr val="92D050"/>
                </a:solidFill>
              </a:rPr>
              <a:t>: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83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1" cy="4425355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Педагог </a:t>
            </a:r>
            <a:r>
              <a:rPr lang="ru-RU" sz="2800" dirty="0"/>
              <a:t>должен обладать большим терпением и тактом. Порой с родителями работать значительно труднее, чем с </a:t>
            </a:r>
            <a:r>
              <a:rPr lang="ru-RU" sz="2800" dirty="0" smtClean="0"/>
              <a:t>детьми.</a:t>
            </a:r>
          </a:p>
          <a:p>
            <a:r>
              <a:rPr lang="ru-RU" sz="2800" dirty="0" smtClean="0"/>
              <a:t>Учителю </a:t>
            </a:r>
            <a:r>
              <a:rPr lang="ru-RU" sz="2800" dirty="0"/>
              <a:t>необходимо изучить каждую семью, выяснить роль семейных традиций и праздников, духовных интересов.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843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Работая с родителями, педагог постоянно даёт </a:t>
            </a:r>
            <a:r>
              <a:rPr lang="ru-RU" dirty="0">
                <a:solidFill>
                  <a:srgbClr val="FF0000"/>
                </a:solidFill>
              </a:rPr>
              <a:t>оценку</a:t>
            </a:r>
            <a:r>
              <a:rPr lang="ru-RU" dirty="0"/>
              <a:t> поступкам ребёнка, его успехам, удачам и неудачам в учёбе, отношению к своим </a:t>
            </a:r>
            <a:r>
              <a:rPr lang="ru-RU" dirty="0" smtClean="0"/>
              <a:t>обязанностям. В </a:t>
            </a:r>
            <a:r>
              <a:rPr lang="ru-RU" dirty="0"/>
              <a:t>этих оценках должна соблюдаться корректность и мера. </a:t>
            </a:r>
            <a:r>
              <a:rPr lang="ru-RU" dirty="0">
                <a:solidFill>
                  <a:srgbClr val="FF0000"/>
                </a:solidFill>
              </a:rPr>
              <a:t>Здесь надо помнить</a:t>
            </a:r>
            <a:r>
              <a:rPr lang="ru-RU" dirty="0"/>
              <a:t>: оценивай конкретный поступок, а не личность ребёнка в целом! </a:t>
            </a:r>
            <a:r>
              <a:rPr lang="ru-RU" dirty="0">
                <a:solidFill>
                  <a:srgbClr val="FF0000"/>
                </a:solidFill>
              </a:rPr>
              <a:t>Оценивая ребёнка</a:t>
            </a:r>
            <a:r>
              <a:rPr lang="ru-RU" dirty="0"/>
              <a:t>, учитель тем самым даёт </a:t>
            </a:r>
            <a:r>
              <a:rPr lang="ru-RU" dirty="0">
                <a:solidFill>
                  <a:srgbClr val="FF0000"/>
                </a:solidFill>
              </a:rPr>
              <a:t>оценку и родителям</a:t>
            </a:r>
            <a:r>
              <a:rPr lang="ru-RU" dirty="0"/>
              <a:t>. Не следует на публичных собраниях допускать разговора о слабых сторонах тех или иных детей. Лучше разобрать общие и актуальные для всех вопросы. </a:t>
            </a:r>
            <a:r>
              <a:rPr lang="ru-RU" dirty="0" smtClean="0"/>
              <a:t>В </a:t>
            </a:r>
            <a:r>
              <a:rPr lang="ru-RU" dirty="0"/>
              <a:t>индивидуальной же беседе в тактичной форме, делая акцент на положительные характеристики ученика, раскрыть волнующую </a:t>
            </a:r>
            <a:r>
              <a:rPr lang="ru-RU" dirty="0" smtClean="0">
                <a:solidFill>
                  <a:srgbClr val="FF0000"/>
                </a:solidFill>
              </a:rPr>
              <a:t>проблему</a:t>
            </a:r>
            <a:r>
              <a:rPr lang="ru-RU" dirty="0" smtClean="0"/>
              <a:t> </a:t>
            </a:r>
            <a:r>
              <a:rPr lang="ru-RU" dirty="0"/>
              <a:t>и вместе с родителями наметить пути её решения. </a:t>
            </a:r>
            <a:r>
              <a:rPr lang="ru-RU" dirty="0" smtClean="0"/>
              <a:t>Особый </a:t>
            </a:r>
            <a:r>
              <a:rPr lang="ru-RU" dirty="0"/>
              <a:t>дискомфорт на собраниях испытывают родители отстающих и трудных учащихся. Учителю необходимо всегда помнить </a:t>
            </a:r>
            <a:r>
              <a:rPr lang="ru-RU" dirty="0" smtClean="0">
                <a:solidFill>
                  <a:srgbClr val="FF0000"/>
                </a:solidFill>
              </a:rPr>
              <a:t>«золотое правило»: </a:t>
            </a:r>
            <a:r>
              <a:rPr lang="ru-RU" dirty="0"/>
              <a:t>относись к людям так, как бы ты хотел, чтобы относились к тебе.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1734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599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Современные формы взаимодействия классного руководителя с родителями учащихся начальных классов.</vt:lpstr>
      <vt:lpstr>Задача начальной школы по данной проблеме:</vt:lpstr>
      <vt:lpstr>Цель данной работы:</vt:lpstr>
      <vt:lpstr>Важнейшие условия семейного воспитания:</vt:lpstr>
      <vt:lpstr>Школа призвана помочь семье в воспитании детей. И основная главная роль отводится учителю.  </vt:lpstr>
      <vt:lpstr>Формы и методы работы с родителями:</vt:lpstr>
      <vt:lpstr>Основная и главная задача педагога :</vt:lpstr>
      <vt:lpstr>Слайд 8</vt:lpstr>
      <vt:lpstr>Слайд 9</vt:lpstr>
      <vt:lpstr>Слайд 10</vt:lpstr>
      <vt:lpstr>Слайд 11</vt:lpstr>
      <vt:lpstr>Необходимо ещё раз акцентировать внимание на том, что в работе с родителями педагог должен всегда и во всём: 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формы взаимодействия классного руководителя с родителями учащихся начальных классов.</dc:title>
  <dc:creator>Николаева</dc:creator>
  <cp:lastModifiedBy>Николаева</cp:lastModifiedBy>
  <cp:revision>10</cp:revision>
  <dcterms:created xsi:type="dcterms:W3CDTF">2014-12-20T18:44:48Z</dcterms:created>
  <dcterms:modified xsi:type="dcterms:W3CDTF">2014-12-20T20:13:55Z</dcterms:modified>
</cp:coreProperties>
</file>