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4" r:id="rId3"/>
    <p:sldId id="259" r:id="rId4"/>
    <p:sldId id="263" r:id="rId5"/>
    <p:sldId id="260" r:id="rId6"/>
    <p:sldId id="264" r:id="rId7"/>
    <p:sldId id="261" r:id="rId8"/>
    <p:sldId id="265" r:id="rId9"/>
    <p:sldId id="262" r:id="rId10"/>
    <p:sldId id="266" r:id="rId11"/>
    <p:sldId id="257" r:id="rId12"/>
    <p:sldId id="267" r:id="rId13"/>
    <p:sldId id="25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77" r:id="rId26"/>
    <p:sldId id="280" r:id="rId27"/>
    <p:sldId id="282" r:id="rId28"/>
    <p:sldId id="288" r:id="rId29"/>
    <p:sldId id="283" r:id="rId30"/>
    <p:sldId id="289" r:id="rId31"/>
    <p:sldId id="284" r:id="rId32"/>
    <p:sldId id="290" r:id="rId33"/>
    <p:sldId id="285" r:id="rId34"/>
    <p:sldId id="291" r:id="rId35"/>
    <p:sldId id="286" r:id="rId36"/>
    <p:sldId id="292" r:id="rId37"/>
    <p:sldId id="287" r:id="rId38"/>
    <p:sldId id="293" r:id="rId39"/>
    <p:sldId id="295" r:id="rId4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6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1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7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9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4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42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9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2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4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7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2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8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1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FA6C-A9F0-496A-8FB0-E3C4455BFB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36BE-95E7-4D38-92FA-10E9B64C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5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2">
                <a:lumMod val="98000"/>
                <a:lumOff val="2000"/>
              </a:schemeClr>
            </a:gs>
            <a:gs pos="0">
              <a:schemeClr val="bg1"/>
            </a:gs>
            <a:gs pos="84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C9DC-C627-4285-A349-F6A321A0A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481E-051F-415B-85BD-1F2B38BDC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rkarimov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142" y="2843651"/>
            <a:ext cx="7494677" cy="132343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9779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-1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ТВиС</a:t>
            </a:r>
            <a:endParaRPr lang="ru-RU" sz="8000" b="1" spc="-1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4344" name="Picture 8" descr="http://komp-r.ucoz.ru/_ph/15/2/7784217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00" y="2770956"/>
            <a:ext cx="2059707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komp-r.ucoz.ru/_ph/15/317443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8780"/>
            <a:ext cx="1728192" cy="23042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omp-r.ucoz.ru/_ph/15/177383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" y="4457205"/>
            <a:ext cx="2328787" cy="2328787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komp-r.ucoz.ru/_ph/15/669941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88" y="5517232"/>
            <a:ext cx="1901232" cy="14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73379"/>
            <a:ext cx="4896544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279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Georgia" panose="02040502050405020303" pitchFamily="18" charset="0"/>
              </a:rPr>
              <a:t>Теория вероятностей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12" name="Двойная волна 11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7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www.hse.ru/data/855/478/1235/2makaro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5048"/>
            <a:ext cx="1124189" cy="14698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48" y="260648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5. На поле для игры в крестики-нолики поставлен крестик (см. рис.). Свободную клетку для нолика выбирают случайным образом. Найдите вероятность того, что нолик окажется в клетке, соседней с крестиком (клетки считаются соседними, если у них есть общая сторона).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617440" cy="26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48" y="260648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5. На поле для игры в крестики-нолики поставлен крестик (см. рис.). Свободную клетку для нолика выбирают случайным образом. Найдите вероятность того, что нолик окажется в клетке, соседней с крестиком (клетки считаются соседними, если у них есть общая сторона).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79" y="2199640"/>
            <a:ext cx="2935130" cy="96658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6" y="4293096"/>
            <a:ext cx="892286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6. В сундуке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5 монет, из которых 2 золотых и 3 серебряных. Пират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достает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из сундука 2 случайные монеты. Какова вероятность того, что обе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монеты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оказались золотыми?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69" y="446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6. В сундуке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5 монет, из которых 2 золотых и 3 серебряных. Пират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достает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из сундука 2 случайные монеты. Какова вероятность того, что обе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монеты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оказались золотыми?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244953"/>
            <a:ext cx="1957031" cy="6396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5325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" y="5035649"/>
            <a:ext cx="6791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4469" y="5589240"/>
                <a:ext cx="2553315" cy="7120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en-US" sz="2000" b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20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r>
                                <a:rPr lang="en-US" sz="20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!∙</m:t>
                          </m:r>
                          <m:r>
                            <a:rPr lang="en-US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20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9" y="5589240"/>
                <a:ext cx="2553315" cy="712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843808" y="5559345"/>
                <a:ext cx="6205502" cy="84593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ru-RU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r>
                                <a:rPr lang="ru-RU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!∙</m:t>
                          </m:r>
                          <m:r>
                            <a:rPr lang="ru-RU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59345"/>
                <a:ext cx="6205502" cy="8459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H="1">
            <a:off x="6156176" y="5482270"/>
            <a:ext cx="1080120" cy="500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161560" y="5899524"/>
            <a:ext cx="1080120" cy="500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056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058720" cy="536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94928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2, 3, 4; б) число, близкое к 1000, например из интервала 900−1100.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объяснений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0688"/>
            <a:ext cx="88895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0688"/>
            <a:ext cx="88895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2" y="2996952"/>
            <a:ext cx="7704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а) 7; б) 4.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ход решения.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Среднее арифметическое: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4783"/>
            <a:ext cx="2533650" cy="7810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26" y="4417727"/>
            <a:ext cx="9111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Отклонения от среднего арифметического: 1; 0; -1; 3; - 3.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ошибкой, если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абсолютные отклонения, то есть вместо -1 указано 1.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 равна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67" y="5157192"/>
            <a:ext cx="2905125" cy="8858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821" y="6165304"/>
            <a:ext cx="802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вычисления могут быть расположены в таблице.</a:t>
            </a:r>
          </a:p>
        </p:txBody>
      </p:sp>
    </p:spTree>
    <p:extLst>
      <p:ext uri="{BB962C8B-B14F-4D97-AF65-F5344CB8AC3E}">
        <p14:creationId xmlns:p14="http://schemas.microsoft.com/office/powerpoint/2010/main" val="101560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805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8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805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45" y="2564904"/>
            <a:ext cx="90804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а) 20; б) 10.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ход решения: а) Каждый из 5 человек подарил что-то каждому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остальных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всего подарков 5</a:t>
            </a:r>
            <a:r>
              <a:rPr 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= 20 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Каждый из 5 человек пожал руку каждому из 4 других, но при этом каждое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рукопожатие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дважды, поскольку в нём участвовало два человека. Поэтому всего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рукопожатий 5</a:t>
            </a:r>
            <a:r>
              <a:rPr 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2 =10.</a:t>
            </a:r>
          </a:p>
        </p:txBody>
      </p:sp>
    </p:spTree>
    <p:extLst>
      <p:ext uri="{BB962C8B-B14F-4D97-AF65-F5344CB8AC3E}">
        <p14:creationId xmlns:p14="http://schemas.microsoft.com/office/powerpoint/2010/main" val="376105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1. В таблице дано число троллейбусных маршрутов в 10 крупных городах России.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9423"/>
            <a:ext cx="3948780" cy="481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0607" y="1369646"/>
            <a:ext cx="3923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а) Найдите среднее арифметическое данного набора.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б) Найдите медиану данного набора.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в) Какое из найденных средних лучше характеризует численность троллейбусных маршрутов крупного российского города?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Кратко обоснуйте свое мнение.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" y="548680"/>
            <a:ext cx="89814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4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" y="548680"/>
            <a:ext cx="89814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" y="3248799"/>
            <a:ext cx="63801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13" y="3717032"/>
            <a:ext cx="27908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6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" y="764704"/>
            <a:ext cx="900164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95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872"/>
            <a:ext cx="133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0,3.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" y="764704"/>
            <a:ext cx="900164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14096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ход решения. а) В среднем из 100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шорьков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малиновых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100 – 13 – 57 =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. Следовательно, вероятность того, что случайно взятый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шорёк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малиновым, равна 30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= 0,3 .</a:t>
            </a:r>
          </a:p>
        </p:txBody>
      </p:sp>
    </p:spTree>
    <p:extLst>
      <p:ext uri="{BB962C8B-B14F-4D97-AF65-F5344CB8AC3E}">
        <p14:creationId xmlns:p14="http://schemas.microsoft.com/office/powerpoint/2010/main" val="241144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" y="548680"/>
            <a:ext cx="900710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39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" y="548680"/>
            <a:ext cx="900710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372" y="3105103"/>
            <a:ext cx="88121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решения. 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того, что каждый отдельный автомат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равна 1- 0,1= 0,9. Поскольку автоматы работают независимо друг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друга, вероятность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все три исправны, находим при помощи умножения: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 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 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 = 0,729.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могут разделиться. Главное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возможного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рассуждения: «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это событие вполне возможное,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оно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примерно 7 раз из 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735" y="2420888"/>
            <a:ext cx="236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0,729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0775" y="2420888"/>
            <a:ext cx="4454281" cy="5232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20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вероятностей всегда равна </a:t>
            </a:r>
            <a:r>
              <a:rPr lang="ru-RU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61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92762"/>
            <a:ext cx="70008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7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0815"/>
            <a:ext cx="6264696" cy="495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892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а) 1, 3, 5; б) число, близкое к 3300, например, из интервала 3100−3500.</a:t>
            </a:r>
          </a:p>
        </p:txBody>
      </p:sp>
    </p:spTree>
    <p:extLst>
      <p:ext uri="{BB962C8B-B14F-4D97-AF65-F5344CB8AC3E}">
        <p14:creationId xmlns:p14="http://schemas.microsoft.com/office/powerpoint/2010/main" val="352626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440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01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440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861048"/>
            <a:ext cx="2816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а) 8; б) 4.</a:t>
            </a:r>
          </a:p>
        </p:txBody>
      </p:sp>
    </p:spTree>
    <p:extLst>
      <p:ext uri="{BB962C8B-B14F-4D97-AF65-F5344CB8AC3E}">
        <p14:creationId xmlns:p14="http://schemas.microsoft.com/office/powerpoint/2010/main" val="54849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1. В таблице дано число троллейбусных маршрутов в 10 крупных городах России.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6" y="1214755"/>
            <a:ext cx="3449972" cy="42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1873" y="1214755"/>
            <a:ext cx="48906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а) Найдите среднее арифметическое данного набора.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б) Найдите медиану данного набора.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в) Какое из найденных средних лучше характеризует численность троллейбусных маршрутов крупного российского города?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Кратко обоснуйте свое мнение.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5172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7030A0"/>
                </a:solidFill>
                <a:latin typeface="Times New Roman"/>
              </a:rPr>
              <a:t>Ответ: а) 26,7 б) 20. в) Медиана, поскольку число маршрутов в Москве и Петербурге сильно отличается от прочих.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7154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96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7154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244334"/>
            <a:ext cx="3086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а) 30; б) 15</a:t>
            </a:r>
          </a:p>
        </p:txBody>
      </p:sp>
    </p:spTree>
    <p:extLst>
      <p:ext uri="{BB962C8B-B14F-4D97-AF65-F5344CB8AC3E}">
        <p14:creationId xmlns:p14="http://schemas.microsoft.com/office/powerpoint/2010/main" val="151254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27" y="235169"/>
            <a:ext cx="2135124" cy="21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1" y="379219"/>
            <a:ext cx="6833004" cy="15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057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92400"/>
            <a:ext cx="4058101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27" y="235169"/>
            <a:ext cx="2135124" cy="21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1" y="379219"/>
            <a:ext cx="6833004" cy="15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352916" cy="59873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" y="692696"/>
            <a:ext cx="900607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788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" y="692696"/>
            <a:ext cx="900607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1917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0,1.</a:t>
            </a:r>
          </a:p>
        </p:txBody>
      </p:sp>
    </p:spTree>
    <p:extLst>
      <p:ext uri="{BB962C8B-B14F-4D97-AF65-F5344CB8AC3E}">
        <p14:creationId xmlns:p14="http://schemas.microsoft.com/office/powerpoint/2010/main" val="1144088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3657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5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2614" y="-24269"/>
            <a:ext cx="9669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2013Вар.1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26" y="0"/>
            <a:ext cx="1369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3657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068960"/>
            <a:ext cx="275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а) 0,027 .</a:t>
            </a:r>
          </a:p>
        </p:txBody>
      </p:sp>
    </p:spTree>
    <p:extLst>
      <p:ext uri="{BB962C8B-B14F-4D97-AF65-F5344CB8AC3E}">
        <p14:creationId xmlns:p14="http://schemas.microsoft.com/office/powerpoint/2010/main" val="4083178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0455"/>
            <a:ext cx="2858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с/п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78599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1, вариант 2.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для повторения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и 8 класса на сайте: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nsportal.ru/srkarimova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0128" y="4797152"/>
            <a:ext cx="40811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Теория </a:t>
            </a:r>
            <a:r>
              <a:rPr lang="ru-RU" i="1" dirty="0" err="1"/>
              <a:t>вероятностей_Успех</a:t>
            </a:r>
            <a:r>
              <a:rPr lang="ru-RU" i="1" dirty="0"/>
              <a:t> и </a:t>
            </a:r>
            <a:r>
              <a:rPr lang="ru-RU" i="1" dirty="0" smtClean="0"/>
              <a:t>неудача</a:t>
            </a:r>
          </a:p>
          <a:p>
            <a:r>
              <a:rPr lang="ru-RU" i="1" dirty="0" err="1"/>
              <a:t>Статистика_Повторение</a:t>
            </a:r>
            <a:r>
              <a:rPr lang="ru-RU" i="1" dirty="0"/>
              <a:t> 7 </a:t>
            </a:r>
            <a:r>
              <a:rPr lang="ru-RU" i="1" dirty="0" smtClean="0"/>
              <a:t>класс</a:t>
            </a:r>
          </a:p>
          <a:p>
            <a:r>
              <a:rPr lang="ru-RU" i="1" dirty="0" err="1" smtClean="0"/>
              <a:t>ТВиС_СтатГрад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4223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2. На столбиковой диаграмме показано производство пшеницы в России с 1995 по 2001 год (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млн.тонн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). По диаграмме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определите: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" y="1454466"/>
            <a:ext cx="563928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6236" y="980728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 а) в каком году производство пшеницы было меньше 30 млн. т.?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б) Какие три года из данных в таблице были наименее урожайными?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в) в каком году наблюдалось падение производства пшеницы в России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 сравнению с предыдущим годом?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г) определите примерный прирост производства пшеницы в России в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1999 году по сравнению с 1998 годом. Дайте приблизительный ответ в млн. т.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2. На столбиковой диаграмме показано производство пшеницы в России с 1995 по 2001 год (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млн.тонн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). По диаграмме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определите: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" y="1454466"/>
            <a:ext cx="563928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6236" y="980728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 а) в каком году производство пшеницы было меньше 30 млн. т.?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б) Какие три года из данных в таблице были наименее урожайными?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в) в каком году наблюдалось падение производства пшеницы в России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 сравнению с предыдущим годом?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г) определите примерный прирост производства пшеницы в России в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Times New Roman"/>
              </a:rPr>
              <a:t>1999 году по сравнению с 1998 годом. Дайте </a:t>
            </a:r>
            <a:r>
              <a:rPr lang="ru-RU" sz="2000" u="sng" dirty="0">
                <a:solidFill>
                  <a:srgbClr val="000000"/>
                </a:solidFill>
                <a:latin typeface="Times New Roman"/>
              </a:rPr>
              <a:t>приблизительный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ответ в млн. т.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772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/>
              </a:rPr>
              <a:t>Ответ: а) 1998; б) 1995, 1998 и 1999; в) 1998; </a:t>
            </a:r>
            <a:endParaRPr lang="ru-RU" b="1" dirty="0" smtClean="0">
              <a:solidFill>
                <a:srgbClr val="7030A0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/>
              </a:rPr>
              <a:t>г</a:t>
            </a:r>
            <a:r>
              <a:rPr lang="ru-RU" b="1" dirty="0">
                <a:solidFill>
                  <a:srgbClr val="7030A0"/>
                </a:solidFill>
                <a:latin typeface="Times New Roman"/>
              </a:rPr>
              <a:t>) 4 </a:t>
            </a:r>
            <a:r>
              <a:rPr lang="ru-RU" b="1" dirty="0" err="1">
                <a:solidFill>
                  <a:srgbClr val="7030A0"/>
                </a:solidFill>
                <a:latin typeface="Times New Roman"/>
              </a:rPr>
              <a:t>млн.т</a:t>
            </a:r>
            <a:r>
              <a:rPr lang="ru-RU" b="1" dirty="0">
                <a:solidFill>
                  <a:srgbClr val="7030A0"/>
                </a:solidFill>
                <a:latin typeface="Times New Roman"/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3. Перед школьным спектаклем Саша, Вова и Коля с помощью жребия распределяют между собой роли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Атоса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Портоса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Арамиса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) Сколько существует возможных вариантов распределения ролей?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б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) Перечислите все эти варианты с помощью таблицы.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65" y="2492896"/>
            <a:ext cx="6733717" cy="16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63" y="0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3. Перед школьным спектаклем Саша, Вова и Коля с помощью жребия распределяют между собой роли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Атоса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Портоса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Арамиса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) Сколько существует возможных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вариантов распределения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ролей? </a:t>
            </a:r>
            <a:endParaRPr lang="ru-RU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б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) Перечислите все эти варианты с помощью таблицы.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620" y="2661829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Ответ: а) 6. б)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61" y="4178880"/>
            <a:ext cx="882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Ответ на часть (а) может быть получен как умножением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3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⋅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2 ⋅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1=6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так и после выполнения задания (б), в котором все шесть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вариантов  перечислены.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Также с помощью перестановки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и формулой для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перестановки: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!= 6.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Основой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задания является перечисление в некоторой выбранной логике перебора.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4. Для проведения экзамена по математике в 9 классе случайным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образом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выбирается одна из 92 экзаменационных работ. Перед экзаменом Вася решил все работы с первой по двадцать третью. а) Какова вероятность, что будет выбрана работа № 33? б) Какова вероятность того, что на экзамене будет выбрана работа, кото-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рую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Вася решил перед экзаменом?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63" y="2348880"/>
            <a:ext cx="4529509" cy="108374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4. Для проведения экзамена по математике в 9 классе случайным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образом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выбирается одна из 92 экзаменационных работ. Перед экзаменом Вася решил все работы с первой по двадцать третью. а) Какова вероятность, что будет выбрана работа № 33? б) Какова вероятность того, что на экзамене будет выбрана работа, кото-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рую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Вася решил перед экзаменом? 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3752781"/>
            <a:ext cx="8772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3" y="5140097"/>
            <a:ext cx="7286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26348" y="-24269"/>
            <a:ext cx="10794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</a:t>
            </a:r>
            <a:endParaRPr lang="ru-RU" sz="14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1324</Words>
  <Application>Microsoft Office PowerPoint</Application>
  <PresentationFormat>Экран (4:3)</PresentationFormat>
  <Paragraphs>142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cp:lastPrinted>2014-04-28T23:20:35Z</cp:lastPrinted>
  <dcterms:created xsi:type="dcterms:W3CDTF">2014-04-28T19:29:21Z</dcterms:created>
  <dcterms:modified xsi:type="dcterms:W3CDTF">2014-04-28T23:38:01Z</dcterms:modified>
</cp:coreProperties>
</file>