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301" r:id="rId3"/>
    <p:sldId id="300" r:id="rId4"/>
    <p:sldId id="282" r:id="rId5"/>
    <p:sldId id="302" r:id="rId6"/>
    <p:sldId id="303" r:id="rId7"/>
    <p:sldId id="260" r:id="rId8"/>
    <p:sldId id="258" r:id="rId9"/>
    <p:sldId id="259" r:id="rId10"/>
    <p:sldId id="286" r:id="rId11"/>
    <p:sldId id="298" r:id="rId12"/>
    <p:sldId id="287" r:id="rId13"/>
    <p:sldId id="288" r:id="rId14"/>
    <p:sldId id="266" r:id="rId15"/>
    <p:sldId id="304" r:id="rId16"/>
    <p:sldId id="262" r:id="rId17"/>
    <p:sldId id="289" r:id="rId18"/>
    <p:sldId id="290" r:id="rId19"/>
    <p:sldId id="291" r:id="rId20"/>
    <p:sldId id="292" r:id="rId21"/>
    <p:sldId id="305" r:id="rId22"/>
    <p:sldId id="306" r:id="rId23"/>
    <p:sldId id="30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FFBD"/>
    <a:srgbClr val="D60093"/>
    <a:srgbClr val="F8F8F8"/>
    <a:srgbClr val="009900"/>
    <a:srgbClr val="FFFFD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5" autoAdjust="0"/>
    <p:restoredTop sz="94660"/>
  </p:normalViewPr>
  <p:slideViewPr>
    <p:cSldViewPr>
      <p:cViewPr varScale="1">
        <p:scale>
          <a:sx n="68" d="100"/>
          <a:sy n="68" d="100"/>
        </p:scale>
        <p:origin x="-145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29C0BF-4902-4105-A201-8AAFF1B7B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E2A083-FAE2-42FF-9A28-96F656819B91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C0BF-4902-4105-A201-8AAFF1B7B44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C0BF-4902-4105-A201-8AAFF1B7B44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C0BF-4902-4105-A201-8AAFF1B7B44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C0BF-4902-4105-A201-8AAFF1B7B44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C0BF-4902-4105-A201-8AAFF1B7B44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C0BF-4902-4105-A201-8AAFF1B7B44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C0BF-4902-4105-A201-8AAFF1B7B44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C0BF-4902-4105-A201-8AAFF1B7B44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C0BF-4902-4105-A201-8AAFF1B7B44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C0BF-4902-4105-A201-8AAFF1B7B44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C0BF-4902-4105-A201-8AAFF1B7B44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C0BF-4902-4105-A201-8AAFF1B7B448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C0BF-4902-4105-A201-8AAFF1B7B448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C0BF-4902-4105-A201-8AAFF1B7B44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C0BF-4902-4105-A201-8AAFF1B7B44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C0BF-4902-4105-A201-8AAFF1B7B44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C0BF-4902-4105-A201-8AAFF1B7B44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C0BF-4902-4105-A201-8AAFF1B7B44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C0BF-4902-4105-A201-8AAFF1B7B44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C0BF-4902-4105-A201-8AAFF1B7B44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0501C-9BFF-421A-AE83-F837BE3AB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38B25-5751-4EE0-9BA0-0BC084985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E021C-67CC-47C8-ACC5-9DA18473A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36646-010B-440D-82A1-C12E3B4C9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CA4FF-60A7-438A-AB4E-FD8E944A9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47A7E-45B3-445E-B75E-613F41D06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B0A83-771B-4B66-B93A-65EF7F091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866A5-BCB5-4374-92C5-3ECFAF30F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E36DB-8224-4119-BA47-B2E9982CD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2E617-D160-4A83-A040-5A55ECC02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5C3D8-1796-479D-A62A-E7BE1C940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BC912A-572F-4371-9DCB-5048A302E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image" Target="../media/image49.gif"/><Relationship Id="rId7" Type="http://schemas.openxmlformats.org/officeDocument/2006/relationships/image" Target="../media/image5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image" Target="../media/image50.gif"/><Relationship Id="rId9" Type="http://schemas.openxmlformats.org/officeDocument/2006/relationships/image" Target="../media/image5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2" Type="http://schemas.openxmlformats.org/officeDocument/2006/relationships/image" Target="../media/image1.wmf"/><Relationship Id="rId16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5" Type="http://schemas.openxmlformats.org/officeDocument/2006/relationships/image" Target="../media/image1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Relationship Id="rId14" Type="http://schemas.openxmlformats.org/officeDocument/2006/relationships/image" Target="../media/image1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gif"/><Relationship Id="rId13" Type="http://schemas.openxmlformats.org/officeDocument/2006/relationships/image" Target="../media/image62.gif"/><Relationship Id="rId3" Type="http://schemas.openxmlformats.org/officeDocument/2006/relationships/image" Target="../media/image18.gif"/><Relationship Id="rId7" Type="http://schemas.openxmlformats.org/officeDocument/2006/relationships/image" Target="../media/image57.gif"/><Relationship Id="rId12" Type="http://schemas.openxmlformats.org/officeDocument/2006/relationships/image" Target="../media/image6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11" Type="http://schemas.openxmlformats.org/officeDocument/2006/relationships/image" Target="../media/image56.gif"/><Relationship Id="rId5" Type="http://schemas.openxmlformats.org/officeDocument/2006/relationships/image" Target="../media/image20.gif"/><Relationship Id="rId10" Type="http://schemas.openxmlformats.org/officeDocument/2006/relationships/image" Target="../media/image60.gif"/><Relationship Id="rId4" Type="http://schemas.openxmlformats.org/officeDocument/2006/relationships/image" Target="../media/image19.gif"/><Relationship Id="rId9" Type="http://schemas.openxmlformats.org/officeDocument/2006/relationships/image" Target="../media/image59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gif"/><Relationship Id="rId3" Type="http://schemas.openxmlformats.org/officeDocument/2006/relationships/image" Target="../media/image17.gif"/><Relationship Id="rId7" Type="http://schemas.openxmlformats.org/officeDocument/2006/relationships/image" Target="../media/image6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gif"/><Relationship Id="rId5" Type="http://schemas.openxmlformats.org/officeDocument/2006/relationships/image" Target="../media/image38.gif"/><Relationship Id="rId10" Type="http://schemas.openxmlformats.org/officeDocument/2006/relationships/image" Target="../media/image47.gif"/><Relationship Id="rId4" Type="http://schemas.openxmlformats.org/officeDocument/2006/relationships/image" Target="../media/image24.gif"/><Relationship Id="rId9" Type="http://schemas.openxmlformats.org/officeDocument/2006/relationships/image" Target="../media/image6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39.gif"/><Relationship Id="rId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5.gif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Relationship Id="rId9" Type="http://schemas.openxmlformats.org/officeDocument/2006/relationships/image" Target="../media/image2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28.jpeg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7425" y="214290"/>
            <a:ext cx="1806575" cy="1577975"/>
          </a:xfrm>
          <a:prstGeom prst="rect">
            <a:avLst/>
          </a:prstGeom>
          <a:noFill/>
        </p:spPr>
      </p:pic>
      <p:pic>
        <p:nvPicPr>
          <p:cNvPr id="12" name="Picture 2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1806575" cy="15779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0"/>
            <a:ext cx="77153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Физико</a:t>
            </a:r>
            <a:r>
              <a:rPr lang="ru-RU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- математический вечер</a:t>
            </a:r>
            <a:endParaRPr lang="ru-RU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785794"/>
            <a:ext cx="62151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«У лукоморья…»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 descr="дуб.jpg"/>
          <p:cNvPicPr>
            <a:picLocks noChangeAspect="1"/>
          </p:cNvPicPr>
          <p:nvPr/>
        </p:nvPicPr>
        <p:blipFill>
          <a:blip r:embed="rId4" cstate="print"/>
          <a:srcRect t="22329"/>
          <a:stretch>
            <a:fillRect/>
          </a:stretch>
        </p:blipFill>
        <p:spPr>
          <a:xfrm>
            <a:off x="2000232" y="1725499"/>
            <a:ext cx="5072098" cy="5132501"/>
          </a:xfrm>
          <a:prstGeom prst="rect">
            <a:avLst/>
          </a:prstGeom>
        </p:spPr>
      </p:pic>
      <p:pic>
        <p:nvPicPr>
          <p:cNvPr id="68610" name="Picture 2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13" y="1725613"/>
            <a:ext cx="1806575" cy="1577975"/>
          </a:xfrm>
          <a:prstGeom prst="rect">
            <a:avLst/>
          </a:prstGeom>
          <a:noFill/>
        </p:spPr>
      </p:pic>
      <p:pic>
        <p:nvPicPr>
          <p:cNvPr id="10" name="Picture 2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1806575" cy="1577975"/>
          </a:xfrm>
          <a:prstGeom prst="rect">
            <a:avLst/>
          </a:prstGeom>
          <a:noFill/>
        </p:spPr>
      </p:pic>
      <p:pic>
        <p:nvPicPr>
          <p:cNvPr id="11" name="Picture 2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00636"/>
            <a:ext cx="1806575" cy="1577975"/>
          </a:xfrm>
          <a:prstGeom prst="rect">
            <a:avLst/>
          </a:prstGeom>
          <a:noFill/>
        </p:spPr>
      </p:pic>
      <p:pic>
        <p:nvPicPr>
          <p:cNvPr id="13" name="Picture 2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7425" y="5280025"/>
            <a:ext cx="1806575" cy="1577975"/>
          </a:xfrm>
          <a:prstGeom prst="rect">
            <a:avLst/>
          </a:prstGeom>
          <a:noFill/>
        </p:spPr>
      </p:pic>
      <p:pic>
        <p:nvPicPr>
          <p:cNvPr id="14" name="Picture 2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3248"/>
            <a:ext cx="1806575" cy="1577975"/>
          </a:xfrm>
          <a:prstGeom prst="rect">
            <a:avLst/>
          </a:prstGeom>
          <a:noFill/>
        </p:spPr>
      </p:pic>
      <p:pic>
        <p:nvPicPr>
          <p:cNvPr id="16" name="Picture 2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072074"/>
            <a:ext cx="1806575" cy="1577975"/>
          </a:xfrm>
          <a:prstGeom prst="rect">
            <a:avLst/>
          </a:prstGeom>
          <a:noFill/>
        </p:spPr>
      </p:pic>
      <p:pic>
        <p:nvPicPr>
          <p:cNvPr id="17" name="Picture 2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500438"/>
            <a:ext cx="1806575" cy="1577975"/>
          </a:xfrm>
          <a:prstGeom prst="rect">
            <a:avLst/>
          </a:prstGeom>
          <a:noFill/>
        </p:spPr>
      </p:pic>
      <p:pic>
        <p:nvPicPr>
          <p:cNvPr id="18" name="Picture 2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1857364"/>
            <a:ext cx="1806575" cy="157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24288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1. Русский известный любимый многими поэт, которому принадлежат слова </a:t>
            </a:r>
            <a:r>
              <a:rPr lang="ru-RU" sz="4000" b="1" i="1" dirty="0" smtClean="0">
                <a:solidFill>
                  <a:srgbClr val="009900"/>
                </a:solidFill>
              </a:rPr>
              <a:t>«Вдохновение нужно в математике не меньше, </a:t>
            </a:r>
            <a:br>
              <a:rPr lang="ru-RU" sz="4000" b="1" i="1" dirty="0" smtClean="0">
                <a:solidFill>
                  <a:srgbClr val="009900"/>
                </a:solidFill>
              </a:rPr>
            </a:br>
            <a:r>
              <a:rPr lang="ru-RU" sz="4000" b="1" i="1" dirty="0" smtClean="0">
                <a:solidFill>
                  <a:srgbClr val="009900"/>
                </a:solidFill>
              </a:rPr>
              <a:t>чем в поэзии».</a:t>
            </a:r>
            <a:r>
              <a:rPr lang="ru-RU" sz="4000" b="1" i="1" dirty="0" smtClean="0">
                <a:solidFill>
                  <a:srgbClr val="FF0000"/>
                </a:solidFill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endParaRPr lang="ru-RU" sz="4000" b="1" i="1" dirty="0" smtClean="0">
              <a:solidFill>
                <a:srgbClr val="FF0000"/>
              </a:solidFill>
            </a:endParaRPr>
          </a:p>
        </p:txBody>
      </p:sp>
      <p:sp>
        <p:nvSpPr>
          <p:cNvPr id="10243" name="WordArt 4"/>
          <p:cNvSpPr>
            <a:spLocks noChangeArrowheads="1" noChangeShapeType="1" noTextEdit="1"/>
          </p:cNvSpPr>
          <p:nvPr/>
        </p:nvSpPr>
        <p:spPr bwMode="auto">
          <a:xfrm>
            <a:off x="1143000" y="428625"/>
            <a:ext cx="712946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    КОМ    ИДЕТ    РЕЧЬ?</a:t>
            </a:r>
          </a:p>
        </p:txBody>
      </p:sp>
      <p:pic>
        <p:nvPicPr>
          <p:cNvPr id="7" name="Рисунок 6" descr="книг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4357694"/>
            <a:ext cx="2143125" cy="1400175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24288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2</a:t>
            </a:r>
            <a:r>
              <a:rPr lang="ru-RU" sz="3600" b="1" dirty="0" smtClean="0"/>
              <a:t>. </a:t>
            </a:r>
            <a:r>
              <a:rPr lang="ru-RU" b="1" dirty="0" smtClean="0"/>
              <a:t>Говорят, когда ученый доказал эту теорему, то в благодарность он принес в жертву богам 100 быков. </a:t>
            </a:r>
            <a:r>
              <a:rPr lang="ru-RU" b="1" dirty="0" smtClean="0">
                <a:solidFill>
                  <a:srgbClr val="D60093"/>
                </a:solidFill>
              </a:rPr>
              <a:t>О какой теореме идет речь? 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00063" y="171450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3. </a:t>
            </a:r>
            <a:r>
              <a:rPr lang="ru-RU" b="1" smtClean="0">
                <a:solidFill>
                  <a:srgbClr val="C00000"/>
                </a:solidFill>
              </a:rPr>
              <a:t> Как звали знаменитого императора полководца Франции</a:t>
            </a:r>
            <a:r>
              <a:rPr lang="ru-RU" b="1" smtClean="0"/>
              <a:t>, жившего </a:t>
            </a:r>
            <a:br>
              <a:rPr lang="ru-RU" b="1" smtClean="0"/>
            </a:br>
            <a:r>
              <a:rPr lang="ru-RU" b="1" smtClean="0"/>
              <a:t>в 1769-1821г.г., если известно, что он любил геометрию и сам решал задачи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214688"/>
            <a:ext cx="8143875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ru-RU" sz="2000" dirty="0" smtClean="0"/>
              <a:t>            </a:t>
            </a:r>
            <a:r>
              <a:rPr lang="ru-RU" sz="2200" b="1" dirty="0" smtClean="0"/>
              <a:t>4.  ЭТОМУ УЧЕНОМУ ЧАСТО НАДОЕДАЛИ БОГАТЫЕ БЕЗДЕЛЬНИКИ И НЕОБРАЗОВАННЫЕ, СОВЕРШЕННО НЕРАЗБИРАЮЩИЕСЯ В ЭЛЕМЕНТАРНЫХ ВЕЩАХ, ЧИНОВНИКИ. ОДНАЖДЫ КРУПНЫЙ ВОЕННЫЙ ПРИСЛАЛ УЧЕНОМУ ПИСЬМО С ПРОСЬБОЙ ВЫСЛАТЬ НЕСКОЛЬКО ЛУЧЕЙ И УКАЗАТЬ, КАК ИМИ ПОЛЬЗОВАТЬСЯ: У ЭТОГО ГЕНЕРАЛА ЗАСТРЯЛА В ГРУДНОЙ КЛЕТКЕ ПУЛЯ, А ПРИЕХАТЬ К УЧЕНОМУ У НЕГО НЕ БЫЛО ВРЕМЕНИ. </a:t>
            </a:r>
            <a:br>
              <a:rPr lang="ru-RU" sz="2200" b="1" dirty="0" smtClean="0"/>
            </a:br>
            <a:r>
              <a:rPr lang="ru-RU" sz="2200" b="1" dirty="0" smtClean="0"/>
              <a:t>              УЧЕНЫЙ НЕМЕДЛЕННО ОТВЕТИЛ: </a:t>
            </a:r>
            <a:r>
              <a:rPr lang="ru-RU" sz="2200" b="1" dirty="0" smtClean="0">
                <a:solidFill>
                  <a:srgbClr val="C00000"/>
                </a:solidFill>
              </a:rPr>
              <a:t>« К СОЖАЛЕНИЮ, У МЕНЯ В НАСТОЯЩЕЕ ВРЕМЯ НЕТ ИКС-ЛУЧЕЙ, К ТОМУ ЖЕ ПЕРЕСЫЛКА ИХ – ДЕЛО СЛОЖНОЕ. СЧИТАЮ, ЧТО МЫ МОЖЕМ ПОСТУПИТЬ ПРОЩЕ: ПРИШЛИТЕ МНЕ ВАШУ ГРУДНУЮ КЛЕТКУ».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0"/>
            <a:ext cx="4786346" cy="923330"/>
          </a:xfrm>
          <a:prstGeom prst="rect">
            <a:avLst/>
          </a:prstGeom>
          <a:solidFill>
            <a:srgbClr val="7030A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D9"/>
                </a:solidFill>
              </a:rPr>
              <a:t>Кто это?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229600" cy="381635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b="1" dirty="0" smtClean="0"/>
              <a:t>5</a:t>
            </a:r>
            <a:r>
              <a:rPr lang="ru-RU" sz="3600" b="1" dirty="0" smtClean="0"/>
              <a:t>.  Легенда гласит, что когда римские легионеры ворвались в Сиракузы, состарившийся уже ученый сидел на берегу моря и решал геометрическую задачу. Увидев над своей головой занесенный меч, он крикнул:</a:t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r>
              <a:rPr lang="ru-RU" sz="4800" b="1" i="1" dirty="0" smtClean="0">
                <a:solidFill>
                  <a:srgbClr val="C00000"/>
                </a:solidFill>
              </a:rPr>
              <a:t>«Не трогай мои чертежи!»</a:t>
            </a:r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971550" y="1196975"/>
            <a:ext cx="734536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    КОМ    ИДЕТ    РЕЧЬ?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274786"/>
          </a:xfrm>
          <a:solidFill>
            <a:srgbClr val="FFFFBD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990000"/>
                </a:solidFill>
              </a:rPr>
              <a:t/>
            </a:r>
            <a:br>
              <a:rPr lang="ru-RU" dirty="0" smtClean="0">
                <a:solidFill>
                  <a:srgbClr val="990000"/>
                </a:solidFill>
              </a:rPr>
            </a:br>
            <a:r>
              <a:rPr lang="ru-RU" sz="5300" b="1" dirty="0" smtClean="0">
                <a:solidFill>
                  <a:srgbClr val="990000"/>
                </a:solidFill>
              </a:rPr>
              <a:t>4 звено: «Там чудеса…»</a:t>
            </a:r>
            <a:br>
              <a:rPr lang="ru-RU" sz="5300" b="1" dirty="0" smtClean="0">
                <a:solidFill>
                  <a:srgbClr val="990000"/>
                </a:solidFill>
              </a:rPr>
            </a:br>
            <a:endParaRPr lang="ru-RU" sz="5300" b="1" i="1" dirty="0" smtClean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" name="Содержимое 21" descr="Рисунок127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343762" y="1214422"/>
            <a:ext cx="1800238" cy="1285884"/>
          </a:xfrm>
        </p:spPr>
      </p:pic>
      <p:pic>
        <p:nvPicPr>
          <p:cNvPr id="24" name="Содержимое 21" descr="Рисунок12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43762" y="3071810"/>
            <a:ext cx="180023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Содержимое 21" descr="Рисунок12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43762" y="4714884"/>
            <a:ext cx="180023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наенеан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2214554"/>
            <a:ext cx="1619250" cy="1171575"/>
          </a:xfrm>
          <a:prstGeom prst="rect">
            <a:avLst/>
          </a:prstGeom>
        </p:spPr>
      </p:pic>
      <p:pic>
        <p:nvPicPr>
          <p:cNvPr id="28" name="Рисунок 27" descr="наенеан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750" y="4000504"/>
            <a:ext cx="1619250" cy="1171575"/>
          </a:xfrm>
          <a:prstGeom prst="rect">
            <a:avLst/>
          </a:prstGeom>
        </p:spPr>
      </p:pic>
      <p:pic>
        <p:nvPicPr>
          <p:cNvPr id="29" name="Рисунок 28" descr="наенеан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750" y="5686425"/>
            <a:ext cx="1619250" cy="1171575"/>
          </a:xfrm>
          <a:prstGeom prst="rect">
            <a:avLst/>
          </a:prstGeom>
        </p:spPr>
      </p:pic>
      <p:pic>
        <p:nvPicPr>
          <p:cNvPr id="23" name="Рисунок 22" descr="xmas02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5705475"/>
            <a:ext cx="1895475" cy="1152525"/>
          </a:xfrm>
          <a:prstGeom prst="rect">
            <a:avLst/>
          </a:prstGeom>
        </p:spPr>
      </p:pic>
      <p:pic>
        <p:nvPicPr>
          <p:cNvPr id="25" name="Рисунок 24" descr="полоска мерцает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28794" y="6500833"/>
            <a:ext cx="6000792" cy="194470"/>
          </a:xfrm>
          <a:prstGeom prst="rect">
            <a:avLst/>
          </a:prstGeom>
        </p:spPr>
      </p:pic>
      <p:pic>
        <p:nvPicPr>
          <p:cNvPr id="30" name="Рисунок 29" descr="полоска мерцает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1121818"/>
            <a:ext cx="8286808" cy="26855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4"/>
          <p:cNvSpPr>
            <a:spLocks noChangeArrowheads="1" noChangeShapeType="1" noTextEdit="1"/>
          </p:cNvSpPr>
          <p:nvPr/>
        </p:nvSpPr>
        <p:spPr bwMode="auto">
          <a:xfrm>
            <a:off x="285720" y="333375"/>
            <a:ext cx="857256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5-е звено</a:t>
            </a:r>
            <a:r>
              <a:rPr lang="ru-RU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: «От древности к современности»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44033" name="Picture 1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0048" y="2130425"/>
            <a:ext cx="3795869" cy="3246078"/>
          </a:xfrm>
          <a:prstGeom prst="rect">
            <a:avLst/>
          </a:prstGeom>
          <a:noFill/>
        </p:spPr>
      </p:pic>
      <p:pic>
        <p:nvPicPr>
          <p:cNvPr id="44034" name="Picture 2" descr="C:\Program Files\Microsoft Office\MEDIA\CAGCAT10\j030107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955799"/>
            <a:ext cx="3792577" cy="3792577"/>
          </a:xfrm>
          <a:prstGeom prst="rect">
            <a:avLst/>
          </a:prstGeom>
          <a:noFill/>
        </p:spPr>
      </p:pic>
      <p:pic>
        <p:nvPicPr>
          <p:cNvPr id="5" name="Рисунок 4" descr="ape_with_laptop_sm_w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6430" y="1928802"/>
            <a:ext cx="1875240" cy="1643074"/>
          </a:xfrm>
          <a:prstGeom prst="rect">
            <a:avLst/>
          </a:prstGeom>
        </p:spPr>
      </p:pic>
      <p:pic>
        <p:nvPicPr>
          <p:cNvPr id="6" name="Рисунок 5" descr="teacher_mathematic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4810" y="4143380"/>
            <a:ext cx="2155514" cy="1738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57188" y="2643188"/>
            <a:ext cx="8229600" cy="1143000"/>
          </a:xfrm>
        </p:spPr>
        <p:txBody>
          <a:bodyPr/>
          <a:lstStyle/>
          <a:p>
            <a:pPr eaLnBrk="1" hangingPunct="1"/>
            <a:endParaRPr lang="ru-RU" sz="3600" b="1" dirty="0" smtClean="0">
              <a:solidFill>
                <a:srgbClr val="FF0000"/>
              </a:solidFill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571472" y="428604"/>
            <a:ext cx="814393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немецком городе </a:t>
            </a:r>
            <a:r>
              <a:rPr kumimoji="0" lang="ru-RU" sz="4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Люнебург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его признали необходимым учебным пособием. Отныне городские власти обязаны оплачивать его покупку неимущим семьям.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О чем речь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?</a:t>
            </a:r>
            <a:endParaRPr kumimoji="0" lang="ru-RU" sz="44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0d7bfbb42edcbbc148491e5164e3ef6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4500570"/>
            <a:ext cx="3071802" cy="2143140"/>
          </a:xfrm>
          <a:prstGeom prst="rect">
            <a:avLst/>
          </a:prstGeom>
        </p:spPr>
      </p:pic>
      <p:pic>
        <p:nvPicPr>
          <p:cNvPr id="5" name="Рисунок 4" descr="0d7bfbb42edcbbc148491e5164e3ef6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4500570"/>
            <a:ext cx="3214710" cy="2143140"/>
          </a:xfrm>
          <a:prstGeom prst="rect">
            <a:avLst/>
          </a:prstGeom>
        </p:spPr>
      </p:pic>
      <p:pic>
        <p:nvPicPr>
          <p:cNvPr id="6" name="Рисунок 5" descr="pa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4643446"/>
            <a:ext cx="2000264" cy="1685925"/>
          </a:xfrm>
          <a:prstGeom prst="rect">
            <a:avLst/>
          </a:prstGeom>
        </p:spPr>
      </p:pic>
      <p:pic>
        <p:nvPicPr>
          <p:cNvPr id="8" name="Рисунок 7" descr="dv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4286256"/>
            <a:ext cx="2571768" cy="1628775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57188" y="2643188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dirty="0" smtClean="0"/>
              <a:t>2.Какая связь между </a:t>
            </a:r>
            <a:r>
              <a:rPr lang="ru-RU" sz="3600" b="1" dirty="0" smtClean="0"/>
              <a:t>городом Англии</a:t>
            </a:r>
            <a:r>
              <a:rPr lang="ru-RU" sz="3600" dirty="0" smtClean="0"/>
              <a:t>, </a:t>
            </a:r>
            <a:r>
              <a:rPr lang="ru-RU" sz="3600" b="1" dirty="0" smtClean="0"/>
              <a:t>ружьем калибра 30/30</a:t>
            </a:r>
            <a:r>
              <a:rPr lang="ru-RU" sz="3600" dirty="0" smtClean="0"/>
              <a:t> и </a:t>
            </a:r>
            <a:r>
              <a:rPr lang="ru-RU" sz="3600" b="1" dirty="0" smtClean="0"/>
              <a:t>одним из </a:t>
            </a:r>
            <a:r>
              <a:rPr lang="ru-RU" sz="3600" b="1" dirty="0" smtClean="0">
                <a:solidFill>
                  <a:srgbClr val="D60093"/>
                </a:solidFill>
              </a:rPr>
              <a:t>элементов компьютера</a:t>
            </a:r>
            <a:r>
              <a:rPr lang="ru-RU" sz="3600" dirty="0" smtClean="0">
                <a:solidFill>
                  <a:srgbClr val="D60093"/>
                </a:solidFill>
              </a:rPr>
              <a:t>?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 smtClean="0">
              <a:solidFill>
                <a:srgbClr val="FF0000"/>
              </a:solidFill>
            </a:endParaRPr>
          </a:p>
        </p:txBody>
      </p:sp>
      <p:pic>
        <p:nvPicPr>
          <p:cNvPr id="3" name="Рисунок 2" descr="comp0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357166"/>
            <a:ext cx="1190625" cy="1190625"/>
          </a:xfrm>
          <a:prstGeom prst="rect">
            <a:avLst/>
          </a:prstGeom>
        </p:spPr>
      </p:pic>
      <p:pic>
        <p:nvPicPr>
          <p:cNvPr id="4" name="Рисунок 3" descr="comp0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357166"/>
            <a:ext cx="1190625" cy="1190625"/>
          </a:xfrm>
          <a:prstGeom prst="rect">
            <a:avLst/>
          </a:prstGeom>
        </p:spPr>
      </p:pic>
      <p:pic>
        <p:nvPicPr>
          <p:cNvPr id="5" name="Рисунок 4" descr="comp0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357166"/>
            <a:ext cx="1190625" cy="1190625"/>
          </a:xfrm>
          <a:prstGeom prst="rect">
            <a:avLst/>
          </a:prstGeom>
        </p:spPr>
      </p:pic>
      <p:pic>
        <p:nvPicPr>
          <p:cNvPr id="6" name="Рисунок 5" descr="comp0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57166"/>
            <a:ext cx="1190625" cy="1190625"/>
          </a:xfrm>
          <a:prstGeom prst="rect">
            <a:avLst/>
          </a:prstGeom>
        </p:spPr>
      </p:pic>
      <p:pic>
        <p:nvPicPr>
          <p:cNvPr id="7" name="Рисунок 6" descr="comp0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357166"/>
            <a:ext cx="1190625" cy="1190625"/>
          </a:xfrm>
          <a:prstGeom prst="rect">
            <a:avLst/>
          </a:prstGeom>
        </p:spPr>
      </p:pic>
      <p:pic>
        <p:nvPicPr>
          <p:cNvPr id="8" name="Рисунок 7" descr="comp0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357166"/>
            <a:ext cx="1190625" cy="1190625"/>
          </a:xfrm>
          <a:prstGeom prst="rect">
            <a:avLst/>
          </a:prstGeom>
        </p:spPr>
      </p:pic>
      <p:pic>
        <p:nvPicPr>
          <p:cNvPr id="17" name="Рисунок 16" descr="0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5072074"/>
            <a:ext cx="666750" cy="666750"/>
          </a:xfrm>
          <a:prstGeom prst="rect">
            <a:avLst/>
          </a:prstGeom>
        </p:spPr>
      </p:pic>
      <p:pic>
        <p:nvPicPr>
          <p:cNvPr id="18" name="Рисунок 17" descr="0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5072074"/>
            <a:ext cx="666750" cy="666750"/>
          </a:xfrm>
          <a:prstGeom prst="rect">
            <a:avLst/>
          </a:prstGeom>
        </p:spPr>
      </p:pic>
      <p:pic>
        <p:nvPicPr>
          <p:cNvPr id="19" name="Рисунок 18" descr="0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5072074"/>
            <a:ext cx="666750" cy="666750"/>
          </a:xfrm>
          <a:prstGeom prst="rect">
            <a:avLst/>
          </a:prstGeom>
        </p:spPr>
      </p:pic>
      <p:pic>
        <p:nvPicPr>
          <p:cNvPr id="20" name="Рисунок 19" descr="0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5072074"/>
            <a:ext cx="666750" cy="666750"/>
          </a:xfrm>
          <a:prstGeom prst="rect">
            <a:avLst/>
          </a:prstGeom>
        </p:spPr>
      </p:pic>
      <p:pic>
        <p:nvPicPr>
          <p:cNvPr id="21" name="Рисунок 20" descr="0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5072074"/>
            <a:ext cx="666750" cy="666750"/>
          </a:xfrm>
          <a:prstGeom prst="rect">
            <a:avLst/>
          </a:prstGeom>
        </p:spPr>
      </p:pic>
      <p:pic>
        <p:nvPicPr>
          <p:cNvPr id="22" name="Рисунок 21" descr="0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5072074"/>
            <a:ext cx="666750" cy="666750"/>
          </a:xfrm>
          <a:prstGeom prst="rect">
            <a:avLst/>
          </a:prstGeom>
        </p:spPr>
      </p:pic>
      <p:pic>
        <p:nvPicPr>
          <p:cNvPr id="23" name="Рисунок 22" descr="0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5072074"/>
            <a:ext cx="666750" cy="666750"/>
          </a:xfrm>
          <a:prstGeom prst="rect">
            <a:avLst/>
          </a:prstGeom>
        </p:spPr>
      </p:pic>
      <p:pic>
        <p:nvPicPr>
          <p:cNvPr id="24" name="Рисунок 23" descr="0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5072074"/>
            <a:ext cx="666750" cy="666750"/>
          </a:xfrm>
          <a:prstGeom prst="rect">
            <a:avLst/>
          </a:prstGeom>
        </p:spPr>
      </p:pic>
      <p:pic>
        <p:nvPicPr>
          <p:cNvPr id="25" name="Рисунок 24" descr="0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5072074"/>
            <a:ext cx="666750" cy="666750"/>
          </a:xfrm>
          <a:prstGeom prst="rect">
            <a:avLst/>
          </a:prstGeom>
        </p:spPr>
      </p:pic>
      <p:pic>
        <p:nvPicPr>
          <p:cNvPr id="31" name="Рисунок 30" descr="0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5072074"/>
            <a:ext cx="666750" cy="666750"/>
          </a:xfrm>
          <a:prstGeom prst="rect">
            <a:avLst/>
          </a:prstGeom>
        </p:spPr>
      </p:pic>
      <p:pic>
        <p:nvPicPr>
          <p:cNvPr id="32" name="Рисунок 31" descr="0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5072074"/>
            <a:ext cx="666750" cy="66675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57188" y="2643188"/>
            <a:ext cx="8229600" cy="1143000"/>
          </a:xfrm>
        </p:spPr>
        <p:txBody>
          <a:bodyPr/>
          <a:lstStyle/>
          <a:p>
            <a:r>
              <a:rPr lang="ru-RU" sz="3600" dirty="0" smtClean="0"/>
              <a:t>3.Отгадайте слова-слагаемые и получите слово-сумму из области информатики:</a:t>
            </a:r>
            <a:br>
              <a:rPr lang="ru-RU" sz="3600" dirty="0" smtClean="0"/>
            </a:br>
            <a:r>
              <a:rPr lang="ru-RU" sz="3600" b="1" dirty="0" smtClean="0"/>
              <a:t>Воронье восклицание + Цифра + Обозначение единицы энергии и работы </a:t>
            </a:r>
            <a:r>
              <a:rPr lang="ru-RU" sz="3600" b="1" dirty="0" smtClean="0">
                <a:solidFill>
                  <a:srgbClr val="D60093"/>
                </a:solidFill>
              </a:rPr>
              <a:t>= Сменный элемент принтера</a:t>
            </a:r>
            <a:r>
              <a:rPr lang="ru-RU" sz="3600" dirty="0" smtClean="0">
                <a:solidFill>
                  <a:srgbClr val="D60093"/>
                </a:solidFill>
              </a:rPr>
              <a:t/>
            </a:r>
            <a:br>
              <a:rPr lang="ru-RU" sz="3600" dirty="0" smtClean="0">
                <a:solidFill>
                  <a:srgbClr val="D60093"/>
                </a:solidFill>
              </a:rPr>
            </a:br>
            <a:endParaRPr lang="ru-RU" sz="3600" b="1" dirty="0" smtClean="0">
              <a:solidFill>
                <a:srgbClr val="D60093"/>
              </a:solidFill>
            </a:endParaRPr>
          </a:p>
        </p:txBody>
      </p:sp>
      <p:pic>
        <p:nvPicPr>
          <p:cNvPr id="5" name="Рисунок 4" descr="aladdin-0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5000636"/>
            <a:ext cx="1028700" cy="628650"/>
          </a:xfrm>
          <a:prstGeom prst="rect">
            <a:avLst/>
          </a:prstGeom>
        </p:spPr>
      </p:pic>
      <p:pic>
        <p:nvPicPr>
          <p:cNvPr id="6" name="Рисунок 5" descr="lking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4714884"/>
            <a:ext cx="2162175" cy="1733550"/>
          </a:xfrm>
          <a:prstGeom prst="rect">
            <a:avLst/>
          </a:prstGeom>
        </p:spPr>
      </p:pic>
      <p:pic>
        <p:nvPicPr>
          <p:cNvPr id="10" name="Рисунок 9" descr="1_sm_nw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214290"/>
            <a:ext cx="857250" cy="857250"/>
          </a:xfrm>
          <a:prstGeom prst="rect">
            <a:avLst/>
          </a:prstGeom>
        </p:spPr>
      </p:pic>
      <p:pic>
        <p:nvPicPr>
          <p:cNvPr id="11" name="Рисунок 10" descr="0_sm_nwm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214290"/>
            <a:ext cx="857250" cy="857250"/>
          </a:xfrm>
          <a:prstGeom prst="rect">
            <a:avLst/>
          </a:prstGeom>
        </p:spPr>
      </p:pic>
      <p:pic>
        <p:nvPicPr>
          <p:cNvPr id="12" name="Рисунок 11" descr="2_sm_nwm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3504" y="214290"/>
            <a:ext cx="857250" cy="857250"/>
          </a:xfrm>
          <a:prstGeom prst="rect">
            <a:avLst/>
          </a:prstGeom>
        </p:spPr>
      </p:pic>
      <p:pic>
        <p:nvPicPr>
          <p:cNvPr id="13" name="Рисунок 12" descr="3_sm_nwm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71670" y="214290"/>
            <a:ext cx="857250" cy="857250"/>
          </a:xfrm>
          <a:prstGeom prst="rect">
            <a:avLst/>
          </a:prstGeom>
        </p:spPr>
      </p:pic>
      <p:pic>
        <p:nvPicPr>
          <p:cNvPr id="4" name="Рисунок 3" descr="aladdin-0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85728"/>
            <a:ext cx="1028700" cy="628650"/>
          </a:xfrm>
          <a:prstGeom prst="rect">
            <a:avLst/>
          </a:prstGeom>
        </p:spPr>
      </p:pic>
      <p:pic>
        <p:nvPicPr>
          <p:cNvPr id="14" name="Рисунок 13" descr="aladdin-0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357166"/>
            <a:ext cx="1028700" cy="628650"/>
          </a:xfrm>
          <a:prstGeom prst="rect">
            <a:avLst/>
          </a:prstGeom>
        </p:spPr>
      </p:pic>
      <p:pic>
        <p:nvPicPr>
          <p:cNvPr id="15" name="Рисунок 14" descr="aladdin-0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85728"/>
            <a:ext cx="1028700" cy="628650"/>
          </a:xfrm>
          <a:prstGeom prst="rect">
            <a:avLst/>
          </a:prstGeom>
        </p:spPr>
      </p:pic>
      <p:pic>
        <p:nvPicPr>
          <p:cNvPr id="16" name="Рисунок 15" descr="aladdin-0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285728"/>
            <a:ext cx="1028700" cy="628650"/>
          </a:xfrm>
          <a:prstGeom prst="rect">
            <a:avLst/>
          </a:prstGeom>
        </p:spPr>
      </p:pic>
      <p:pic>
        <p:nvPicPr>
          <p:cNvPr id="17" name="Рисунок 16" descr="5_sm_nwm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43702" y="214290"/>
            <a:ext cx="857250" cy="857250"/>
          </a:xfrm>
          <a:prstGeom prst="rect">
            <a:avLst/>
          </a:prstGeom>
        </p:spPr>
      </p:pic>
      <p:pic>
        <p:nvPicPr>
          <p:cNvPr id="18" name="Рисунок 17" descr="aladdin-0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357166"/>
            <a:ext cx="1028700" cy="628650"/>
          </a:xfrm>
          <a:prstGeom prst="rect">
            <a:avLst/>
          </a:prstGeom>
        </p:spPr>
      </p:pic>
      <p:pic>
        <p:nvPicPr>
          <p:cNvPr id="19" name="Рисунок 18" descr="lking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4714884"/>
            <a:ext cx="2162175" cy="1733550"/>
          </a:xfrm>
          <a:prstGeom prst="rect">
            <a:avLst/>
          </a:prstGeom>
          <a:scene3d>
            <a:camera prst="orthographicFront">
              <a:rot lat="2356408" lon="497406" rev="20277746"/>
            </a:camera>
            <a:lightRig rig="threePt" dir="t"/>
          </a:scene3d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6375" y="3929066"/>
            <a:ext cx="1117625" cy="976203"/>
          </a:xfrm>
          <a:prstGeom prst="rect">
            <a:avLst/>
          </a:prstGeom>
          <a:noFill/>
        </p:spPr>
      </p:pic>
      <p:pic>
        <p:nvPicPr>
          <p:cNvPr id="10" name="Picture 1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6375" y="214290"/>
            <a:ext cx="1117625" cy="976203"/>
          </a:xfrm>
          <a:prstGeom prst="rect">
            <a:avLst/>
          </a:prstGeom>
          <a:noFill/>
        </p:spPr>
      </p:pic>
      <p:pic>
        <p:nvPicPr>
          <p:cNvPr id="83969" name="Picture 1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6375" y="2000240"/>
            <a:ext cx="1117625" cy="976203"/>
          </a:xfrm>
          <a:prstGeom prst="rect">
            <a:avLst/>
          </a:prstGeom>
          <a:noFill/>
        </p:spPr>
      </p:pic>
      <p:pic>
        <p:nvPicPr>
          <p:cNvPr id="7" name="Picture 1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6375" y="4929198"/>
            <a:ext cx="1117625" cy="976203"/>
          </a:xfrm>
          <a:prstGeom prst="rect">
            <a:avLst/>
          </a:prstGeom>
          <a:noFill/>
        </p:spPr>
      </p:pic>
      <p:pic>
        <p:nvPicPr>
          <p:cNvPr id="5" name="Picture 1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6375" y="3000372"/>
            <a:ext cx="1117625" cy="976203"/>
          </a:xfrm>
          <a:prstGeom prst="rect">
            <a:avLst/>
          </a:prstGeom>
          <a:noFill/>
        </p:spPr>
      </p:pic>
      <p:pic>
        <p:nvPicPr>
          <p:cNvPr id="9" name="Picture 1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6375" y="1071546"/>
            <a:ext cx="1117625" cy="9762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686800" cy="5911873"/>
          </a:xfrm>
        </p:spPr>
        <p:txBody>
          <a:bodyPr/>
          <a:lstStyle/>
          <a:p>
            <a:pPr lvl="8">
              <a:buNone/>
            </a:pPr>
            <a:r>
              <a:rPr lang="ru-RU" sz="3600" b="1" i="1" dirty="0" smtClean="0">
                <a:solidFill>
                  <a:srgbClr val="FFFF00"/>
                </a:solidFill>
              </a:rPr>
              <a:t>      </a:t>
            </a:r>
            <a:r>
              <a:rPr lang="ru-RU" sz="3600" b="1" i="1" dirty="0" smtClean="0"/>
              <a:t>В мире много сказок </a:t>
            </a:r>
          </a:p>
          <a:p>
            <a:pPr lvl="8">
              <a:buNone/>
            </a:pPr>
            <a:r>
              <a:rPr lang="ru-RU" sz="3600" b="1" i="1" dirty="0" smtClean="0"/>
              <a:t>    Грустных и смешных.</a:t>
            </a:r>
          </a:p>
          <a:p>
            <a:pPr lvl="8">
              <a:buNone/>
            </a:pPr>
            <a:r>
              <a:rPr lang="ru-RU" sz="3600" b="1" i="1" dirty="0" smtClean="0"/>
              <a:t>    И прожить на свете</a:t>
            </a:r>
          </a:p>
          <a:p>
            <a:pPr lvl="8">
              <a:buNone/>
            </a:pPr>
            <a:r>
              <a:rPr lang="ru-RU" sz="3600" b="1" i="1" dirty="0" smtClean="0"/>
              <a:t>    Нам нельзя без них!</a:t>
            </a:r>
          </a:p>
          <a:p>
            <a:pPr lvl="8">
              <a:buNone/>
            </a:pPr>
            <a:r>
              <a:rPr lang="ru-RU" sz="3600" b="1" i="1" dirty="0" smtClean="0"/>
              <a:t>    Пусть герои сказок</a:t>
            </a:r>
          </a:p>
          <a:p>
            <a:pPr lvl="8">
              <a:buNone/>
            </a:pPr>
            <a:r>
              <a:rPr lang="ru-RU" sz="3600" b="1" i="1" dirty="0" smtClean="0"/>
              <a:t>    Дарят нам тепло,</a:t>
            </a:r>
          </a:p>
          <a:p>
            <a:pPr lvl="8">
              <a:buNone/>
            </a:pPr>
            <a:r>
              <a:rPr lang="ru-RU" sz="3600" b="1" i="1" dirty="0" smtClean="0"/>
              <a:t>    </a:t>
            </a:r>
            <a:r>
              <a:rPr lang="ru-RU" sz="3600" b="1" i="1" dirty="0" smtClean="0">
                <a:solidFill>
                  <a:srgbClr val="FF0000"/>
                </a:solidFill>
              </a:rPr>
              <a:t>Пусть добро навеки</a:t>
            </a:r>
          </a:p>
          <a:p>
            <a:pPr lvl="8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    Побеждает зло!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8" name="Picture 1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6375" y="5881797"/>
            <a:ext cx="1117625" cy="976203"/>
          </a:xfrm>
          <a:prstGeom prst="rect">
            <a:avLst/>
          </a:prstGeom>
          <a:noFill/>
        </p:spPr>
      </p:pic>
      <p:pic>
        <p:nvPicPr>
          <p:cNvPr id="12" name="Рисунок 11" descr="2bear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5586410"/>
            <a:ext cx="1642470" cy="1271590"/>
          </a:xfrm>
          <a:prstGeom prst="rect">
            <a:avLst/>
          </a:prstGeom>
        </p:spPr>
      </p:pic>
      <p:pic>
        <p:nvPicPr>
          <p:cNvPr id="14" name="Рисунок 13" descr="jasmin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571612"/>
            <a:ext cx="1333500" cy="1866900"/>
          </a:xfrm>
          <a:prstGeom prst="rect">
            <a:avLst/>
          </a:prstGeom>
        </p:spPr>
      </p:pic>
      <p:pic>
        <p:nvPicPr>
          <p:cNvPr id="15" name="Рисунок 14" descr="cart05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4071942"/>
            <a:ext cx="596056" cy="504823"/>
          </a:xfrm>
          <a:prstGeom prst="rect">
            <a:avLst/>
          </a:prstGeom>
          <a:scene3d>
            <a:camera prst="orthographicFront">
              <a:rot lat="18899995" lon="0" rev="0"/>
            </a:camera>
            <a:lightRig rig="threePt" dir="t"/>
          </a:scene3d>
        </p:spPr>
      </p:pic>
      <p:pic>
        <p:nvPicPr>
          <p:cNvPr id="16" name="Рисунок 15" descr="smeeyo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3071810"/>
            <a:ext cx="1201720" cy="995364"/>
          </a:xfrm>
          <a:prstGeom prst="rect">
            <a:avLst/>
          </a:prstGeom>
        </p:spPr>
      </p:pic>
      <p:pic>
        <p:nvPicPr>
          <p:cNvPr id="17" name="Рисунок 16" descr="девочка-эльф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628" y="5286388"/>
            <a:ext cx="1434712" cy="1571612"/>
          </a:xfrm>
          <a:prstGeom prst="rect">
            <a:avLst/>
          </a:prstGeom>
        </p:spPr>
      </p:pic>
      <p:pic>
        <p:nvPicPr>
          <p:cNvPr id="18" name="Рисунок 17" descr="дракон летит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-249210"/>
            <a:ext cx="2357454" cy="1897750"/>
          </a:xfrm>
          <a:prstGeom prst="rect">
            <a:avLst/>
          </a:prstGeom>
        </p:spPr>
      </p:pic>
      <p:pic>
        <p:nvPicPr>
          <p:cNvPr id="19" name="Рисунок 18" descr="чебурашка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86182" y="5715016"/>
            <a:ext cx="1085850" cy="952500"/>
          </a:xfrm>
          <a:prstGeom prst="rect">
            <a:avLst/>
          </a:prstGeom>
        </p:spPr>
      </p:pic>
      <p:pic>
        <p:nvPicPr>
          <p:cNvPr id="20" name="Рисунок 19" descr="далматинец бежит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71538" y="3214686"/>
            <a:ext cx="1167803" cy="579875"/>
          </a:xfrm>
          <a:prstGeom prst="rect">
            <a:avLst/>
          </a:prstGeom>
        </p:spPr>
      </p:pic>
      <p:pic>
        <p:nvPicPr>
          <p:cNvPr id="21" name="Рисунок 20" descr="Том иДжери с молотками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1246881">
            <a:off x="1456055" y="851738"/>
            <a:ext cx="2786050" cy="2069637"/>
          </a:xfrm>
          <a:prstGeom prst="rect">
            <a:avLst/>
          </a:prstGeom>
        </p:spPr>
      </p:pic>
      <p:pic>
        <p:nvPicPr>
          <p:cNvPr id="22" name="Рисунок 21" descr="Рисунок1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5357826"/>
            <a:ext cx="2029526" cy="1500174"/>
          </a:xfrm>
          <a:prstGeom prst="rect">
            <a:avLst/>
          </a:prstGeom>
        </p:spPr>
      </p:pic>
      <p:pic>
        <p:nvPicPr>
          <p:cNvPr id="23" name="Рисунок 22" descr="aladdin-020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71736" y="51405"/>
            <a:ext cx="1928826" cy="1681745"/>
          </a:xfrm>
          <a:prstGeom prst="rect">
            <a:avLst/>
          </a:prstGeom>
        </p:spPr>
      </p:pic>
      <p:pic>
        <p:nvPicPr>
          <p:cNvPr id="24" name="Рисунок 23" descr="cart005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3071810"/>
            <a:ext cx="2928958" cy="819150"/>
          </a:xfrm>
          <a:prstGeom prst="rect">
            <a:avLst/>
          </a:prstGeom>
        </p:spPr>
      </p:pic>
      <p:pic>
        <p:nvPicPr>
          <p:cNvPr id="26" name="Рисунок 25" descr="1001pattes_heimlich01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4214818"/>
            <a:ext cx="962025" cy="942975"/>
          </a:xfrm>
          <a:prstGeom prst="rect">
            <a:avLst/>
          </a:prstGeom>
        </p:spPr>
      </p:pic>
      <p:pic>
        <p:nvPicPr>
          <p:cNvPr id="30" name="Рисунок 29" descr="animm2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357422" y="4000504"/>
            <a:ext cx="1785950" cy="1501223"/>
          </a:xfrm>
          <a:prstGeom prst="rect">
            <a:avLst/>
          </a:prstGeom>
        </p:spPr>
      </p:pic>
      <p:pic>
        <p:nvPicPr>
          <p:cNvPr id="31" name="Рисунок 30" descr="1001pattes_heimlich01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57620" y="2143116"/>
            <a:ext cx="597619" cy="585785"/>
          </a:xfrm>
          <a:prstGeom prst="rect">
            <a:avLst/>
          </a:prstGeom>
        </p:spPr>
      </p:pic>
      <p:pic>
        <p:nvPicPr>
          <p:cNvPr id="33" name="Рисунок 32" descr="далматинец бежит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15074" y="5715016"/>
            <a:ext cx="1956598" cy="971552"/>
          </a:xfrm>
          <a:prstGeom prst="rect">
            <a:avLst/>
          </a:prstGeom>
        </p:spPr>
      </p:pic>
      <p:pic>
        <p:nvPicPr>
          <p:cNvPr id="34" name="Рисунок 33" descr="cart05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4286256"/>
            <a:ext cx="596056" cy="504823"/>
          </a:xfrm>
          <a:prstGeom prst="rect">
            <a:avLst/>
          </a:prstGeom>
          <a:scene3d>
            <a:camera prst="orthographicFront">
              <a:rot lat="0" lon="20399968" rev="20099999"/>
            </a:camera>
            <a:lightRig rig="threePt" dir="t"/>
          </a:scene3d>
        </p:spPr>
      </p:pic>
      <p:pic>
        <p:nvPicPr>
          <p:cNvPr id="35" name="Рисунок 34" descr="cart05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4500570"/>
            <a:ext cx="596056" cy="504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57188" y="2643188"/>
            <a:ext cx="8229600" cy="1143000"/>
          </a:xfrm>
        </p:spPr>
        <p:txBody>
          <a:bodyPr/>
          <a:lstStyle/>
          <a:p>
            <a:r>
              <a:rPr lang="ru-RU" sz="4000" b="1" dirty="0" smtClean="0"/>
              <a:t>4. </a:t>
            </a:r>
            <a:r>
              <a:rPr lang="ru-RU" sz="4000" dirty="0" smtClean="0"/>
              <a:t>В приведенном тексте идущие подряд буквы нескольких слов образуют термин, связанный с информатикой и компьютерами. Найти этот термин:</a:t>
            </a:r>
            <a:br>
              <a:rPr lang="ru-RU" sz="4000" dirty="0" smtClean="0"/>
            </a:br>
            <a:r>
              <a:rPr lang="ru-RU" sz="4000" dirty="0" smtClean="0">
                <a:solidFill>
                  <a:srgbClr val="D60093"/>
                </a:solidFill>
              </a:rPr>
              <a:t>«</a:t>
            </a:r>
            <a:r>
              <a:rPr lang="ru-RU" sz="4000" b="1" dirty="0" smtClean="0">
                <a:solidFill>
                  <a:srgbClr val="D60093"/>
                </a:solidFill>
              </a:rPr>
              <a:t>Река Днепр интересна тем, что на ней имеется несколько электростанций</a:t>
            </a:r>
            <a:r>
              <a:rPr lang="ru-RU" sz="4000" dirty="0" smtClean="0">
                <a:solidFill>
                  <a:srgbClr val="D60093"/>
                </a:solidFill>
              </a:rPr>
              <a:t>».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b="1" dirty="0" smtClean="0">
              <a:solidFill>
                <a:srgbClr val="FF0000"/>
              </a:solidFill>
            </a:endParaRPr>
          </a:p>
        </p:txBody>
      </p:sp>
      <p:pic>
        <p:nvPicPr>
          <p:cNvPr id="3" name="Рисунок 2" descr="boat0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5500702"/>
            <a:ext cx="1285875" cy="1066800"/>
          </a:xfrm>
          <a:prstGeom prst="rect">
            <a:avLst/>
          </a:prstGeom>
        </p:spPr>
      </p:pic>
      <p:pic>
        <p:nvPicPr>
          <p:cNvPr id="4" name="Рисунок 3" descr="boat0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5429264"/>
            <a:ext cx="1285875" cy="1066800"/>
          </a:xfrm>
          <a:prstGeom prst="rect">
            <a:avLst/>
          </a:prstGeom>
        </p:spPr>
      </p:pic>
      <p:pic>
        <p:nvPicPr>
          <p:cNvPr id="5" name="Рисунок 4" descr="boat0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5357826"/>
            <a:ext cx="1285875" cy="1066800"/>
          </a:xfrm>
          <a:prstGeom prst="rect">
            <a:avLst/>
          </a:prstGeom>
        </p:spPr>
      </p:pic>
      <p:pic>
        <p:nvPicPr>
          <p:cNvPr id="6" name="Рисунок 5" descr="boat0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5286388"/>
            <a:ext cx="1285875" cy="1066800"/>
          </a:xfrm>
          <a:prstGeom prst="rect">
            <a:avLst/>
          </a:prstGeom>
        </p:spPr>
      </p:pic>
      <p:pic>
        <p:nvPicPr>
          <p:cNvPr id="7" name="Рисунок 6" descr="boat0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5214950"/>
            <a:ext cx="1285875" cy="1066800"/>
          </a:xfrm>
          <a:prstGeom prst="rect">
            <a:avLst/>
          </a:prstGeom>
        </p:spPr>
      </p:pic>
      <p:pic>
        <p:nvPicPr>
          <p:cNvPr id="8" name="Рисунок 7" descr="boat0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5143512"/>
            <a:ext cx="1285875" cy="106680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1143000"/>
          </a:xfrm>
          <a:solidFill>
            <a:srgbClr val="FFFFBD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990000"/>
                </a:solidFill>
              </a:rPr>
              <a:t/>
            </a:r>
            <a:br>
              <a:rPr lang="ru-RU" dirty="0" smtClean="0">
                <a:solidFill>
                  <a:srgbClr val="990000"/>
                </a:solidFill>
              </a:rPr>
            </a:br>
            <a:r>
              <a:rPr lang="ru-RU" b="1" i="1" dirty="0" smtClean="0">
                <a:solidFill>
                  <a:srgbClr val="990000"/>
                </a:solidFill>
              </a:rPr>
              <a:t>6- звено: «Старая сказка </a:t>
            </a:r>
            <a:br>
              <a:rPr lang="ru-RU" b="1" i="1" dirty="0" smtClean="0">
                <a:solidFill>
                  <a:srgbClr val="990000"/>
                </a:solidFill>
              </a:rPr>
            </a:br>
            <a:r>
              <a:rPr lang="ru-RU" b="1" i="1" dirty="0" smtClean="0">
                <a:solidFill>
                  <a:srgbClr val="990000"/>
                </a:solidFill>
              </a:rPr>
              <a:t>на новый лад».</a:t>
            </a:r>
            <a:r>
              <a:rPr lang="ru-RU" dirty="0" smtClean="0">
                <a:solidFill>
                  <a:srgbClr val="990000"/>
                </a:solidFill>
              </a:rPr>
              <a:t/>
            </a:r>
            <a:br>
              <a:rPr lang="ru-RU" dirty="0" smtClean="0">
                <a:solidFill>
                  <a:srgbClr val="990000"/>
                </a:solidFill>
              </a:rPr>
            </a:br>
            <a:endParaRPr lang="ru-RU" b="1" i="1" dirty="0" smtClean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Рисунок 4" descr="logo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285728"/>
            <a:ext cx="1071538" cy="1285860"/>
          </a:xfrm>
          <a:prstGeom prst="rect">
            <a:avLst/>
          </a:prstGeom>
        </p:spPr>
      </p:pic>
      <p:pic>
        <p:nvPicPr>
          <p:cNvPr id="8" name="Рисунок 7" descr="logo1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2462" y="3500438"/>
            <a:ext cx="1071538" cy="1751547"/>
          </a:xfrm>
          <a:prstGeom prst="rect">
            <a:avLst/>
          </a:prstGeom>
        </p:spPr>
      </p:pic>
      <p:pic>
        <p:nvPicPr>
          <p:cNvPr id="9" name="Рисунок 8" descr="logo1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72462" y="1571612"/>
            <a:ext cx="1071538" cy="1995277"/>
          </a:xfrm>
          <a:prstGeom prst="rect">
            <a:avLst/>
          </a:prstGeom>
        </p:spPr>
      </p:pic>
      <p:pic>
        <p:nvPicPr>
          <p:cNvPr id="10" name="Рисунок 9" descr="logo1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72462" y="5128766"/>
            <a:ext cx="1071538" cy="1729233"/>
          </a:xfrm>
          <a:prstGeom prst="rect">
            <a:avLst/>
          </a:prstGeom>
        </p:spPr>
      </p:pic>
      <p:pic>
        <p:nvPicPr>
          <p:cNvPr id="15" name="Рисунок 14" descr="Рисунок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357166"/>
            <a:ext cx="952500" cy="952500"/>
          </a:xfrm>
          <a:prstGeom prst="rect">
            <a:avLst/>
          </a:prstGeom>
        </p:spPr>
      </p:pic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857224" y="1600200"/>
            <a:ext cx="7143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   Составить сказку с использованием терминов физики, математики и информатики.</a:t>
            </a:r>
            <a:endParaRPr lang="ru-RU" dirty="0"/>
          </a:p>
        </p:txBody>
      </p:sp>
      <p:pic>
        <p:nvPicPr>
          <p:cNvPr id="18" name="Рисунок 17" descr="anirabb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15206" y="285728"/>
            <a:ext cx="857257" cy="1143007"/>
          </a:xfrm>
          <a:prstGeom prst="rect">
            <a:avLst/>
          </a:prstGeom>
        </p:spPr>
      </p:pic>
      <p:pic>
        <p:nvPicPr>
          <p:cNvPr id="17" name="Рисунок 16" descr="pots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86578" y="1000108"/>
            <a:ext cx="673366" cy="445458"/>
          </a:xfrm>
          <a:prstGeom prst="rect">
            <a:avLst/>
          </a:prstGeom>
        </p:spPr>
      </p:pic>
      <p:pic>
        <p:nvPicPr>
          <p:cNvPr id="20" name="Рисунок 19" descr="mermfish03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5720" y="6000768"/>
            <a:ext cx="504825" cy="600075"/>
          </a:xfrm>
          <a:prstGeom prst="rect">
            <a:avLst/>
          </a:prstGeom>
        </p:spPr>
      </p:pic>
      <p:pic>
        <p:nvPicPr>
          <p:cNvPr id="21" name="Рисунок 20" descr="boat002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4348" y="5429264"/>
            <a:ext cx="1285875" cy="1066800"/>
          </a:xfrm>
          <a:prstGeom prst="rect">
            <a:avLst/>
          </a:prstGeom>
        </p:spPr>
      </p:pic>
      <p:pic>
        <p:nvPicPr>
          <p:cNvPr id="26" name="Рисунок 25" descr="mermfish03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14480" y="5929330"/>
            <a:ext cx="504825" cy="600075"/>
          </a:xfrm>
          <a:prstGeom prst="rect">
            <a:avLst/>
          </a:prstGeom>
          <a:scene3d>
            <a:camera prst="orthographicFront">
              <a:rot lat="0" lon="18899986" rev="0"/>
            </a:camera>
            <a:lightRig rig="threePt" dir="t"/>
          </a:scene3d>
        </p:spPr>
      </p:pic>
      <p:pic>
        <p:nvPicPr>
          <p:cNvPr id="27" name="Рисунок 26" descr="mermfish03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43108" y="5929330"/>
            <a:ext cx="504825" cy="600075"/>
          </a:xfrm>
          <a:prstGeom prst="rect">
            <a:avLst/>
          </a:prstGeom>
          <a:scene3d>
            <a:camera prst="orthographicFront">
              <a:rot lat="0" lon="0" rev="3300000"/>
            </a:camera>
            <a:lightRig rig="threePt" dir="t"/>
          </a:scene3d>
        </p:spPr>
      </p:pic>
      <p:pic>
        <p:nvPicPr>
          <p:cNvPr id="30" name="Рисунок 29" descr="CLOCK_BACK_WTE2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85918" y="785794"/>
            <a:ext cx="619124" cy="619124"/>
          </a:xfrm>
          <a:prstGeom prst="rect">
            <a:avLst/>
          </a:prstGeom>
        </p:spPr>
      </p:pic>
      <p:pic>
        <p:nvPicPr>
          <p:cNvPr id="31" name="Рисунок 30" descr="comp012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286644" y="6048375"/>
            <a:ext cx="809625" cy="809625"/>
          </a:xfrm>
          <a:prstGeom prst="rect">
            <a:avLst/>
          </a:prstGeom>
        </p:spPr>
      </p:pic>
      <p:pic>
        <p:nvPicPr>
          <p:cNvPr id="33" name="Рисунок 32" descr="comp012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786578" y="6048375"/>
            <a:ext cx="809625" cy="80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274786"/>
          </a:xfrm>
          <a:solidFill>
            <a:srgbClr val="FFFFBD"/>
          </a:solidFill>
        </p:spPr>
        <p:txBody>
          <a:bodyPr rtlCol="0"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Blip>
                <a:blip r:embed="rId3"/>
              </a:buBlip>
            </a:pPr>
            <a:r>
              <a:rPr lang="ru-RU" b="1" dirty="0" smtClean="0">
                <a:solidFill>
                  <a:srgbClr val="990000"/>
                </a:solidFill>
              </a:rPr>
              <a:t>7- звено: «Хлеб да соль!».</a:t>
            </a:r>
          </a:p>
        </p:txBody>
      </p:sp>
      <p:pic>
        <p:nvPicPr>
          <p:cNvPr id="27" name="Рисунок 26" descr="наенеан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429132"/>
            <a:ext cx="1619250" cy="1171575"/>
          </a:xfrm>
          <a:prstGeom prst="rect">
            <a:avLst/>
          </a:prstGeom>
        </p:spPr>
      </p:pic>
      <p:pic>
        <p:nvPicPr>
          <p:cNvPr id="23" name="Рисунок 22" descr="xmas02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5500702"/>
            <a:ext cx="1895475" cy="1152525"/>
          </a:xfrm>
          <a:prstGeom prst="rect">
            <a:avLst/>
          </a:prstGeom>
        </p:spPr>
      </p:pic>
      <p:pic>
        <p:nvPicPr>
          <p:cNvPr id="12" name="Рисунок 11" descr="BD13661_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3108" y="5715016"/>
            <a:ext cx="1571636" cy="932835"/>
          </a:xfrm>
          <a:prstGeom prst="rect">
            <a:avLst/>
          </a:prstGeom>
        </p:spPr>
      </p:pic>
      <p:pic>
        <p:nvPicPr>
          <p:cNvPr id="14" name="Рисунок 13" descr="Hotdog-0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00958" y="1714488"/>
            <a:ext cx="1643074" cy="657230"/>
          </a:xfrm>
          <a:prstGeom prst="rect">
            <a:avLst/>
          </a:prstGeom>
        </p:spPr>
      </p:pic>
      <p:pic>
        <p:nvPicPr>
          <p:cNvPr id="20" name="Содержимое 19" descr="Candy.gif"/>
          <p:cNvPicPr>
            <a:picLocks noGrp="1" noChangeAspect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>
          <a:xfrm>
            <a:off x="3786182" y="6143644"/>
            <a:ext cx="2928958" cy="466725"/>
          </a:xfrm>
        </p:spPr>
      </p:pic>
      <p:pic>
        <p:nvPicPr>
          <p:cNvPr id="19" name="Рисунок 18" descr="Hotdog-0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36645" y="4000504"/>
            <a:ext cx="1607355" cy="642942"/>
          </a:xfrm>
          <a:prstGeom prst="rect">
            <a:avLst/>
          </a:prstGeom>
        </p:spPr>
      </p:pic>
      <p:pic>
        <p:nvPicPr>
          <p:cNvPr id="21" name="Рисунок 20" descr="Burger-01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72396" y="2714620"/>
            <a:ext cx="1571604" cy="1309690"/>
          </a:xfrm>
          <a:prstGeom prst="rect">
            <a:avLst/>
          </a:prstGeom>
        </p:spPr>
      </p:pic>
      <p:pic>
        <p:nvPicPr>
          <p:cNvPr id="32" name="Рисунок 31" descr="comp015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43702" y="4714884"/>
            <a:ext cx="2547947" cy="1976443"/>
          </a:xfrm>
          <a:prstGeom prst="rect">
            <a:avLst/>
          </a:prstGeom>
        </p:spPr>
      </p:pic>
      <p:pic>
        <p:nvPicPr>
          <p:cNvPr id="33" name="Рисунок 32" descr="Burger-01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8596" y="1071546"/>
            <a:ext cx="628637" cy="523872"/>
          </a:xfrm>
          <a:prstGeom prst="rect">
            <a:avLst/>
          </a:prstGeom>
        </p:spPr>
      </p:pic>
      <p:pic>
        <p:nvPicPr>
          <p:cNvPr id="34" name="Рисунок 33" descr="Burger-01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42976" y="1071546"/>
            <a:ext cx="628637" cy="523872"/>
          </a:xfrm>
          <a:prstGeom prst="rect">
            <a:avLst/>
          </a:prstGeom>
        </p:spPr>
      </p:pic>
      <p:pic>
        <p:nvPicPr>
          <p:cNvPr id="35" name="Рисунок 34" descr="Burger-01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57356" y="1071546"/>
            <a:ext cx="628637" cy="523872"/>
          </a:xfrm>
          <a:prstGeom prst="rect">
            <a:avLst/>
          </a:prstGeom>
        </p:spPr>
      </p:pic>
      <p:pic>
        <p:nvPicPr>
          <p:cNvPr id="36" name="Рисунок 35" descr="Burger-01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00298" y="1071546"/>
            <a:ext cx="628637" cy="523872"/>
          </a:xfrm>
          <a:prstGeom prst="rect">
            <a:avLst/>
          </a:prstGeom>
        </p:spPr>
      </p:pic>
      <p:pic>
        <p:nvPicPr>
          <p:cNvPr id="37" name="Рисунок 36" descr="Burger-01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43240" y="1071546"/>
            <a:ext cx="628637" cy="523872"/>
          </a:xfrm>
          <a:prstGeom prst="rect">
            <a:avLst/>
          </a:prstGeom>
        </p:spPr>
      </p:pic>
      <p:pic>
        <p:nvPicPr>
          <p:cNvPr id="38" name="Рисунок 37" descr="Burger-01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86182" y="1071546"/>
            <a:ext cx="628637" cy="523872"/>
          </a:xfrm>
          <a:prstGeom prst="rect">
            <a:avLst/>
          </a:prstGeom>
        </p:spPr>
      </p:pic>
      <p:pic>
        <p:nvPicPr>
          <p:cNvPr id="39" name="Рисунок 38" descr="Burger-01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29124" y="1071546"/>
            <a:ext cx="628637" cy="523872"/>
          </a:xfrm>
          <a:prstGeom prst="rect">
            <a:avLst/>
          </a:prstGeom>
        </p:spPr>
      </p:pic>
      <p:pic>
        <p:nvPicPr>
          <p:cNvPr id="40" name="Рисунок 39" descr="Burger-01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0628" y="1071546"/>
            <a:ext cx="628637" cy="523872"/>
          </a:xfrm>
          <a:prstGeom prst="rect">
            <a:avLst/>
          </a:prstGeom>
        </p:spPr>
      </p:pic>
      <p:pic>
        <p:nvPicPr>
          <p:cNvPr id="41" name="Рисунок 40" descr="Burger-01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43570" y="1071546"/>
            <a:ext cx="628637" cy="523872"/>
          </a:xfrm>
          <a:prstGeom prst="rect">
            <a:avLst/>
          </a:prstGeom>
        </p:spPr>
      </p:pic>
      <p:pic>
        <p:nvPicPr>
          <p:cNvPr id="42" name="Рисунок 41" descr="Burger-01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86512" y="1071546"/>
            <a:ext cx="628637" cy="523872"/>
          </a:xfrm>
          <a:prstGeom prst="rect">
            <a:avLst/>
          </a:prstGeom>
        </p:spPr>
      </p:pic>
      <p:pic>
        <p:nvPicPr>
          <p:cNvPr id="43" name="Рисунок 42" descr="Burger-01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29454" y="1071546"/>
            <a:ext cx="628637" cy="523872"/>
          </a:xfrm>
          <a:prstGeom prst="rect">
            <a:avLst/>
          </a:prstGeom>
        </p:spPr>
      </p:pic>
      <p:pic>
        <p:nvPicPr>
          <p:cNvPr id="44" name="Рисунок 43" descr="Burger-01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72396" y="1071546"/>
            <a:ext cx="628637" cy="523872"/>
          </a:xfrm>
          <a:prstGeom prst="rect">
            <a:avLst/>
          </a:prstGeom>
        </p:spPr>
      </p:pic>
      <p:pic>
        <p:nvPicPr>
          <p:cNvPr id="45" name="Рисунок 44" descr="Burger-01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15338" y="1000108"/>
            <a:ext cx="628637" cy="5238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Содержимое 21" descr="Рисунок127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343762" y="1214422"/>
            <a:ext cx="1800238" cy="1285884"/>
          </a:xfrm>
        </p:spPr>
      </p:pic>
      <p:pic>
        <p:nvPicPr>
          <p:cNvPr id="24" name="Содержимое 21" descr="Рисунок12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43762" y="3071810"/>
            <a:ext cx="180023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Содержимое 21" descr="Рисунок12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43762" y="4714884"/>
            <a:ext cx="180023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наенеан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2214554"/>
            <a:ext cx="1619250" cy="1171575"/>
          </a:xfrm>
          <a:prstGeom prst="rect">
            <a:avLst/>
          </a:prstGeom>
        </p:spPr>
      </p:pic>
      <p:pic>
        <p:nvPicPr>
          <p:cNvPr id="28" name="Рисунок 27" descr="наенеан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750" y="4000504"/>
            <a:ext cx="1619250" cy="1171575"/>
          </a:xfrm>
          <a:prstGeom prst="rect">
            <a:avLst/>
          </a:prstGeom>
        </p:spPr>
      </p:pic>
      <p:pic>
        <p:nvPicPr>
          <p:cNvPr id="29" name="Рисунок 28" descr="наенеан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750" y="5686425"/>
            <a:ext cx="1619250" cy="1171575"/>
          </a:xfrm>
          <a:prstGeom prst="rect">
            <a:avLst/>
          </a:prstGeom>
        </p:spPr>
      </p:pic>
      <p:pic>
        <p:nvPicPr>
          <p:cNvPr id="25" name="Рисунок 24" descr="полоска мерцает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6540739"/>
            <a:ext cx="9001156" cy="209123"/>
          </a:xfrm>
          <a:prstGeom prst="rect">
            <a:avLst/>
          </a:prstGeom>
        </p:spPr>
      </p:pic>
      <p:pic>
        <p:nvPicPr>
          <p:cNvPr id="30" name="Рисунок 29" descr="полоска мерцает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2493156" y="3269518"/>
            <a:ext cx="5643601" cy="247527"/>
          </a:xfrm>
          <a:prstGeom prst="rect">
            <a:avLst/>
          </a:prstGeom>
        </p:spPr>
      </p:pic>
      <p:pic>
        <p:nvPicPr>
          <p:cNvPr id="12" name="Содержимое 21" descr="Рисунок12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496162" y="4867284"/>
            <a:ext cx="180023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2786058"/>
            <a:ext cx="778671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 eaLnBrk="1" hangingPunct="1">
              <a:lnSpc>
                <a:spcPct val="90000"/>
              </a:lnSpc>
            </a:pPr>
            <a:r>
              <a:rPr lang="ru-RU" sz="3600" dirty="0" smtClean="0">
                <a:solidFill>
                  <a:srgbClr val="990000"/>
                </a:solidFill>
              </a:rPr>
              <a:t>     8- звено: «И я там был,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sz="3600" dirty="0" smtClean="0">
                <a:solidFill>
                  <a:srgbClr val="990000"/>
                </a:solidFill>
              </a:rPr>
              <a:t>                       Мёд, пиво пил.</a:t>
            </a:r>
            <a:br>
              <a:rPr lang="ru-RU" sz="3600" dirty="0" smtClean="0">
                <a:solidFill>
                  <a:srgbClr val="990000"/>
                </a:solidFill>
              </a:rPr>
            </a:br>
            <a:r>
              <a:rPr lang="ru-RU" sz="3600" dirty="0" smtClean="0">
                <a:solidFill>
                  <a:srgbClr val="990000"/>
                </a:solidFill>
              </a:rPr>
              <a:t>                  По усам текло, </a:t>
            </a:r>
            <a:br>
              <a:rPr lang="ru-RU" sz="3600" dirty="0" smtClean="0">
                <a:solidFill>
                  <a:srgbClr val="990000"/>
                </a:solidFill>
              </a:rPr>
            </a:br>
            <a:r>
              <a:rPr lang="ru-RU" sz="3600" dirty="0" smtClean="0">
                <a:solidFill>
                  <a:srgbClr val="990000"/>
                </a:solidFill>
              </a:rPr>
              <a:t>                  А в рот не попало…»</a:t>
            </a:r>
            <a:endParaRPr lang="ru-RU" sz="3600" dirty="0" smtClean="0"/>
          </a:p>
        </p:txBody>
      </p:sp>
      <p:pic>
        <p:nvPicPr>
          <p:cNvPr id="15" name="Рисунок 14" descr="полоска мерцает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1" y="357166"/>
            <a:ext cx="8817489" cy="214314"/>
          </a:xfrm>
          <a:prstGeom prst="rect">
            <a:avLst/>
          </a:prstGeom>
        </p:spPr>
      </p:pic>
      <p:pic>
        <p:nvPicPr>
          <p:cNvPr id="23" name="Рисунок 22" descr="xmas02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14346" y="5500702"/>
            <a:ext cx="1895475" cy="1152525"/>
          </a:xfrm>
          <a:prstGeom prst="rect">
            <a:avLst/>
          </a:prstGeom>
        </p:spPr>
      </p:pic>
      <p:pic>
        <p:nvPicPr>
          <p:cNvPr id="16" name="Рисунок 15" descr="наенеан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500042"/>
            <a:ext cx="1619250" cy="11715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6375" y="1071546"/>
            <a:ext cx="1117625" cy="9762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sz="2800" b="1" u="sng" dirty="0" smtClean="0">
                <a:solidFill>
                  <a:srgbClr val="FF0000"/>
                </a:solidFill>
              </a:rPr>
              <a:t>                                     Цели </a:t>
            </a:r>
            <a:r>
              <a:rPr lang="ru-RU" sz="2800" b="1" u="sng" dirty="0" err="1" smtClean="0">
                <a:solidFill>
                  <a:srgbClr val="FF0000"/>
                </a:solidFill>
              </a:rPr>
              <a:t>мероприятия:</a:t>
            </a:r>
            <a:r>
              <a:rPr lang="ru-RU" sz="2800" b="1" dirty="0" err="1" smtClean="0">
                <a:solidFill>
                  <a:srgbClr val="FF0000"/>
                </a:solidFill>
              </a:rPr>
              <a:t>___________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lvl="0"/>
            <a:r>
              <a:rPr lang="ru-RU" sz="2800" b="1" i="1" dirty="0" smtClean="0"/>
              <a:t>Формирование активной жизненной позиции учащихся.</a:t>
            </a:r>
          </a:p>
          <a:p>
            <a:pPr lvl="0"/>
            <a:r>
              <a:rPr lang="ru-RU" sz="2800" b="1" i="1" dirty="0" smtClean="0"/>
              <a:t>Разработка и проведение новых форм внеклассной работы по предметам </a:t>
            </a:r>
            <a:r>
              <a:rPr lang="ru-RU" sz="2800" b="1" i="1" dirty="0" err="1" smtClean="0"/>
              <a:t>физика,информатика</a:t>
            </a:r>
            <a:r>
              <a:rPr lang="ru-RU" sz="2800" b="1" i="1" dirty="0" smtClean="0"/>
              <a:t> и математика.</a:t>
            </a:r>
          </a:p>
          <a:p>
            <a:pPr algn="ctr">
              <a:buNone/>
            </a:pPr>
            <a:r>
              <a:rPr lang="ru-RU" sz="2800" b="1" i="1" u="sng" dirty="0" smtClean="0">
                <a:solidFill>
                  <a:srgbClr val="FF0000"/>
                </a:solidFill>
              </a:rPr>
              <a:t>Задачи мероприятия: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 lvl="0"/>
            <a:r>
              <a:rPr lang="ru-RU" sz="2800" b="1" i="1" dirty="0" smtClean="0"/>
              <a:t>Формирование у детей интереса к изучению математики и информатики.</a:t>
            </a:r>
          </a:p>
          <a:p>
            <a:pPr lvl="0"/>
            <a:r>
              <a:rPr lang="ru-RU" sz="2800" b="1" i="1" dirty="0" smtClean="0"/>
              <a:t>Выявление и поддержка ярких творческих индивидуальностей подростков.</a:t>
            </a:r>
          </a:p>
          <a:p>
            <a:pPr lvl="0"/>
            <a:r>
              <a:rPr lang="ru-RU" sz="2800" b="1" i="1" dirty="0" smtClean="0"/>
              <a:t>Удовлетворение коммуникабельных потребностей учащихся в совместной деятельности.</a:t>
            </a:r>
          </a:p>
          <a:p>
            <a:pPr>
              <a:buNone/>
            </a:pPr>
            <a:r>
              <a:rPr lang="ru-RU" u="sng" dirty="0" smtClean="0"/>
              <a:t/>
            </a:r>
            <a:br>
              <a:rPr lang="ru-RU" u="sng" dirty="0" smtClean="0"/>
            </a:br>
            <a:endParaRPr lang="ru-RU" dirty="0"/>
          </a:p>
        </p:txBody>
      </p:sp>
      <p:pic>
        <p:nvPicPr>
          <p:cNvPr id="83969" name="Picture 1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6375" y="2000240"/>
            <a:ext cx="1117625" cy="976203"/>
          </a:xfrm>
          <a:prstGeom prst="rect">
            <a:avLst/>
          </a:prstGeom>
          <a:noFill/>
        </p:spPr>
      </p:pic>
      <p:pic>
        <p:nvPicPr>
          <p:cNvPr id="5" name="Picture 1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6375" y="3000372"/>
            <a:ext cx="1117625" cy="976203"/>
          </a:xfrm>
          <a:prstGeom prst="rect">
            <a:avLst/>
          </a:prstGeom>
          <a:noFill/>
        </p:spPr>
      </p:pic>
      <p:pic>
        <p:nvPicPr>
          <p:cNvPr id="6" name="Picture 1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6375" y="3929066"/>
            <a:ext cx="1117625" cy="976203"/>
          </a:xfrm>
          <a:prstGeom prst="rect">
            <a:avLst/>
          </a:prstGeom>
          <a:noFill/>
        </p:spPr>
      </p:pic>
      <p:pic>
        <p:nvPicPr>
          <p:cNvPr id="7" name="Picture 1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6375" y="4929198"/>
            <a:ext cx="1117625" cy="976203"/>
          </a:xfrm>
          <a:prstGeom prst="rect">
            <a:avLst/>
          </a:prstGeom>
          <a:noFill/>
        </p:spPr>
      </p:pic>
      <p:pic>
        <p:nvPicPr>
          <p:cNvPr id="8" name="Picture 1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6375" y="5881797"/>
            <a:ext cx="1117625" cy="976203"/>
          </a:xfrm>
          <a:prstGeom prst="rect">
            <a:avLst/>
          </a:prstGeom>
          <a:noFill/>
        </p:spPr>
      </p:pic>
      <p:pic>
        <p:nvPicPr>
          <p:cNvPr id="10" name="Picture 1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6375" y="214290"/>
            <a:ext cx="1117625" cy="976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BD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Звенья «златой» цепи.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Blip>
                <a:blip r:embed="rId3"/>
              </a:buBlip>
            </a:pPr>
            <a:r>
              <a:rPr lang="ru-RU" sz="2800" dirty="0" smtClean="0">
                <a:solidFill>
                  <a:srgbClr val="990000"/>
                </a:solidFill>
              </a:rPr>
              <a:t>1 звено: «Приветствие команд».</a:t>
            </a:r>
          </a:p>
          <a:p>
            <a:pPr marL="609600" indent="-609600" eaLnBrk="1" hangingPunct="1">
              <a:lnSpc>
                <a:spcPct val="90000"/>
              </a:lnSpc>
              <a:buBlip>
                <a:blip r:embed="rId3"/>
              </a:buBlip>
            </a:pPr>
            <a:r>
              <a:rPr lang="ru-RU" sz="2800" dirty="0" smtClean="0">
                <a:solidFill>
                  <a:srgbClr val="990000"/>
                </a:solidFill>
              </a:rPr>
              <a:t>2 звено: «Как аукнется, так и откликнется…»</a:t>
            </a:r>
          </a:p>
          <a:p>
            <a:pPr marL="609600" indent="-609600" eaLnBrk="1" hangingPunct="1">
              <a:lnSpc>
                <a:spcPct val="90000"/>
              </a:lnSpc>
              <a:buBlip>
                <a:blip r:embed="rId3"/>
              </a:buBlip>
            </a:pPr>
            <a:r>
              <a:rPr lang="ru-RU" sz="2800" dirty="0" smtClean="0">
                <a:solidFill>
                  <a:srgbClr val="990000"/>
                </a:solidFill>
              </a:rPr>
              <a:t>3- звено: «Вопросы от учёного кота».</a:t>
            </a:r>
          </a:p>
          <a:p>
            <a:pPr marL="609600" indent="-609600" eaLnBrk="1" hangingPunct="1">
              <a:lnSpc>
                <a:spcPct val="90000"/>
              </a:lnSpc>
              <a:buBlip>
                <a:blip r:embed="rId3"/>
              </a:buBlip>
            </a:pPr>
            <a:r>
              <a:rPr lang="ru-RU" sz="2800" dirty="0" smtClean="0">
                <a:solidFill>
                  <a:srgbClr val="990000"/>
                </a:solidFill>
              </a:rPr>
              <a:t>4 звено: «Там чудеса…»</a:t>
            </a:r>
          </a:p>
          <a:p>
            <a:pPr marL="609600" indent="-609600" eaLnBrk="1" hangingPunct="1">
              <a:lnSpc>
                <a:spcPct val="90000"/>
              </a:lnSpc>
              <a:buBlip>
                <a:blip r:embed="rId3"/>
              </a:buBlip>
            </a:pPr>
            <a:r>
              <a:rPr lang="ru-RU" sz="2800" dirty="0" smtClean="0">
                <a:solidFill>
                  <a:srgbClr val="990000"/>
                </a:solidFill>
              </a:rPr>
              <a:t>5- звено: «От древности к современности».</a:t>
            </a:r>
          </a:p>
          <a:p>
            <a:pPr marL="609600" indent="-609600" eaLnBrk="1" hangingPunct="1">
              <a:lnSpc>
                <a:spcPct val="90000"/>
              </a:lnSpc>
              <a:buBlip>
                <a:blip r:embed="rId3"/>
              </a:buBlip>
            </a:pPr>
            <a:r>
              <a:rPr lang="ru-RU" sz="2800" dirty="0" smtClean="0">
                <a:solidFill>
                  <a:srgbClr val="990000"/>
                </a:solidFill>
              </a:rPr>
              <a:t>6- звено: «Старая сказка на новый лад».</a:t>
            </a:r>
          </a:p>
          <a:p>
            <a:pPr marL="609600" indent="-609600" eaLnBrk="1" hangingPunct="1">
              <a:lnSpc>
                <a:spcPct val="90000"/>
              </a:lnSpc>
              <a:buBlip>
                <a:blip r:embed="rId3"/>
              </a:buBlip>
            </a:pPr>
            <a:r>
              <a:rPr lang="ru-RU" sz="2800" dirty="0" smtClean="0">
                <a:solidFill>
                  <a:srgbClr val="990000"/>
                </a:solidFill>
              </a:rPr>
              <a:t>7- звено: «Хлеб да соль!».</a:t>
            </a:r>
          </a:p>
          <a:p>
            <a:pPr marL="609600" indent="-609600" eaLnBrk="1" hangingPunct="1">
              <a:lnSpc>
                <a:spcPct val="90000"/>
              </a:lnSpc>
              <a:buBlip>
                <a:blip r:embed="rId3"/>
              </a:buBlip>
            </a:pPr>
            <a:r>
              <a:rPr lang="ru-RU" sz="2800" dirty="0" smtClean="0">
                <a:solidFill>
                  <a:srgbClr val="990000"/>
                </a:solidFill>
              </a:rPr>
              <a:t>8- звено: «И я там был, мёд, пиво пил.</a:t>
            </a:r>
            <a:br>
              <a:rPr lang="ru-RU" sz="2800" dirty="0" smtClean="0">
                <a:solidFill>
                  <a:srgbClr val="990000"/>
                </a:solidFill>
              </a:rPr>
            </a:br>
            <a:r>
              <a:rPr lang="ru-RU" sz="2800" dirty="0" smtClean="0">
                <a:solidFill>
                  <a:srgbClr val="990000"/>
                </a:solidFill>
              </a:rPr>
              <a:t>                    По усам текло, а в рот не попало…»</a:t>
            </a:r>
            <a:endParaRPr lang="ru-RU" sz="2800" dirty="0" smtClean="0"/>
          </a:p>
        </p:txBody>
      </p:sp>
      <p:pic>
        <p:nvPicPr>
          <p:cNvPr id="5" name="Рисунок 4" descr="logo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2462" y="285728"/>
            <a:ext cx="1071538" cy="1285860"/>
          </a:xfrm>
          <a:prstGeom prst="rect">
            <a:avLst/>
          </a:prstGeom>
        </p:spPr>
      </p:pic>
      <p:pic>
        <p:nvPicPr>
          <p:cNvPr id="8" name="Рисунок 7" descr="logo1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72462" y="3500438"/>
            <a:ext cx="1071538" cy="1751547"/>
          </a:xfrm>
          <a:prstGeom prst="rect">
            <a:avLst/>
          </a:prstGeom>
        </p:spPr>
      </p:pic>
      <p:pic>
        <p:nvPicPr>
          <p:cNvPr id="9" name="Рисунок 8" descr="logo1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72462" y="1571612"/>
            <a:ext cx="1071538" cy="1995277"/>
          </a:xfrm>
          <a:prstGeom prst="rect">
            <a:avLst/>
          </a:prstGeom>
        </p:spPr>
      </p:pic>
      <p:pic>
        <p:nvPicPr>
          <p:cNvPr id="10" name="Рисунок 9" descr="logo1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72462" y="5128766"/>
            <a:ext cx="1071538" cy="1729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274786"/>
          </a:xfrm>
          <a:solidFill>
            <a:srgbClr val="FFFFBD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990000"/>
                </a:solidFill>
              </a:rPr>
              <a:t/>
            </a:r>
            <a:br>
              <a:rPr lang="ru-RU" dirty="0" smtClean="0">
                <a:solidFill>
                  <a:srgbClr val="990000"/>
                </a:solidFill>
              </a:rPr>
            </a:br>
            <a:r>
              <a:rPr lang="ru-RU" b="1" dirty="0" smtClean="0">
                <a:solidFill>
                  <a:srgbClr val="990000"/>
                </a:solidFill>
              </a:rPr>
              <a:t>1 звено: «Приветствие команд».</a:t>
            </a:r>
            <a:br>
              <a:rPr lang="ru-RU" b="1" dirty="0" smtClean="0">
                <a:solidFill>
                  <a:srgbClr val="990000"/>
                </a:solidFill>
              </a:rPr>
            </a:br>
            <a:endParaRPr lang="ru-RU" b="1" i="1" dirty="0" smtClean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" name="Содержимое 11" descr="АППЛОДИСМЕНТЫ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5895975"/>
            <a:ext cx="10001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11" descr="АППЛОДИСМЕНТЫ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42976" y="5895975"/>
            <a:ext cx="10001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Содержимое 11" descr="АППЛОДИСМЕНТЫ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3108" y="5895975"/>
            <a:ext cx="10001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11" descr="АППЛОДИСМЕНТЫ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71802" y="5895975"/>
            <a:ext cx="10001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Содержимое 11" descr="АППЛОДИСМЕНТЫ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71934" y="5895975"/>
            <a:ext cx="10001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Содержимое 11" descr="АППЛОДИСМЕНТЫ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29190" y="5895975"/>
            <a:ext cx="10001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Содержимое 11" descr="АППЛОДИСМЕНТЫ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57884" y="5895975"/>
            <a:ext cx="10001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Содержимое 11" descr="АППЛОДИСМЕНТЫ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786578" y="5895975"/>
            <a:ext cx="10001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Содержимое 21" descr="Рисунок127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343762" y="1214422"/>
            <a:ext cx="1800238" cy="1285884"/>
          </a:xfrm>
        </p:spPr>
      </p:pic>
      <p:pic>
        <p:nvPicPr>
          <p:cNvPr id="24" name="Содержимое 21" descr="Рисунок12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343762" y="3071810"/>
            <a:ext cx="180023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Содержимое 21" descr="Рисунок12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343762" y="4714884"/>
            <a:ext cx="180023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наенеан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8082" y="2214554"/>
            <a:ext cx="1619250" cy="1171575"/>
          </a:xfrm>
          <a:prstGeom prst="rect">
            <a:avLst/>
          </a:prstGeom>
        </p:spPr>
      </p:pic>
      <p:pic>
        <p:nvPicPr>
          <p:cNvPr id="28" name="Рисунок 27" descr="наенеан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750" y="4000504"/>
            <a:ext cx="1619250" cy="1171575"/>
          </a:xfrm>
          <a:prstGeom prst="rect">
            <a:avLst/>
          </a:prstGeom>
        </p:spPr>
      </p:pic>
      <p:pic>
        <p:nvPicPr>
          <p:cNvPr id="29" name="Рисунок 28" descr="наенеан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750" y="5686425"/>
            <a:ext cx="1619250" cy="11715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443914" cy="2000264"/>
          </a:xfrm>
          <a:solidFill>
            <a:srgbClr val="FFFFBD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990000"/>
                </a:solidFill>
              </a:rPr>
              <a:t/>
            </a:r>
            <a:br>
              <a:rPr lang="ru-RU" dirty="0" smtClean="0">
                <a:solidFill>
                  <a:srgbClr val="990000"/>
                </a:solidFill>
              </a:rPr>
            </a:br>
            <a:r>
              <a:rPr lang="ru-RU" b="1" dirty="0" smtClean="0">
                <a:solidFill>
                  <a:srgbClr val="990000"/>
                </a:solidFill>
              </a:rPr>
              <a:t>2 звено: «Как аукнется, так и откликнется…»</a:t>
            </a:r>
            <a:br>
              <a:rPr lang="ru-RU" b="1" dirty="0" smtClean="0">
                <a:solidFill>
                  <a:srgbClr val="990000"/>
                </a:solidFill>
              </a:rPr>
            </a:br>
            <a:endParaRPr lang="ru-RU" b="1" i="1" dirty="0" smtClean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Содержимое 10" descr="ole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5143512"/>
            <a:ext cx="7980012" cy="1428736"/>
          </a:xfrm>
        </p:spPr>
      </p:pic>
      <p:pic>
        <p:nvPicPr>
          <p:cNvPr id="5" name="Рисунок 4" descr="logo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2462" y="285728"/>
            <a:ext cx="1071538" cy="1285860"/>
          </a:xfrm>
          <a:prstGeom prst="rect">
            <a:avLst/>
          </a:prstGeom>
        </p:spPr>
      </p:pic>
      <p:pic>
        <p:nvPicPr>
          <p:cNvPr id="8" name="Рисунок 7" descr="logo1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72462" y="3500438"/>
            <a:ext cx="1071538" cy="1751547"/>
          </a:xfrm>
          <a:prstGeom prst="rect">
            <a:avLst/>
          </a:prstGeom>
        </p:spPr>
      </p:pic>
      <p:pic>
        <p:nvPicPr>
          <p:cNvPr id="9" name="Рисунок 8" descr="logo1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72462" y="1571612"/>
            <a:ext cx="1071538" cy="1995277"/>
          </a:xfrm>
          <a:prstGeom prst="rect">
            <a:avLst/>
          </a:prstGeom>
        </p:spPr>
      </p:pic>
      <p:pic>
        <p:nvPicPr>
          <p:cNvPr id="10" name="Рисунок 9" descr="logo1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72462" y="5128766"/>
            <a:ext cx="1071538" cy="1729233"/>
          </a:xfrm>
          <a:prstGeom prst="rect">
            <a:avLst/>
          </a:prstGeom>
        </p:spPr>
      </p:pic>
      <p:pic>
        <p:nvPicPr>
          <p:cNvPr id="12" name="Рисунок 11" descr="ГРОМ И МОЛНИЯ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42976" y="1571612"/>
            <a:ext cx="2667000" cy="3276600"/>
          </a:xfrm>
          <a:prstGeom prst="rect">
            <a:avLst/>
          </a:prstGeom>
        </p:spPr>
      </p:pic>
      <p:pic>
        <p:nvPicPr>
          <p:cNvPr id="14" name="Рисунок 13" descr="Рисунок130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928670"/>
            <a:ext cx="1666885" cy="1666885"/>
          </a:xfrm>
          <a:prstGeom prst="rect">
            <a:avLst/>
          </a:prstGeom>
        </p:spPr>
      </p:pic>
      <p:pic>
        <p:nvPicPr>
          <p:cNvPr id="15" name="Рисунок 14" descr="ГРОМ И МОЛНИЯ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86050" y="1500174"/>
            <a:ext cx="2667000" cy="3276600"/>
          </a:xfrm>
          <a:prstGeom prst="rect">
            <a:avLst/>
          </a:prstGeom>
          <a:scene3d>
            <a:camera prst="orthographicFront">
              <a:rot lat="590793" lon="2294773" rev="20990931"/>
            </a:camera>
            <a:lightRig rig="threePt" dir="t"/>
          </a:scene3d>
        </p:spPr>
      </p:pic>
      <p:sp>
        <p:nvSpPr>
          <p:cNvPr id="16" name="TextBox 15"/>
          <p:cNvSpPr txBox="1"/>
          <p:nvPr/>
        </p:nvSpPr>
        <p:spPr>
          <a:xfrm>
            <a:off x="714348" y="4286256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    Блиц-турнир.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1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4"/>
          <p:cNvSpPr>
            <a:spLocks noChangeArrowheads="1" noChangeShapeType="1" noTextEdit="1"/>
          </p:cNvSpPr>
          <p:nvPr/>
        </p:nvSpPr>
        <p:spPr bwMode="auto">
          <a:xfrm>
            <a:off x="0" y="549275"/>
            <a:ext cx="9144000" cy="931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15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3-е звено</a:t>
            </a:r>
            <a:r>
              <a:rPr lang="ru-RU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: «Вопросы от учёного кота».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7171" name="WordArt 5" descr="Голубая тисненая бумага"/>
          <p:cNvSpPr>
            <a:spLocks noChangeArrowheads="1" noChangeShapeType="1" noTextEdit="1"/>
          </p:cNvSpPr>
          <p:nvPr/>
        </p:nvSpPr>
        <p:spPr bwMode="auto">
          <a:xfrm>
            <a:off x="323850" y="6453188"/>
            <a:ext cx="5040313" cy="236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назовите имя ученого</a:t>
            </a:r>
          </a:p>
        </p:txBody>
      </p:sp>
      <p:pic>
        <p:nvPicPr>
          <p:cNvPr id="4" name="Рисунок 3" descr="ко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1532416"/>
            <a:ext cx="4643470" cy="4836289"/>
          </a:xfrm>
          <a:prstGeom prst="rect">
            <a:avLst/>
          </a:prstGeom>
        </p:spPr>
      </p:pic>
      <p:pic>
        <p:nvPicPr>
          <p:cNvPr id="5" name="Рисунок 4" descr="img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5286388"/>
            <a:ext cx="1800238" cy="1125148"/>
          </a:xfrm>
          <a:prstGeom prst="rect">
            <a:avLst/>
          </a:prstGeom>
        </p:spPr>
      </p:pic>
      <p:pic>
        <p:nvPicPr>
          <p:cNvPr id="6" name="Рисунок 5" descr="img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5918" y="1785926"/>
            <a:ext cx="1800238" cy="1125148"/>
          </a:xfrm>
          <a:prstGeom prst="rect">
            <a:avLst/>
          </a:prstGeom>
          <a:scene3d>
            <a:camera prst="orthographicFront">
              <a:rot lat="20518100" lon="17702014" rev="148201"/>
            </a:camera>
            <a:lightRig rig="threePt" dir="t"/>
          </a:scene3d>
        </p:spPr>
      </p:pic>
      <p:pic>
        <p:nvPicPr>
          <p:cNvPr id="8" name="Рисунок 7" descr="книга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4714884"/>
            <a:ext cx="2143125" cy="1400175"/>
          </a:xfrm>
          <a:prstGeom prst="rect">
            <a:avLst/>
          </a:prstGeom>
        </p:spPr>
      </p:pic>
      <p:pic>
        <p:nvPicPr>
          <p:cNvPr id="12" name="Рисунок 11" descr="south-park-animation-ca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15206" y="1714488"/>
            <a:ext cx="1333500" cy="1143000"/>
          </a:xfrm>
          <a:prstGeom prst="rect">
            <a:avLst/>
          </a:prstGeom>
        </p:spPr>
      </p:pic>
      <p:pic>
        <p:nvPicPr>
          <p:cNvPr id="16" name="Рисунок 15" descr="south-park-animation-ca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10500" y="2143116"/>
            <a:ext cx="1333500" cy="1143000"/>
          </a:xfrm>
          <a:prstGeom prst="rect">
            <a:avLst/>
          </a:prstGeom>
        </p:spPr>
      </p:pic>
      <p:pic>
        <p:nvPicPr>
          <p:cNvPr id="17" name="Рисунок 16" descr="south-park-animation-ca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15206" y="2500306"/>
            <a:ext cx="1333500" cy="1143000"/>
          </a:xfrm>
          <a:prstGeom prst="rect">
            <a:avLst/>
          </a:prstGeom>
        </p:spPr>
      </p:pic>
      <p:pic>
        <p:nvPicPr>
          <p:cNvPr id="18" name="Рисунок 17" descr="south-park-animation-ca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10500" y="2786058"/>
            <a:ext cx="1333500" cy="1143000"/>
          </a:xfrm>
          <a:prstGeom prst="rect">
            <a:avLst/>
          </a:prstGeom>
        </p:spPr>
      </p:pic>
      <p:pic>
        <p:nvPicPr>
          <p:cNvPr id="19" name="Рисунок 18" descr="south-park-animation-ca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86644" y="3071810"/>
            <a:ext cx="1333500" cy="1143000"/>
          </a:xfrm>
          <a:prstGeom prst="rect">
            <a:avLst/>
          </a:prstGeom>
        </p:spPr>
      </p:pic>
      <p:pic>
        <p:nvPicPr>
          <p:cNvPr id="20" name="Рисунок 19" descr="south-park-animation-ca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10500" y="3429000"/>
            <a:ext cx="1333500" cy="1143000"/>
          </a:xfrm>
          <a:prstGeom prst="rect">
            <a:avLst/>
          </a:prstGeom>
        </p:spPr>
      </p:pic>
      <p:pic>
        <p:nvPicPr>
          <p:cNvPr id="21" name="Рисунок 20" descr="south-park-animation-ca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15206" y="3786190"/>
            <a:ext cx="1333500" cy="1143000"/>
          </a:xfrm>
          <a:prstGeom prst="rect">
            <a:avLst/>
          </a:prstGeom>
        </p:spPr>
      </p:pic>
      <p:pic>
        <p:nvPicPr>
          <p:cNvPr id="22" name="Рисунок 21" descr="south-park-animation-ca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10500" y="4071942"/>
            <a:ext cx="1333500" cy="1143000"/>
          </a:xfrm>
          <a:prstGeom prst="rect">
            <a:avLst/>
          </a:prstGeom>
        </p:spPr>
      </p:pic>
      <p:pic>
        <p:nvPicPr>
          <p:cNvPr id="23" name="Рисунок 22" descr="south-park-animation-ca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357298"/>
            <a:ext cx="1333500" cy="1143000"/>
          </a:xfrm>
          <a:prstGeom prst="rect">
            <a:avLst/>
          </a:prstGeom>
        </p:spPr>
      </p:pic>
      <p:pic>
        <p:nvPicPr>
          <p:cNvPr id="24" name="Рисунок 23" descr="south-park-animation-ca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10" y="1643050"/>
            <a:ext cx="1333500" cy="1143000"/>
          </a:xfrm>
          <a:prstGeom prst="rect">
            <a:avLst/>
          </a:prstGeom>
        </p:spPr>
      </p:pic>
      <p:pic>
        <p:nvPicPr>
          <p:cNvPr id="25" name="Рисунок 24" descr="south-park-animation-ca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143116"/>
            <a:ext cx="1333500" cy="1143000"/>
          </a:xfrm>
          <a:prstGeom prst="rect">
            <a:avLst/>
          </a:prstGeom>
        </p:spPr>
      </p:pic>
      <p:pic>
        <p:nvPicPr>
          <p:cNvPr id="26" name="Рисунок 25" descr="south-park-animation-ca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224" y="2285992"/>
            <a:ext cx="1333500" cy="1143000"/>
          </a:xfrm>
          <a:prstGeom prst="rect">
            <a:avLst/>
          </a:prstGeom>
        </p:spPr>
      </p:pic>
      <p:pic>
        <p:nvPicPr>
          <p:cNvPr id="27" name="Рисунок 26" descr="south-park-animation-ca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786058"/>
            <a:ext cx="1333500" cy="1143000"/>
          </a:xfrm>
          <a:prstGeom prst="rect">
            <a:avLst/>
          </a:prstGeom>
        </p:spPr>
      </p:pic>
      <p:pic>
        <p:nvPicPr>
          <p:cNvPr id="28" name="Рисунок 27" descr="south-park-animation-ca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224" y="3071810"/>
            <a:ext cx="1333500" cy="1143000"/>
          </a:xfrm>
          <a:prstGeom prst="rect">
            <a:avLst/>
          </a:prstGeom>
        </p:spPr>
      </p:pic>
      <p:pic>
        <p:nvPicPr>
          <p:cNvPr id="31" name="Рисунок 30" descr="south-park-animation-ca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643314"/>
            <a:ext cx="1333500" cy="1143000"/>
          </a:xfrm>
          <a:prstGeom prst="rect">
            <a:avLst/>
          </a:prstGeom>
        </p:spPr>
      </p:pic>
      <p:pic>
        <p:nvPicPr>
          <p:cNvPr id="32" name="Рисунок 31" descr="south-park-animation-ca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3929066"/>
            <a:ext cx="1333500" cy="1143000"/>
          </a:xfrm>
          <a:prstGeom prst="rect">
            <a:avLst/>
          </a:prstGeom>
        </p:spPr>
      </p:pic>
      <p:pic>
        <p:nvPicPr>
          <p:cNvPr id="33" name="Рисунок 32" descr="south-park-animation-ca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42908" y="4429132"/>
            <a:ext cx="1333500" cy="1143000"/>
          </a:xfrm>
          <a:prstGeom prst="rect">
            <a:avLst/>
          </a:prstGeom>
        </p:spPr>
      </p:pic>
      <p:pic>
        <p:nvPicPr>
          <p:cNvPr id="34" name="Рисунок 33" descr="south-park-animation-ca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4714884"/>
            <a:ext cx="1333500" cy="1143000"/>
          </a:xfrm>
          <a:prstGeom prst="rect">
            <a:avLst/>
          </a:prstGeom>
        </p:spPr>
      </p:pic>
      <p:pic>
        <p:nvPicPr>
          <p:cNvPr id="35" name="Рисунок 34" descr="south-park-animation-ca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143512"/>
            <a:ext cx="1333500" cy="1143000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2854125" y="3258184"/>
            <a:ext cx="349986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eaLnBrk="1" hangingPunct="1">
              <a:lnSpc>
                <a:spcPct val="90000"/>
              </a:lnSpc>
              <a:buBlip>
                <a:blip r:embed="rId8"/>
              </a:buBlip>
            </a:pPr>
            <a:r>
              <a:rPr lang="ru-RU" dirty="0" smtClean="0">
                <a:solidFill>
                  <a:srgbClr val="990000"/>
                </a:solidFill>
              </a:rPr>
              <a:t>4 звено: «Там чудеса…»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/>
          <p:cNvPicPr>
            <a:picLocks noChangeAspect="1" noChangeArrowheads="1"/>
          </p:cNvPicPr>
          <p:nvPr/>
        </p:nvPicPr>
        <p:blipFill>
          <a:blip r:embed="rId3" cstate="print"/>
          <a:srcRect b="9853"/>
          <a:stretch>
            <a:fillRect/>
          </a:stretch>
        </p:blipFill>
        <p:spPr bwMode="auto">
          <a:xfrm>
            <a:off x="827088" y="260350"/>
            <a:ext cx="5111750" cy="637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8" descr="Букет"/>
          <p:cNvSpPr>
            <a:spLocks noChangeArrowheads="1"/>
          </p:cNvSpPr>
          <p:nvPr/>
        </p:nvSpPr>
        <p:spPr bwMode="auto">
          <a:xfrm>
            <a:off x="827088" y="260350"/>
            <a:ext cx="2592387" cy="1439863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7</a:t>
            </a:r>
          </a:p>
        </p:txBody>
      </p:sp>
      <p:sp>
        <p:nvSpPr>
          <p:cNvPr id="4106" name="Rectangle 10" descr="Розовая тисненая бумага"/>
          <p:cNvSpPr>
            <a:spLocks noChangeArrowheads="1"/>
          </p:cNvSpPr>
          <p:nvPr/>
        </p:nvSpPr>
        <p:spPr bwMode="auto">
          <a:xfrm>
            <a:off x="3419475" y="260350"/>
            <a:ext cx="2519363" cy="1728788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1</a:t>
            </a:r>
          </a:p>
        </p:txBody>
      </p:sp>
      <p:sp>
        <p:nvSpPr>
          <p:cNvPr id="4107" name="Rectangle 11" descr="Розовая тисненая бумага"/>
          <p:cNvSpPr>
            <a:spLocks noChangeArrowheads="1"/>
          </p:cNvSpPr>
          <p:nvPr/>
        </p:nvSpPr>
        <p:spPr bwMode="auto">
          <a:xfrm>
            <a:off x="827088" y="1700213"/>
            <a:ext cx="2592387" cy="1873250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8</a:t>
            </a:r>
          </a:p>
        </p:txBody>
      </p:sp>
      <p:sp>
        <p:nvSpPr>
          <p:cNvPr id="4108" name="Rectangle 12" descr="Розовая тисненая бумага"/>
          <p:cNvSpPr>
            <a:spLocks noChangeArrowheads="1"/>
          </p:cNvSpPr>
          <p:nvPr/>
        </p:nvSpPr>
        <p:spPr bwMode="auto">
          <a:xfrm>
            <a:off x="3419475" y="3573463"/>
            <a:ext cx="2519363" cy="1655762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3</a:t>
            </a:r>
          </a:p>
        </p:txBody>
      </p:sp>
      <p:sp>
        <p:nvSpPr>
          <p:cNvPr id="4109" name="Rectangle 13" descr="Розовая тисненая бумага"/>
          <p:cNvSpPr>
            <a:spLocks noChangeArrowheads="1"/>
          </p:cNvSpPr>
          <p:nvPr/>
        </p:nvSpPr>
        <p:spPr bwMode="auto">
          <a:xfrm>
            <a:off x="827088" y="5229225"/>
            <a:ext cx="2592387" cy="1439863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4</a:t>
            </a:r>
          </a:p>
        </p:txBody>
      </p:sp>
      <p:sp>
        <p:nvSpPr>
          <p:cNvPr id="4110" name="Rectangle 14" descr="Букет"/>
          <p:cNvSpPr>
            <a:spLocks noChangeArrowheads="1"/>
          </p:cNvSpPr>
          <p:nvPr/>
        </p:nvSpPr>
        <p:spPr bwMode="auto">
          <a:xfrm>
            <a:off x="3419475" y="1989138"/>
            <a:ext cx="2519363" cy="1584325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5</a:t>
            </a:r>
          </a:p>
        </p:txBody>
      </p:sp>
      <p:sp>
        <p:nvSpPr>
          <p:cNvPr id="4111" name="Rectangle 15" descr="Букет"/>
          <p:cNvSpPr>
            <a:spLocks noChangeArrowheads="1"/>
          </p:cNvSpPr>
          <p:nvPr/>
        </p:nvSpPr>
        <p:spPr bwMode="auto">
          <a:xfrm>
            <a:off x="827088" y="3573463"/>
            <a:ext cx="2592387" cy="1655762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6</a:t>
            </a:r>
          </a:p>
        </p:txBody>
      </p:sp>
      <p:sp>
        <p:nvSpPr>
          <p:cNvPr id="4112" name="Rectangle 16" descr="Букет"/>
          <p:cNvSpPr>
            <a:spLocks noChangeArrowheads="1"/>
          </p:cNvSpPr>
          <p:nvPr/>
        </p:nvSpPr>
        <p:spPr bwMode="auto">
          <a:xfrm>
            <a:off x="3419475" y="5229225"/>
            <a:ext cx="2519363" cy="1439863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2</a:t>
            </a:r>
          </a:p>
        </p:txBody>
      </p:sp>
      <p:sp>
        <p:nvSpPr>
          <p:cNvPr id="8203" name="WordArt 17"/>
          <p:cNvSpPr>
            <a:spLocks noChangeArrowheads="1" noChangeShapeType="1" noTextEdit="1"/>
          </p:cNvSpPr>
          <p:nvPr/>
        </p:nvSpPr>
        <p:spPr bwMode="auto">
          <a:xfrm rot="5400000">
            <a:off x="5553870" y="2447131"/>
            <a:ext cx="2735262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АЛЬБЕРТ</a:t>
            </a:r>
          </a:p>
        </p:txBody>
      </p:sp>
      <p:sp>
        <p:nvSpPr>
          <p:cNvPr id="8204" name="WordArt 18"/>
          <p:cNvSpPr>
            <a:spLocks noChangeArrowheads="1" noChangeShapeType="1" noTextEdit="1"/>
          </p:cNvSpPr>
          <p:nvPr/>
        </p:nvSpPr>
        <p:spPr bwMode="auto">
          <a:xfrm rot="5400000">
            <a:off x="5842000" y="3024188"/>
            <a:ext cx="3889375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ЭЙНШТЕЙН</a:t>
            </a:r>
          </a:p>
        </p:txBody>
      </p:sp>
      <p:sp>
        <p:nvSpPr>
          <p:cNvPr id="4115" name="AutoShape 19" descr="Закат"/>
          <p:cNvSpPr>
            <a:spLocks noChangeArrowheads="1"/>
          </p:cNvSpPr>
          <p:nvPr/>
        </p:nvSpPr>
        <p:spPr bwMode="auto">
          <a:xfrm>
            <a:off x="6372225" y="692150"/>
            <a:ext cx="2303463" cy="5616575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320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4106" grpId="0" animBg="1"/>
      <p:bldP spid="4107" grpId="0" animBg="1"/>
      <p:bldP spid="4108" grpId="0" animBg="1"/>
      <p:bldP spid="4109" grpId="0" animBg="1"/>
      <p:bldP spid="4110" grpId="0" animBg="1"/>
      <p:bldP spid="4111" grpId="0" animBg="1"/>
      <p:bldP spid="4112" grpId="0" animBg="1"/>
      <p:bldP spid="41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Декарт"/>
          <p:cNvPicPr>
            <a:picLocks noChangeAspect="1" noChangeArrowheads="1"/>
          </p:cNvPicPr>
          <p:nvPr/>
        </p:nvPicPr>
        <p:blipFill>
          <a:blip r:embed="rId3" cstate="print"/>
          <a:srcRect t="4619"/>
          <a:stretch>
            <a:fillRect/>
          </a:stretch>
        </p:blipFill>
        <p:spPr bwMode="auto">
          <a:xfrm>
            <a:off x="1331913" y="215900"/>
            <a:ext cx="4829175" cy="652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 descr="Букет"/>
          <p:cNvSpPr>
            <a:spLocks noChangeArrowheads="1"/>
          </p:cNvSpPr>
          <p:nvPr/>
        </p:nvSpPr>
        <p:spPr bwMode="auto">
          <a:xfrm>
            <a:off x="1333500" y="188913"/>
            <a:ext cx="2016125" cy="1439862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6</a:t>
            </a:r>
          </a:p>
        </p:txBody>
      </p:sp>
      <p:sp>
        <p:nvSpPr>
          <p:cNvPr id="5126" name="Rectangle 6" descr="Розовая тисненая бумага"/>
          <p:cNvSpPr>
            <a:spLocks noChangeArrowheads="1"/>
          </p:cNvSpPr>
          <p:nvPr/>
        </p:nvSpPr>
        <p:spPr bwMode="auto">
          <a:xfrm>
            <a:off x="1333500" y="1628775"/>
            <a:ext cx="2016125" cy="1873250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1</a:t>
            </a:r>
          </a:p>
        </p:txBody>
      </p:sp>
      <p:sp>
        <p:nvSpPr>
          <p:cNvPr id="5127" name="Rectangle 7" descr="Букет"/>
          <p:cNvSpPr>
            <a:spLocks noChangeArrowheads="1"/>
          </p:cNvSpPr>
          <p:nvPr/>
        </p:nvSpPr>
        <p:spPr bwMode="auto">
          <a:xfrm>
            <a:off x="1333500" y="3429000"/>
            <a:ext cx="2016125" cy="1439863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3</a:t>
            </a:r>
          </a:p>
        </p:txBody>
      </p:sp>
      <p:sp>
        <p:nvSpPr>
          <p:cNvPr id="5128" name="Rectangle 8" descr="Розовая тисненая бумага"/>
          <p:cNvSpPr>
            <a:spLocks noChangeArrowheads="1"/>
          </p:cNvSpPr>
          <p:nvPr/>
        </p:nvSpPr>
        <p:spPr bwMode="auto">
          <a:xfrm>
            <a:off x="1333500" y="4868863"/>
            <a:ext cx="2016125" cy="1873250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4</a:t>
            </a:r>
          </a:p>
        </p:txBody>
      </p:sp>
      <p:sp>
        <p:nvSpPr>
          <p:cNvPr id="5130" name="Rectangle 10" descr="Розовая тисненая бумага"/>
          <p:cNvSpPr>
            <a:spLocks noChangeArrowheads="1"/>
          </p:cNvSpPr>
          <p:nvPr/>
        </p:nvSpPr>
        <p:spPr bwMode="auto">
          <a:xfrm>
            <a:off x="3349625" y="188913"/>
            <a:ext cx="2806700" cy="1873250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7</a:t>
            </a:r>
          </a:p>
        </p:txBody>
      </p:sp>
      <p:sp>
        <p:nvSpPr>
          <p:cNvPr id="5131" name="Rectangle 11" descr="Букет"/>
          <p:cNvSpPr>
            <a:spLocks noChangeArrowheads="1"/>
          </p:cNvSpPr>
          <p:nvPr/>
        </p:nvSpPr>
        <p:spPr bwMode="auto">
          <a:xfrm>
            <a:off x="3349625" y="2060575"/>
            <a:ext cx="2808288" cy="1439863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5</a:t>
            </a:r>
          </a:p>
        </p:txBody>
      </p:sp>
      <p:sp>
        <p:nvSpPr>
          <p:cNvPr id="5132" name="Rectangle 12" descr="Розовая тисненая бумага"/>
          <p:cNvSpPr>
            <a:spLocks noChangeArrowheads="1"/>
          </p:cNvSpPr>
          <p:nvPr/>
        </p:nvSpPr>
        <p:spPr bwMode="auto">
          <a:xfrm>
            <a:off x="3349625" y="3500438"/>
            <a:ext cx="2808288" cy="1873250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8</a:t>
            </a:r>
          </a:p>
        </p:txBody>
      </p:sp>
      <p:sp>
        <p:nvSpPr>
          <p:cNvPr id="5134" name="Rectangle 14" descr="Букет"/>
          <p:cNvSpPr>
            <a:spLocks noChangeArrowheads="1"/>
          </p:cNvSpPr>
          <p:nvPr/>
        </p:nvSpPr>
        <p:spPr bwMode="auto">
          <a:xfrm>
            <a:off x="3349625" y="5300663"/>
            <a:ext cx="2808288" cy="1439862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2</a:t>
            </a:r>
          </a:p>
        </p:txBody>
      </p:sp>
      <p:sp>
        <p:nvSpPr>
          <p:cNvPr id="9227" name="WordArt 17"/>
          <p:cNvSpPr>
            <a:spLocks noChangeArrowheads="1" noChangeShapeType="1" noTextEdit="1"/>
          </p:cNvSpPr>
          <p:nvPr/>
        </p:nvSpPr>
        <p:spPr bwMode="auto">
          <a:xfrm rot="5400000">
            <a:off x="5949950" y="2770188"/>
            <a:ext cx="2232025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РЕНЕ</a:t>
            </a:r>
          </a:p>
        </p:txBody>
      </p:sp>
      <p:sp>
        <p:nvSpPr>
          <p:cNvPr id="9228" name="WordArt 18"/>
          <p:cNvSpPr>
            <a:spLocks noChangeArrowheads="1" noChangeShapeType="1" noTextEdit="1"/>
          </p:cNvSpPr>
          <p:nvPr/>
        </p:nvSpPr>
        <p:spPr bwMode="auto">
          <a:xfrm rot="5400000">
            <a:off x="6107113" y="3549650"/>
            <a:ext cx="3933825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Д Е К А Р Т</a:t>
            </a:r>
          </a:p>
        </p:txBody>
      </p:sp>
      <p:sp>
        <p:nvSpPr>
          <p:cNvPr id="5136" name="AutoShape 16" descr="Закат"/>
          <p:cNvSpPr>
            <a:spLocks noChangeArrowheads="1"/>
          </p:cNvSpPr>
          <p:nvPr/>
        </p:nvSpPr>
        <p:spPr bwMode="auto">
          <a:xfrm>
            <a:off x="6516688" y="1125538"/>
            <a:ext cx="2376487" cy="5040312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400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  <p:bldP spid="5127" grpId="0" animBg="1"/>
      <p:bldP spid="5128" grpId="0" animBg="1"/>
      <p:bldP spid="5130" grpId="0" animBg="1"/>
      <p:bldP spid="5131" grpId="0" animBg="1"/>
      <p:bldP spid="5132" grpId="0" animBg="1"/>
      <p:bldP spid="5134" grpId="0" animBg="1"/>
      <p:bldP spid="513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1206</TotalTime>
  <Words>513</Words>
  <Application>Microsoft Office PowerPoint</Application>
  <PresentationFormat>Экран (4:3)</PresentationFormat>
  <Paragraphs>96</Paragraphs>
  <Slides>23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Звенья «златой» цепи.</vt:lpstr>
      <vt:lpstr> 1 звено: «Приветствие команд». </vt:lpstr>
      <vt:lpstr> 2 звено: «Как аукнется, так и откликнется…» </vt:lpstr>
      <vt:lpstr>Слайд 7</vt:lpstr>
      <vt:lpstr>Слайд 8</vt:lpstr>
      <vt:lpstr>Слайд 9</vt:lpstr>
      <vt:lpstr>1. Русский известный любимый многими поэт, которому принадлежат слова «Вдохновение нужно в математике не меньше,  чем в поэзии». </vt:lpstr>
      <vt:lpstr>2. Говорят, когда ученый доказал эту теорему, то в благодарность он принес в жертву богам 100 быков. О какой теореме идет речь?  </vt:lpstr>
      <vt:lpstr>3.  Как звали знаменитого императора полководца Франции, жившего  в 1769-1821г.г., если известно, что он любил геометрию и сам решал задачи</vt:lpstr>
      <vt:lpstr>            4.  ЭТОМУ УЧЕНОМУ ЧАСТО НАДОЕДАЛИ БОГАТЫЕ БЕЗДЕЛЬНИКИ И НЕОБРАЗОВАННЫЕ, СОВЕРШЕННО НЕРАЗБИРАЮЩИЕСЯ В ЭЛЕМЕНТАРНЫХ ВЕЩАХ, ЧИНОВНИКИ. ОДНАЖДЫ КРУПНЫЙ ВОЕННЫЙ ПРИСЛАЛ УЧЕНОМУ ПИСЬМО С ПРОСЬБОЙ ВЫСЛАТЬ НЕСКОЛЬКО ЛУЧЕЙ И УКАЗАТЬ, КАК ИМИ ПОЛЬЗОВАТЬСЯ: У ЭТОГО ГЕНЕРАЛА ЗАСТРЯЛА В ГРУДНОЙ КЛЕТКЕ ПУЛЯ, А ПРИЕХАТЬ К УЧЕНОМУ У НЕГО НЕ БЫЛО ВРЕМЕНИ.                УЧЕНЫЙ НЕМЕДЛЕННО ОТВЕТИЛ: « К СОЖАЛЕНИЮ, У МЕНЯ В НАСТОЯЩЕЕ ВРЕМЯ НЕТ ИКС-ЛУЧЕЙ, К ТОМУ ЖЕ ПЕРЕСЫЛКА ИХ – ДЕЛО СЛОЖНОЕ. СЧИТАЮ, ЧТО МЫ МОЖЕМ ПОСТУПИТЬ ПРОЩЕ: ПРИШЛИТЕ МНЕ ВАШУ ГРУДНУЮ КЛЕТКУ». </vt:lpstr>
      <vt:lpstr>Слайд 14</vt:lpstr>
      <vt:lpstr> 4 звено: «Там чудеса…» </vt:lpstr>
      <vt:lpstr>Слайд 16</vt:lpstr>
      <vt:lpstr>Слайд 17</vt:lpstr>
      <vt:lpstr>2.Какая связь между городом Англии, ружьем калибра 30/30 и одним из элементов компьютера? </vt:lpstr>
      <vt:lpstr>3.Отгадайте слова-слагаемые и получите слово-сумму из области информатики: Воронье восклицание + Цифра + Обозначение единицы энергии и работы = Сменный элемент принтера </vt:lpstr>
      <vt:lpstr>4. В приведенном тексте идущие подряд буквы нескольких слов образуют термин, связанный с информатикой и компьютерами. Найти этот термин: «Река Днепр интересна тем, что на ней имеется несколько электростанций». </vt:lpstr>
      <vt:lpstr> 6- звено: «Старая сказка  на новый лад». </vt:lpstr>
      <vt:lpstr>7- звено: «Хлеб да соль!».</vt:lpstr>
      <vt:lpstr>Слайд 23</vt:lpstr>
    </vt:vector>
  </TitlesOfParts>
  <Company>нет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Грег</dc:creator>
  <cp:lastModifiedBy>Сергей</cp:lastModifiedBy>
  <cp:revision>131</cp:revision>
  <dcterms:created xsi:type="dcterms:W3CDTF">2007-09-25T13:07:35Z</dcterms:created>
  <dcterms:modified xsi:type="dcterms:W3CDTF">2014-04-28T11:48:14Z</dcterms:modified>
</cp:coreProperties>
</file>