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64" r:id="rId3"/>
    <p:sldId id="256" r:id="rId4"/>
    <p:sldId id="265" r:id="rId5"/>
    <p:sldId id="266" r:id="rId6"/>
    <p:sldId id="267" r:id="rId7"/>
    <p:sldId id="269" r:id="rId8"/>
    <p:sldId id="270" r:id="rId9"/>
    <p:sldId id="276" r:id="rId10"/>
    <p:sldId id="278" r:id="rId11"/>
    <p:sldId id="27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783"/>
    <a:srgbClr val="B20E8F"/>
    <a:srgbClr val="A818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/>
  </p:normalViewPr>
  <p:slideViewPr>
    <p:cSldViewPr>
      <p:cViewPr varScale="1">
        <p:scale>
          <a:sx n="109" d="100"/>
          <a:sy n="109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C8B6-747E-4F0D-96B2-8F0364110077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0A48-880D-4950-B940-6FBAF535C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4C73-7B23-45EE-98A1-EE75612DF260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B156-F90C-4C40-9A61-96140AF4F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3D48C-DED7-419A-BE3F-0539DDE6820D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426F-E376-4422-93A0-AAD2385B4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7856-7E36-4D54-A2A8-C0A772A5CFEF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C5DC-9472-4E46-AF1D-CA2F5B942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5942-A016-48DE-840E-9E18E83EC2BF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6E97-85E3-49CA-809B-4F088F78E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168E-F3F4-4BA8-8596-E301C7B17456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03D0-4BF8-4389-85D5-07C618DCC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2BC6-0807-40DB-82EA-CAFB0059EED2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3A9B-47B8-4367-90EE-B6F7500F7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B8D9-FB11-4E0E-9384-55D4A79775A5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E91E-3840-4C74-A15B-C4E8185D5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C8AF6-33F6-4C78-AD44-67A7F7127B2C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DC91-D0D2-431F-A27D-DB6A8CCDC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AACA-49A0-4E5A-983F-33122ED4AF05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D360-7A84-4385-BB2D-288C5103E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F1C01-257A-442B-AB90-7D6D91CE0837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37A9-D5C3-4FD0-888C-44A56A018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313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DCD12F-A2EB-42DD-AD37-686FB80D86E4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D37BF6-B9E7-4432-AF5C-6C22B4D07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361.imageshack.us/img460/2016/03w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349500"/>
            <a:ext cx="5184775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4537075" cy="765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70C0"/>
                </a:solidFill>
              </a:rPr>
              <a:t>- Здравствуйте!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www.syntone.ru/files/images/news/18.11.10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0"/>
            <a:ext cx="3635375" cy="3357563"/>
          </a:xfr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11188" y="765175"/>
            <a:ext cx="446563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300" b="1">
                <a:solidFill>
                  <a:srgbClr val="0070C0"/>
                </a:solidFill>
                <a:latin typeface="Calibri" pitchFamily="34" charset="0"/>
              </a:rPr>
              <a:t>- Здравствуйте!</a:t>
            </a:r>
            <a:endParaRPr lang="ru-RU" sz="4300"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11188" y="1557338"/>
            <a:ext cx="439261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300" b="1">
                <a:solidFill>
                  <a:srgbClr val="0070C0"/>
                </a:solidFill>
                <a:latin typeface="Calibri" pitchFamily="34" charset="0"/>
              </a:rPr>
              <a:t>- Здравствуйте!</a:t>
            </a:r>
            <a:endParaRPr lang="ru-RU" sz="4300"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3800" y="0"/>
            <a:ext cx="4140200" cy="4221163"/>
          </a:xfrm>
        </p:spPr>
        <p:txBody>
          <a:bodyPr/>
          <a:lstStyle/>
          <a:p>
            <a:pPr eaLnBrk="1" hangingPunct="1"/>
            <a:r>
              <a:rPr lang="ru-RU" sz="8000" b="1" smtClean="0">
                <a:solidFill>
                  <a:srgbClr val="B20E8F"/>
                </a:solidFill>
                <a:latin typeface="Monotype Corsiva" pitchFamily="66" charset="0"/>
              </a:rPr>
              <a:t>Спасибо </a:t>
            </a:r>
            <a:br>
              <a:rPr lang="ru-RU" sz="8000" b="1" smtClean="0">
                <a:solidFill>
                  <a:srgbClr val="B20E8F"/>
                </a:solidFill>
                <a:latin typeface="Monotype Corsiva" pitchFamily="66" charset="0"/>
              </a:rPr>
            </a:br>
            <a:r>
              <a:rPr lang="ru-RU" sz="8000" b="1" smtClean="0">
                <a:solidFill>
                  <a:srgbClr val="B20E8F"/>
                </a:solidFill>
                <a:latin typeface="Monotype Corsiva" pitchFamily="66" charset="0"/>
              </a:rPr>
              <a:t>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888"/>
            <a:ext cx="6400800" cy="1582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http://www.nn.ru/data/forum/images/2010-04/21725585-12509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529272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0"/>
                            </p:stCondLst>
                            <p:childTnLst>
                              <p:par>
                                <p:cTn id="1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5327650" cy="16414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A91783"/>
                </a:solidFill>
                <a:latin typeface="Monotype Corsiva" pitchFamily="66" charset="0"/>
              </a:rPr>
              <a:t>До новых встреч!</a:t>
            </a:r>
          </a:p>
        </p:txBody>
      </p:sp>
      <p:pic>
        <p:nvPicPr>
          <p:cNvPr id="7" name="Содержимое 3" descr="http://www.syntone.ru/files/images/news/18.11.10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0"/>
            <a:ext cx="37798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Содержимое 7" descr="http://fotoramochki.com/personaj/clipart-16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989138"/>
            <a:ext cx="5400675" cy="486886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A8186A"/>
                </a:solidFill>
                <a:latin typeface="Monotype Corsiva" pitchFamily="66" charset="0"/>
              </a:rPr>
              <a:t>Пословицы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3744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аукнется, так и откликнется.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 себя губит, кто других не любит.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Согласного стада и волк не берёт.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3800" y="0"/>
            <a:ext cx="4140200" cy="4221163"/>
          </a:xfrm>
        </p:spPr>
        <p:txBody>
          <a:bodyPr/>
          <a:lstStyle/>
          <a:p>
            <a:pPr eaLnBrk="1" hangingPunct="1"/>
            <a:r>
              <a:rPr lang="ru-RU" sz="8000" b="1" smtClean="0">
                <a:solidFill>
                  <a:srgbClr val="B20E8F"/>
                </a:solidFill>
                <a:latin typeface="Monotype Corsiva" pitchFamily="66" charset="0"/>
              </a:rPr>
              <a:t>Давайте </a:t>
            </a:r>
            <a:br>
              <a:rPr lang="ru-RU" sz="8000" b="1" smtClean="0">
                <a:solidFill>
                  <a:srgbClr val="B20E8F"/>
                </a:solidFill>
                <a:latin typeface="Monotype Corsiva" pitchFamily="66" charset="0"/>
              </a:rPr>
            </a:br>
            <a:r>
              <a:rPr lang="ru-RU" sz="8000" b="1" smtClean="0">
                <a:solidFill>
                  <a:srgbClr val="B20E8F"/>
                </a:solidFill>
                <a:latin typeface="Monotype Corsiva" pitchFamily="66" charset="0"/>
              </a:rPr>
              <a:t>жить </a:t>
            </a:r>
            <a:r>
              <a:rPr lang="en-US" sz="8000" b="1" smtClean="0">
                <a:solidFill>
                  <a:srgbClr val="B20E8F"/>
                </a:solidFill>
                <a:latin typeface="Monotype Corsiva" pitchFamily="66" charset="0"/>
              </a:rPr>
              <a:t/>
            </a:r>
            <a:br>
              <a:rPr lang="en-US" sz="8000" b="1" smtClean="0">
                <a:solidFill>
                  <a:srgbClr val="B20E8F"/>
                </a:solidFill>
                <a:latin typeface="Monotype Corsiva" pitchFamily="66" charset="0"/>
              </a:rPr>
            </a:br>
            <a:r>
              <a:rPr lang="ru-RU" sz="8000" b="1" smtClean="0">
                <a:solidFill>
                  <a:srgbClr val="B20E8F"/>
                </a:solidFill>
                <a:latin typeface="Monotype Corsiva" pitchFamily="66" charset="0"/>
              </a:rPr>
              <a:t>дружно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888"/>
            <a:ext cx="6400800" cy="1582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http://www.nn.ru/data/forum/images/2010-04/21725585-12509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558006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personalalchemy.files.wordpress.com/2008/08/ki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36613"/>
            <a:ext cx="27352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A8186A"/>
                </a:solidFill>
                <a:latin typeface="Monotype Corsiva" pitchFamily="66" charset="0"/>
              </a:rPr>
              <a:t>Добрые</a:t>
            </a:r>
            <a:r>
              <a:rPr lang="ru-RU" sz="6000" b="1" smtClean="0">
                <a:solidFill>
                  <a:srgbClr val="A8186A"/>
                </a:solidFill>
                <a:latin typeface="Monotype Corsiva" pitchFamily="66" charset="0"/>
              </a:rPr>
              <a:t> слова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176713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000099"/>
                </a:solidFill>
              </a:rPr>
              <a:t>добрый       	 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000099"/>
                </a:solidFill>
              </a:rPr>
              <a:t>умный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000099"/>
                </a:solidFill>
              </a:rPr>
              <a:t>хороший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000099"/>
                </a:solidFill>
              </a:rPr>
              <a:t>внимательный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000099"/>
                </a:solidFill>
              </a:rPr>
              <a:t>милый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000099"/>
                </a:solidFill>
              </a:rPr>
              <a:t>настоящий товарищ</a:t>
            </a:r>
          </a:p>
          <a:p>
            <a:pPr eaLnBrk="1" hangingPunct="1"/>
            <a:r>
              <a:rPr lang="ru-RU" sz="3200" smtClean="0">
                <a:solidFill>
                  <a:srgbClr val="000099"/>
                </a:solidFill>
              </a:rPr>
              <a:t>щедрый</a:t>
            </a:r>
          </a:p>
          <a:p>
            <a:pPr eaLnBrk="1" hangingPunct="1"/>
            <a:r>
              <a:rPr lang="ru-RU" sz="3200" smtClean="0">
                <a:solidFill>
                  <a:srgbClr val="000099"/>
                </a:solidFill>
              </a:rPr>
              <a:t>заботливый</a:t>
            </a:r>
            <a:endParaRPr lang="ru-RU" sz="320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48263" y="1268413"/>
            <a:ext cx="3995737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000099"/>
                </a:solidFill>
              </a:rPr>
              <a:t>дружелюбный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000099"/>
                </a:solidFill>
              </a:rPr>
              <a:t>жизнерадостный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000099"/>
                </a:solidFill>
              </a:rPr>
              <a:t>ласковый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000099"/>
                </a:solidFill>
              </a:rPr>
              <a:t>рассудительный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000099"/>
                </a:solidFill>
              </a:rPr>
              <a:t>вежливый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000099"/>
                </a:solidFill>
              </a:rPr>
              <a:t>справедливый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rgbClr val="000099"/>
                </a:solidFill>
              </a:rPr>
              <a:t>весёлый</a:t>
            </a:r>
            <a:endParaRPr lang="ru-RU" sz="3200" smtClean="0"/>
          </a:p>
        </p:txBody>
      </p:sp>
      <p:pic>
        <p:nvPicPr>
          <p:cNvPr id="7" name="Рисунок 6" descr="http://trinixy.ru/pics2/20071024/children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868863"/>
            <a:ext cx="21240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rinixy.ru/pics2/20071024/children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797425"/>
            <a:ext cx="27352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A8186A"/>
                </a:solidFill>
                <a:latin typeface="Monotype Corsiva" pitchFamily="66" charset="0"/>
              </a:rPr>
              <a:t>Качества настоящего друга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92612" cy="580548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доброта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эгоизм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терпение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доброжелательность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вежливость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заботливость</a:t>
            </a: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зависть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понимание</a:t>
            </a: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добродушие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052513"/>
            <a:ext cx="4248150" cy="52562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верность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соперничество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3200" b="1" smtClean="0">
                <a:solidFill>
                  <a:srgbClr val="0070C0"/>
                </a:solidFill>
              </a:rPr>
              <a:t>сопереживание</a:t>
            </a:r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5" name="Рисунок 4" descr="http://un.csu.ru/gazeta/289/images/ago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429000"/>
            <a:ext cx="4643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300" b="1" dirty="0" smtClean="0">
                <a:solidFill>
                  <a:srgbClr val="B20E8F"/>
                </a:solidFill>
                <a:latin typeface="Monotype Corsiva" pitchFamily="66" charset="0"/>
              </a:rPr>
              <a:t>Игра «В кругу друзей»</a:t>
            </a:r>
            <a:endParaRPr lang="ru-RU" b="1" dirty="0">
              <a:solidFill>
                <a:srgbClr val="B20E8F"/>
              </a:solidFill>
            </a:endParaRPr>
          </a:p>
        </p:txBody>
      </p:sp>
      <p:pic>
        <p:nvPicPr>
          <p:cNvPr id="8" name="Содержимое 7" descr="http://valesa.ucoz.ru/5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628775"/>
            <a:ext cx="7632700" cy="482441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B20E8F"/>
                </a:solidFill>
                <a:latin typeface="Monotype Corsiva" pitchFamily="66" charset="0"/>
              </a:rPr>
              <a:t>Правила дружбы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6732588" cy="5545137"/>
          </a:xfrm>
        </p:spPr>
        <p:txBody>
          <a:bodyPr rtlCol="0">
            <a:normAutofit fontScale="85000" lnSpcReduction="10000"/>
          </a:bodyPr>
          <a:lstStyle/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>
                <a:solidFill>
                  <a:srgbClr val="000099"/>
                </a:solidFill>
              </a:rPr>
              <a:t>Я не буду ябедничать на своего одноклассника, а лучше сразу остановлю его, если замечу, что он занимается чем-то плохим.</a:t>
            </a:r>
            <a:endParaRPr lang="en-US" sz="3500" dirty="0" smtClean="0">
              <a:solidFill>
                <a:srgbClr val="000099"/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600" dirty="0" smtClean="0">
              <a:solidFill>
                <a:srgbClr val="000099"/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>
                <a:solidFill>
                  <a:srgbClr val="000099"/>
                </a:solidFill>
              </a:rPr>
              <a:t>Я не буду грубым и невежливым, постараюсь проявлять по отношению к другим терпение и понимание.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solidFill>
                <a:srgbClr val="000099"/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>
                <a:solidFill>
                  <a:srgbClr val="000099"/>
                </a:solidFill>
              </a:rPr>
              <a:t>Я не буду драться и обзываться. Все недоразумения можно выяснить при помощи слов. Если я не прав – извинюсь.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 descr="http://sch28.at.ua/2009/October/21/200506111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125538"/>
            <a:ext cx="208280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orast.com/stepbystep/galerii/galerija2/41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3141663"/>
            <a:ext cx="20796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yadichevana.volsk-gymnazya.edusite.ru/images/ucheniki.jp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5013325"/>
            <a:ext cx="21097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115888"/>
            <a:ext cx="7092950" cy="3168650"/>
          </a:xfrm>
        </p:spPr>
        <p:txBody>
          <a:bodyPr/>
          <a:lstStyle/>
          <a:p>
            <a:pPr algn="r" eaLnBrk="1" hangingPunct="1"/>
            <a:r>
              <a:rPr lang="ru-RU" sz="5400" b="1" dirty="0" smtClean="0">
                <a:solidFill>
                  <a:srgbClr val="A91783"/>
                </a:solidFill>
                <a:latin typeface="Monotype Corsiva" pitchFamily="66" charset="0"/>
              </a:rPr>
              <a:t>Самая большая роскошь </a:t>
            </a:r>
            <a:br>
              <a:rPr lang="ru-RU" sz="5400" b="1" dirty="0" smtClean="0">
                <a:solidFill>
                  <a:srgbClr val="A91783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A91783"/>
                </a:solidFill>
                <a:latin typeface="Monotype Corsiva" pitchFamily="66" charset="0"/>
              </a:rPr>
              <a:t>на Земле – это роскошь человеческого общения.</a:t>
            </a:r>
            <a:r>
              <a:rPr lang="ru-RU" sz="4800" dirty="0" smtClean="0">
                <a:solidFill>
                  <a:srgbClr val="A91783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A91783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A91783"/>
                </a:solidFill>
                <a:latin typeface="Monotype Corsiva" pitchFamily="66" charset="0"/>
              </a:rPr>
              <a:t>		</a:t>
            </a:r>
            <a:endParaRPr lang="ru-RU" sz="3200" b="1" dirty="0" smtClean="0">
              <a:solidFill>
                <a:srgbClr val="A91783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img0.liveinternet.ru/images/attach/c/1/59/628/59628221_kidsbirthdayparty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997200"/>
            <a:ext cx="5148263" cy="38608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1" name="Содержимое 3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Сегодня для меня главным было …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000099"/>
              </a:solidFill>
            </a:endParaRPr>
          </a:p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Я, наверное, попробую …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000099"/>
              </a:solidFill>
            </a:endParaRPr>
          </a:p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Теперь я буду думать, прежде чем …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000099"/>
              </a:solidFill>
            </a:endParaRPr>
          </a:p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Я постараюсь …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000099"/>
              </a:solidFill>
            </a:endParaRPr>
          </a:p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Я понял сегодня 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164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- Здравствуйте!</vt:lpstr>
      <vt:lpstr>Пословицы</vt:lpstr>
      <vt:lpstr>Давайте  жить  дружно</vt:lpstr>
      <vt:lpstr>Добрые слова </vt:lpstr>
      <vt:lpstr>Качества настоящего друга</vt:lpstr>
      <vt:lpstr>Игра «В кругу друзей»</vt:lpstr>
      <vt:lpstr>Правила дружбы</vt:lpstr>
      <vt:lpstr>Самая большая роскошь  на Земле – это роскошь человеческого общения.   </vt:lpstr>
      <vt:lpstr>Слайд 9</vt:lpstr>
      <vt:lpstr>Спасибо  за внимание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бобрик</cp:lastModifiedBy>
  <cp:revision>157</cp:revision>
  <dcterms:modified xsi:type="dcterms:W3CDTF">2014-05-13T10:38:39Z</dcterms:modified>
</cp:coreProperties>
</file>