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5" r:id="rId8"/>
    <p:sldId id="259" r:id="rId9"/>
    <p:sldId id="270" r:id="rId10"/>
    <p:sldId id="272" r:id="rId11"/>
    <p:sldId id="273" r:id="rId12"/>
    <p:sldId id="266" r:id="rId13"/>
    <p:sldId id="271" r:id="rId14"/>
    <p:sldId id="286" r:id="rId15"/>
    <p:sldId id="275" r:id="rId16"/>
    <p:sldId id="287" r:id="rId17"/>
    <p:sldId id="276" r:id="rId18"/>
    <p:sldId id="288" r:id="rId19"/>
    <p:sldId id="281" r:id="rId20"/>
    <p:sldId id="297" r:id="rId21"/>
    <p:sldId id="282" r:id="rId22"/>
    <p:sldId id="289" r:id="rId23"/>
    <p:sldId id="283" r:id="rId24"/>
    <p:sldId id="298" r:id="rId25"/>
    <p:sldId id="284" r:id="rId26"/>
    <p:sldId id="299" r:id="rId27"/>
    <p:sldId id="285" r:id="rId28"/>
    <p:sldId id="300" r:id="rId29"/>
    <p:sldId id="277" r:id="rId30"/>
    <p:sldId id="301" r:id="rId31"/>
    <p:sldId id="267" r:id="rId32"/>
    <p:sldId id="302" r:id="rId33"/>
    <p:sldId id="303" r:id="rId34"/>
    <p:sldId id="308" r:id="rId35"/>
    <p:sldId id="304" r:id="rId36"/>
    <p:sldId id="309" r:id="rId37"/>
    <p:sldId id="305" r:id="rId38"/>
    <p:sldId id="310" r:id="rId39"/>
    <p:sldId id="306" r:id="rId40"/>
    <p:sldId id="314" r:id="rId41"/>
    <p:sldId id="311" r:id="rId42"/>
    <p:sldId id="315" r:id="rId43"/>
    <p:sldId id="269" r:id="rId44"/>
    <p:sldId id="274" r:id="rId45"/>
  </p:sldIdLst>
  <p:sldSz cx="9144000" cy="6858000" type="screen4x3"/>
  <p:notesSz cx="6808788" cy="9832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89792"/>
        <c:axId val="103380096"/>
      </c:barChart>
      <c:catAx>
        <c:axId val="9908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80096"/>
        <c:crosses val="autoZero"/>
        <c:auto val="1"/>
        <c:lblAlgn val="ctr"/>
        <c:lblOffset val="100"/>
        <c:noMultiLvlLbl val="0"/>
      </c:catAx>
      <c:valAx>
        <c:axId val="10338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8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Лист1!$A$1:$A$7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41344"/>
        <c:axId val="106459520"/>
      </c:lineChart>
      <c:catAx>
        <c:axId val="10644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459520"/>
        <c:crosses val="autoZero"/>
        <c:auto val="1"/>
        <c:lblAlgn val="ctr"/>
        <c:lblOffset val="100"/>
        <c:noMultiLvlLbl val="0"/>
      </c:catAx>
      <c:valAx>
        <c:axId val="10645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4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5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2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4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5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8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5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6A50-A3FE-44AE-A851-4A1A83E3F865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D325-2D89-4A4B-9EED-39396F189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29355" y="4077072"/>
          <a:ext cx="222642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2815" y="2276872"/>
            <a:ext cx="72860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Статистическая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обработка данных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79403"/>
            <a:ext cx="407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Московское суворовское военное училище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237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</a:rPr>
              <a:t>Тема урока:</a:t>
            </a:r>
            <a:endParaRPr lang="ru-RU" sz="16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93296"/>
            <a:ext cx="2952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Преподаватель Каримова С.Р.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148064" y="4581128"/>
          <a:ext cx="3707904" cy="185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5148064" y="113184"/>
          <a:ext cx="3989800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52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626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Для нахождения медианы необходимо каждый ряд упорядочить:</a:t>
            </a: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а) 21, 23, 27, 29, 31, 34.</a:t>
            </a: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</a:rPr>
              <a:t>  п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6;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X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27,5;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  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= 28;        </a:t>
            </a: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б) 56, 58, 62, 64, 66, 74.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i="1" dirty="0" smtClean="0">
                <a:effectLst/>
                <a:latin typeface="Times New Roman"/>
                <a:ea typeface="Calibri"/>
              </a:rPr>
              <a:t>    п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6; 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X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63,3;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  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63;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3924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12" y="2909710"/>
            <a:ext cx="936104" cy="79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44" y="4221088"/>
            <a:ext cx="4659928" cy="82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42" y="5229200"/>
            <a:ext cx="2039561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78" y="82451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endParaRPr lang="ru-RU" sz="105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07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sz="28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Упорядочим ряд данных: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30, 31, 32, 32, 32, 32, 32, 32, 33, 35, 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35, 36, 36, 36, 38, 38, 38, 40, 40, 42;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число членов ряда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20.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8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baseline="-25000" dirty="0" err="1" smtClean="0">
                <a:effectLst/>
                <a:latin typeface="Times New Roman"/>
                <a:ea typeface="Calibri"/>
                <a:cs typeface="Times New Roman"/>
              </a:rPr>
              <a:t>max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8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baseline="-25000" dirty="0" err="1" smtClean="0">
                <a:effectLst/>
                <a:latin typeface="Times New Roman"/>
                <a:ea typeface="Calibri"/>
                <a:cs typeface="Times New Roman"/>
              </a:rPr>
              <a:t>min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42 – 30 = </a:t>
            </a:r>
            <a:r>
              <a:rPr lang="ru-RU" sz="28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12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smtClean="0">
                <a:effectLst/>
                <a:latin typeface="Times New Roman"/>
                <a:ea typeface="Calibri"/>
                <a:cs typeface="Times New Roman"/>
              </a:rPr>
              <a:t>Мо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32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(это значение встречается 6 раз – чаще других).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Медиана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800" i="1" dirty="0" err="1" smtClean="0">
                <a:effectLst/>
                <a:latin typeface="Times New Roman"/>
                <a:ea typeface="Calibri"/>
              </a:rPr>
              <a:t>Ме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=                                   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= </a:t>
            </a:r>
            <a:r>
              <a:rPr lang="ru-RU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35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Размах показывает наибольший разброс времени на обработку детали; мода показывает наиболее типическое значение времени обработки; медиана – время обработки, которое не превысили половина токарей.</a:t>
            </a: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spc="225" dirty="0" smtClean="0">
                <a:effectLst/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: 12; 32; 35.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3600400" cy="7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907437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916" y="107260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1136132"/>
            <a:ext cx="9046759" cy="41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4112" y="4826872"/>
            <a:ext cx="1348209" cy="52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00213"/>
            <a:ext cx="8734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47788"/>
            <a:ext cx="88201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4112" y="4826872"/>
            <a:ext cx="4363872" cy="97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09700"/>
            <a:ext cx="9048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033463"/>
            <a:ext cx="9105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8952" y="5225736"/>
            <a:ext cx="5645176" cy="720080"/>
          </a:xfrm>
          <a:prstGeom prst="roundRect">
            <a:avLst>
              <a:gd name="adj" fmla="val 407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277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85560"/>
            <a:ext cx="8829275" cy="6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5" y="2123214"/>
            <a:ext cx="876501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9" y="3645024"/>
            <a:ext cx="88402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2"/>
            <a:ext cx="9144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866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952" y="5948908"/>
            <a:ext cx="8696302" cy="720080"/>
          </a:xfrm>
          <a:prstGeom prst="roundRect">
            <a:avLst>
              <a:gd name="adj" fmla="val 407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" y="1268760"/>
            <a:ext cx="9039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340768"/>
            <a:ext cx="9048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2996952"/>
            <a:ext cx="8696302" cy="129614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1052736"/>
            <a:ext cx="90140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1052736"/>
            <a:ext cx="90140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076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4618" y="5301208"/>
            <a:ext cx="1298159" cy="39413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43088"/>
            <a:ext cx="8934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43088"/>
            <a:ext cx="89344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9" y="5445224"/>
            <a:ext cx="4191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6050" y="5340833"/>
            <a:ext cx="4204821" cy="504056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09713"/>
            <a:ext cx="9039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09713"/>
            <a:ext cx="90392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70" y="11663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58295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0804" y="5517232"/>
            <a:ext cx="8792696" cy="648072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5763"/>
            <a:ext cx="89344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-2240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0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386664"/>
            <a:ext cx="770485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Упорядоченный ряд чисел: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7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1; 2; 2; 3; 4; 4; 5; 5; 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Среднее арифметическое:</a:t>
            </a: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76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Размах: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4000" dirty="0"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= 4</a:t>
            </a:r>
          </a:p>
          <a:p>
            <a:pPr lvl="0" indent="47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Мода: 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Рисунок 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7083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45"/>
            <a:ext cx="9143999" cy="59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5769" y="-112265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7" y="6165304"/>
            <a:ext cx="8553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775" y="6093296"/>
            <a:ext cx="8792696" cy="648072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237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</a:t>
            </a:r>
            <a:endParaRPr lang="ru-RU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9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9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088232" cy="3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5769" y="392142"/>
            <a:ext cx="159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019" y="2636912"/>
            <a:ext cx="2453265" cy="576064"/>
          </a:xfrm>
          <a:prstGeom prst="roundRect">
            <a:avLst>
              <a:gd name="adj" fmla="val 295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4328" cy="40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86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24328" cy="40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1" y="5589240"/>
            <a:ext cx="35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415596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5116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76864" cy="58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82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776864" cy="586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16530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165304"/>
            <a:ext cx="7077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" y="188640"/>
            <a:ext cx="8729040" cy="52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24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" y="188640"/>
            <a:ext cx="8729040" cy="52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16530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9" y="5993199"/>
            <a:ext cx="7162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64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723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2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4167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83" y="108903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ru-RU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723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5626044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45499"/>
            <a:ext cx="7000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2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6120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5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61201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271838"/>
            <a:ext cx="1409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167390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078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592" y="170080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существуют средние статистические характеристики ряда?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Как найти среднее арифметическое ряда?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Что такое размах ряда? Что он характеризует?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Что такое мода ряда? Что 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характеризует?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Что называется медианой ряда чисел?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0847" y="188640"/>
            <a:ext cx="4122026" cy="8925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5000"/>
                </a:schemeClr>
              </a:gs>
              <a:gs pos="50000">
                <a:schemeClr val="bg2">
                  <a:lumMod val="90000"/>
                  <a:alpha val="43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Итоги урока.</a:t>
            </a:r>
          </a:p>
        </p:txBody>
      </p:sp>
    </p:spTree>
    <p:extLst>
      <p:ext uri="{BB962C8B-B14F-4D97-AF65-F5344CB8AC3E}">
        <p14:creationId xmlns:p14="http://schemas.microsoft.com/office/powerpoint/2010/main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6544" y="188640"/>
            <a:ext cx="4748416" cy="89255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5000"/>
                </a:schemeClr>
              </a:gs>
              <a:gs pos="50000">
                <a:schemeClr val="bg2">
                  <a:lumMod val="90000"/>
                  <a:alpha val="43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с/п: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2820323" cy="27751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1700808"/>
            <a:ext cx="5339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178, № 182, </a:t>
            </a:r>
            <a:r>
              <a:rPr lang="ru-RU" sz="3200" dirty="0" smtClean="0">
                <a:effectLst/>
                <a:latin typeface="Times New Roman"/>
                <a:ea typeface="Calibri"/>
              </a:rPr>
              <a:t>№ 187, № 190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691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340668"/>
            <a:ext cx="89289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ежемесячный расход электроэнергии находим по формуле среднего арифметического: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                                                                                               = 63.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63 кВт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30901"/>
            <a:ext cx="6893821" cy="7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6" y="764704"/>
            <a:ext cx="8810584" cy="428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539" y="73231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</a:t>
            </a:r>
            <a:endParaRPr lang="ru-RU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2384"/>
            <a:ext cx="9120481" cy="643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/>
                <a:ea typeface="Calibri"/>
                <a:cs typeface="Times New Roman"/>
              </a:rPr>
              <a:t>Решение:</a:t>
            </a:r>
            <a:endParaRPr lang="ru-RU" b="1" dirty="0"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Среднее арифметическое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равно: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X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=                                                                                                 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42,45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A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4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400" baseline="-25000" dirty="0" err="1" smtClean="0">
                <a:effectLst/>
                <a:latin typeface="Times New Roman"/>
                <a:ea typeface="Calibri"/>
                <a:cs typeface="Times New Roman"/>
              </a:rPr>
              <a:t>max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ru-RU" sz="2400" i="1" dirty="0" err="1" smtClean="0">
                <a:effectLst/>
                <a:latin typeface="Times New Roman"/>
                <a:ea typeface="Calibri"/>
                <a:cs typeface="Times New Roman"/>
              </a:rPr>
              <a:t>x</a:t>
            </a:r>
            <a:r>
              <a:rPr lang="ru-RU" sz="2400" baseline="-25000" dirty="0" err="1" smtClean="0">
                <a:effectLst/>
                <a:latin typeface="Times New Roman"/>
                <a:ea typeface="Calibri"/>
                <a:cs typeface="Times New Roman"/>
              </a:rPr>
              <a:t>min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48 – 36 =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12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М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=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45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(встречается 3 раза).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Среднее арифметическое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– это условная величина (она не целая, хотя число деталей может быть только «целым»); она показывает центр «рассеивания» наблюдаемых величин (сумма отклонений от неё равна нулю); также это можно назвать средней выработкой рабочими деталей.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Размах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характеризует разброс наблюдаемых значений, а </a:t>
            </a:r>
            <a:r>
              <a:rPr lang="ru-RU" sz="2400" i="1" dirty="0" smtClean="0">
                <a:effectLst/>
                <a:latin typeface="Times New Roman"/>
                <a:ea typeface="Calibri"/>
                <a:cs typeface="Times New Roman"/>
              </a:rPr>
              <a:t>мода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показывает, какое число изготовленных деталей встречается чаще всего в данной смене рабочих.</a:t>
            </a:r>
            <a:endParaRPr lang="ru-RU" dirty="0">
              <a:ea typeface="Calibri"/>
              <a:cs typeface="Times New Roman"/>
            </a:endParaRPr>
          </a:p>
          <a:p>
            <a:pPr indent="228600" algn="just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400" spc="225" dirty="0" smtClean="0">
                <a:effectLst/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x-none" sz="2400" smtClean="0">
                <a:effectLst/>
                <a:latin typeface="Symbol"/>
                <a:ea typeface="Calibri"/>
                <a:cs typeface="Symbol"/>
              </a:rPr>
              <a:t>»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42,45; 12; 45.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72808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064896" cy="415498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Медианой упорядоченного ряда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чисел </a:t>
            </a: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i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нечетным числом членов</a:t>
            </a:r>
            <a:r>
              <a:rPr lang="ru-RU" sz="2400" b="1" u="sng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называется число, записанное </a:t>
            </a:r>
            <a:r>
              <a:rPr lang="ru-RU" sz="2400" b="1" u="sng" dirty="0" smtClean="0">
                <a:effectLst/>
                <a:latin typeface="Times New Roman"/>
                <a:ea typeface="Calibri"/>
                <a:cs typeface="Times New Roman"/>
              </a:rPr>
              <a:t>посередине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, а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медианой упорядоченного ряда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чисел 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i="1" u="dottedHeavy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четным числом членов</a:t>
            </a:r>
            <a:r>
              <a:rPr lang="ru-RU" sz="2400" b="1" i="1" u="dottedHeavy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называется </a:t>
            </a:r>
            <a:r>
              <a:rPr lang="ru-RU" sz="2400" b="1" u="dotted" dirty="0" smtClean="0">
                <a:effectLst/>
                <a:latin typeface="Times New Roman"/>
                <a:ea typeface="Calibri"/>
                <a:cs typeface="Times New Roman"/>
              </a:rPr>
              <a:t>среднее арифметическое двух чисел, записанных посредине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effectLst/>
                <a:latin typeface="Times New Roman"/>
                <a:ea typeface="Calibri"/>
              </a:rPr>
              <a:t>Медианой произвольного ряда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называется медиана соответствующего упорядоченного ряда.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0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3571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483" y="1089031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416" y="692696"/>
            <a:ext cx="8685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Найдите среднее арифметическое и медиану ряда чисел:</a:t>
            </a:r>
          </a:p>
          <a:p>
            <a:pPr indent="22860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а) 27, 29, 23, 31, 21, 34;    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б) 56, 58, 64, 66, 62, 74.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7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558</Words>
  <Application>Microsoft Office PowerPoint</Application>
  <PresentationFormat>Экран (4:3)</PresentationFormat>
  <Paragraphs>87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cp:lastPrinted>2013-05-12T18:20:57Z</cp:lastPrinted>
  <dcterms:created xsi:type="dcterms:W3CDTF">2013-05-12T17:22:44Z</dcterms:created>
  <dcterms:modified xsi:type="dcterms:W3CDTF">2014-04-28T20:32:54Z</dcterms:modified>
</cp:coreProperties>
</file>