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3"/>
  </p:notesMasterIdLst>
  <p:sldIdLst>
    <p:sldId id="256" r:id="rId4"/>
    <p:sldId id="293" r:id="rId5"/>
    <p:sldId id="258" r:id="rId6"/>
    <p:sldId id="261" r:id="rId7"/>
    <p:sldId id="262" r:id="rId8"/>
    <p:sldId id="263" r:id="rId9"/>
    <p:sldId id="295" r:id="rId10"/>
    <p:sldId id="270" r:id="rId11"/>
    <p:sldId id="271" r:id="rId12"/>
    <p:sldId id="272" r:id="rId13"/>
    <p:sldId id="273" r:id="rId14"/>
    <p:sldId id="274" r:id="rId15"/>
    <p:sldId id="275" r:id="rId16"/>
    <p:sldId id="291" r:id="rId17"/>
    <p:sldId id="278" r:id="rId18"/>
    <p:sldId id="276" r:id="rId19"/>
    <p:sldId id="279" r:id="rId20"/>
    <p:sldId id="280" r:id="rId21"/>
    <p:sldId id="281" r:id="rId22"/>
    <p:sldId id="290" r:id="rId23"/>
    <p:sldId id="282" r:id="rId24"/>
    <p:sldId id="283" r:id="rId25"/>
    <p:sldId id="284" r:id="rId26"/>
    <p:sldId id="285" r:id="rId27"/>
    <p:sldId id="264" r:id="rId28"/>
    <p:sldId id="289" r:id="rId29"/>
    <p:sldId id="265" r:id="rId30"/>
    <p:sldId id="286" r:id="rId31"/>
    <p:sldId id="306" r:id="rId32"/>
    <p:sldId id="266" r:id="rId33"/>
    <p:sldId id="296" r:id="rId34"/>
    <p:sldId id="298" r:id="rId35"/>
    <p:sldId id="301" r:id="rId36"/>
    <p:sldId id="299" r:id="rId37"/>
    <p:sldId id="300" r:id="rId38"/>
    <p:sldId id="304" r:id="rId39"/>
    <p:sldId id="302" r:id="rId40"/>
    <p:sldId id="307" r:id="rId41"/>
    <p:sldId id="308"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11EF"/>
    <a:srgbClr val="FF33CC"/>
    <a:srgbClr val="D5B8EA"/>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378"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B81BC4-1CAB-4829-B7B9-3B5B6CD9A194}" type="datetimeFigureOut">
              <a:rPr lang="ru-RU" smtClean="0"/>
              <a:t>27.05.2013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9D52B0-808E-4AD4-94D0-5D797734C68F}" type="slidenum">
              <a:rPr lang="ru-RU" smtClean="0"/>
              <a:t>‹#›</a:t>
            </a:fld>
            <a:endParaRPr lang="ru-RU"/>
          </a:p>
        </p:txBody>
      </p:sp>
    </p:spTree>
    <p:extLst>
      <p:ext uri="{BB962C8B-B14F-4D97-AF65-F5344CB8AC3E}">
        <p14:creationId xmlns:p14="http://schemas.microsoft.com/office/powerpoint/2010/main" val="1086494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09D52B0-808E-4AD4-94D0-5D797734C68F}" type="slidenum">
              <a:rPr lang="ru-RU" smtClean="0"/>
              <a:t>31</a:t>
            </a:fld>
            <a:endParaRPr lang="ru-RU"/>
          </a:p>
        </p:txBody>
      </p:sp>
    </p:spTree>
    <p:extLst>
      <p:ext uri="{BB962C8B-B14F-4D97-AF65-F5344CB8AC3E}">
        <p14:creationId xmlns:p14="http://schemas.microsoft.com/office/powerpoint/2010/main" val="771641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E86E126-27E6-4FBC-AD95-CEEF8B11C876}" type="datetimeFigureOut">
              <a:rPr lang="ru-RU" smtClean="0"/>
              <a:t>27.05.2013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82AAA3-1416-4E58-A30F-0ACCF6E9D35B}" type="slidenum">
              <a:rPr lang="ru-RU" smtClean="0"/>
              <a:t>‹#›</a:t>
            </a:fld>
            <a:endParaRPr lang="ru-RU"/>
          </a:p>
        </p:txBody>
      </p:sp>
    </p:spTree>
    <p:extLst>
      <p:ext uri="{BB962C8B-B14F-4D97-AF65-F5344CB8AC3E}">
        <p14:creationId xmlns:p14="http://schemas.microsoft.com/office/powerpoint/2010/main" val="2303756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86E126-27E6-4FBC-AD95-CEEF8B11C876}" type="datetimeFigureOut">
              <a:rPr lang="ru-RU" smtClean="0"/>
              <a:t>27.05.2013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82AAA3-1416-4E58-A30F-0ACCF6E9D35B}" type="slidenum">
              <a:rPr lang="ru-RU" smtClean="0"/>
              <a:t>‹#›</a:t>
            </a:fld>
            <a:endParaRPr lang="ru-RU"/>
          </a:p>
        </p:txBody>
      </p:sp>
    </p:spTree>
    <p:extLst>
      <p:ext uri="{BB962C8B-B14F-4D97-AF65-F5344CB8AC3E}">
        <p14:creationId xmlns:p14="http://schemas.microsoft.com/office/powerpoint/2010/main" val="103926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86E126-27E6-4FBC-AD95-CEEF8B11C876}" type="datetimeFigureOut">
              <a:rPr lang="ru-RU" smtClean="0"/>
              <a:t>27.05.2013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82AAA3-1416-4E58-A30F-0ACCF6E9D35B}" type="slidenum">
              <a:rPr lang="ru-RU" smtClean="0"/>
              <a:t>‹#›</a:t>
            </a:fld>
            <a:endParaRPr lang="ru-RU"/>
          </a:p>
        </p:txBody>
      </p:sp>
    </p:spTree>
    <p:extLst>
      <p:ext uri="{BB962C8B-B14F-4D97-AF65-F5344CB8AC3E}">
        <p14:creationId xmlns:p14="http://schemas.microsoft.com/office/powerpoint/2010/main" val="364416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4E86E126-27E6-4FBC-AD95-CEEF8B11C876}" type="datetimeFigureOut">
              <a:rPr lang="ru-RU" smtClean="0"/>
              <a:t>27.05.2013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82AAA3-1416-4E58-A30F-0ACCF6E9D35B}" type="slidenum">
              <a:rPr lang="ru-RU" smtClean="0"/>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E86E126-27E6-4FBC-AD95-CEEF8B11C876}" type="datetimeFigureOut">
              <a:rPr lang="ru-RU" smtClean="0"/>
              <a:t>27.05.2013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82AAA3-1416-4E58-A30F-0ACCF6E9D35B}" type="slidenum">
              <a:rPr lang="ru-RU" smtClean="0"/>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E86E126-27E6-4FBC-AD95-CEEF8B11C876}" type="datetimeFigureOut">
              <a:rPr lang="ru-RU" smtClean="0"/>
              <a:t>27.05.2013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82AAA3-1416-4E58-A30F-0ACCF6E9D35B}" type="slidenum">
              <a:rPr lang="ru-RU" smtClean="0"/>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E86E126-27E6-4FBC-AD95-CEEF8B11C876}" type="datetimeFigureOut">
              <a:rPr lang="ru-RU" smtClean="0"/>
              <a:t>27.05.2013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582AAA3-1416-4E58-A30F-0ACCF6E9D35B}" type="slidenum">
              <a:rPr lang="ru-RU" smtClean="0"/>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4E86E126-27E6-4FBC-AD95-CEEF8B11C876}" type="datetimeFigureOut">
              <a:rPr lang="ru-RU" smtClean="0"/>
              <a:t>27.05.2013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582AAA3-1416-4E58-A30F-0ACCF6E9D35B}" type="slidenum">
              <a:rPr lang="ru-RU" smtClean="0"/>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4E86E126-27E6-4FBC-AD95-CEEF8B11C876}" type="datetimeFigureOut">
              <a:rPr lang="ru-RU" smtClean="0"/>
              <a:t>27.05.2013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582AAA3-1416-4E58-A30F-0ACCF6E9D35B}" type="slidenum">
              <a:rPr lang="ru-RU" smtClean="0"/>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6E126-27E6-4FBC-AD95-CEEF8B11C876}" type="datetimeFigureOut">
              <a:rPr lang="ru-RU" smtClean="0"/>
              <a:t>27.05.2013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582AAA3-1416-4E58-A30F-0ACCF6E9D35B}" type="slidenum">
              <a:rPr lang="ru-RU" smtClean="0"/>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E86E126-27E6-4FBC-AD95-CEEF8B11C876}" type="datetimeFigureOut">
              <a:rPr lang="ru-RU" smtClean="0"/>
              <a:t>27.05.2013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582AAA3-1416-4E58-A30F-0ACCF6E9D35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86E126-27E6-4FBC-AD95-CEEF8B11C876}" type="datetimeFigureOut">
              <a:rPr lang="ru-RU" smtClean="0"/>
              <a:t>27.05.2013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82AAA3-1416-4E58-A30F-0ACCF6E9D35B}" type="slidenum">
              <a:rPr lang="ru-RU" smtClean="0"/>
              <a:t>‹#›</a:t>
            </a:fld>
            <a:endParaRPr lang="ru-RU"/>
          </a:p>
        </p:txBody>
      </p:sp>
    </p:spTree>
    <p:extLst>
      <p:ext uri="{BB962C8B-B14F-4D97-AF65-F5344CB8AC3E}">
        <p14:creationId xmlns:p14="http://schemas.microsoft.com/office/powerpoint/2010/main" val="3458099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E86E126-27E6-4FBC-AD95-CEEF8B11C876}" type="datetimeFigureOut">
              <a:rPr lang="ru-RU" smtClean="0"/>
              <a:t>27.05.2013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582AAA3-1416-4E58-A30F-0ACCF6E9D35B}" type="slidenum">
              <a:rPr lang="ru-RU" smtClean="0"/>
              <a:t>‹#›</a:t>
            </a:fld>
            <a:endParaRPr lang="ru-RU"/>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ru-RU" smtClean="0"/>
              <a:t>Вставка рисунка</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E86E126-27E6-4FBC-AD95-CEEF8B11C876}" type="datetimeFigureOut">
              <a:rPr lang="ru-RU" smtClean="0"/>
              <a:t>27.05.2013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82AAA3-1416-4E58-A30F-0ACCF6E9D35B}" type="slidenum">
              <a:rPr lang="ru-RU" smtClean="0"/>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E86E126-27E6-4FBC-AD95-CEEF8B11C876}" type="datetimeFigureOut">
              <a:rPr lang="ru-RU" smtClean="0"/>
              <a:t>27.05.2013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82AAA3-1416-4E58-A30F-0ACCF6E9D35B}" type="slidenum">
              <a:rPr lang="ru-RU" smtClean="0"/>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4E86E126-27E6-4FBC-AD95-CEEF8B11C876}" type="datetimeFigureOut">
              <a:rPr lang="ru-RU" smtClean="0"/>
              <a:t>27.05.2013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82AAA3-1416-4E58-A30F-0ACCF6E9D35B}" type="slidenum">
              <a:rPr lang="ru-RU" smtClean="0"/>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E86E126-27E6-4FBC-AD95-CEEF8B11C876}" type="datetimeFigureOut">
              <a:rPr lang="ru-RU" smtClean="0"/>
              <a:t>27.05.2013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82AAA3-1416-4E58-A30F-0ACCF6E9D35B}" type="slidenum">
              <a:rPr lang="ru-RU" smtClean="0"/>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E86E126-27E6-4FBC-AD95-CEEF8B11C876}" type="datetimeFigureOut">
              <a:rPr lang="ru-RU" smtClean="0"/>
              <a:t>27.05.2013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82AAA3-1416-4E58-A30F-0ACCF6E9D35B}" type="slidenum">
              <a:rPr lang="ru-RU" smtClean="0"/>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E86E126-27E6-4FBC-AD95-CEEF8B11C876}" type="datetimeFigureOut">
              <a:rPr lang="ru-RU" smtClean="0"/>
              <a:t>27.05.2013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582AAA3-1416-4E58-A30F-0ACCF6E9D35B}" type="slidenum">
              <a:rPr lang="ru-RU" smtClean="0"/>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4E86E126-27E6-4FBC-AD95-CEEF8B11C876}" type="datetimeFigureOut">
              <a:rPr lang="ru-RU" smtClean="0"/>
              <a:t>27.05.2013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582AAA3-1416-4E58-A30F-0ACCF6E9D35B}" type="slidenum">
              <a:rPr lang="ru-RU" smtClean="0"/>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4E86E126-27E6-4FBC-AD95-CEEF8B11C876}" type="datetimeFigureOut">
              <a:rPr lang="ru-RU" smtClean="0"/>
              <a:t>27.05.2013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582AAA3-1416-4E58-A30F-0ACCF6E9D35B}" type="slidenum">
              <a:rPr lang="ru-RU" smtClean="0"/>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6E126-27E6-4FBC-AD95-CEEF8B11C876}" type="datetimeFigureOut">
              <a:rPr lang="ru-RU" smtClean="0"/>
              <a:t>27.05.2013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582AAA3-1416-4E58-A30F-0ACCF6E9D35B}"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E86E126-27E6-4FBC-AD95-CEEF8B11C876}" type="datetimeFigureOut">
              <a:rPr lang="ru-RU" smtClean="0"/>
              <a:t>27.05.2013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82AAA3-1416-4E58-A30F-0ACCF6E9D35B}" type="slidenum">
              <a:rPr lang="ru-RU" smtClean="0"/>
              <a:t>‹#›</a:t>
            </a:fld>
            <a:endParaRPr lang="ru-RU"/>
          </a:p>
        </p:txBody>
      </p:sp>
    </p:spTree>
    <p:extLst>
      <p:ext uri="{BB962C8B-B14F-4D97-AF65-F5344CB8AC3E}">
        <p14:creationId xmlns:p14="http://schemas.microsoft.com/office/powerpoint/2010/main" val="4106872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E86E126-27E6-4FBC-AD95-CEEF8B11C876}" type="datetimeFigureOut">
              <a:rPr lang="ru-RU" smtClean="0"/>
              <a:t>27.05.2013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582AAA3-1416-4E58-A30F-0ACCF6E9D35B}" type="slidenum">
              <a:rPr lang="ru-RU" smtClean="0"/>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E86E126-27E6-4FBC-AD95-CEEF8B11C876}" type="datetimeFigureOut">
              <a:rPr lang="ru-RU" smtClean="0"/>
              <a:t>27.05.2013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582AAA3-1416-4E58-A30F-0ACCF6E9D35B}" type="slidenum">
              <a:rPr lang="ru-RU" smtClean="0"/>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E86E126-27E6-4FBC-AD95-CEEF8B11C876}" type="datetimeFigureOut">
              <a:rPr lang="ru-RU" smtClean="0"/>
              <a:t>27.05.2013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82AAA3-1416-4E58-A30F-0ACCF6E9D35B}" type="slidenum">
              <a:rPr lang="ru-RU" smtClean="0"/>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E86E126-27E6-4FBC-AD95-CEEF8B11C876}" type="datetimeFigureOut">
              <a:rPr lang="ru-RU" smtClean="0"/>
              <a:t>27.05.2013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82AAA3-1416-4E58-A30F-0ACCF6E9D35B}"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E86E126-27E6-4FBC-AD95-CEEF8B11C876}" type="datetimeFigureOut">
              <a:rPr lang="ru-RU" smtClean="0"/>
              <a:t>27.05.2013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82AAA3-1416-4E58-A30F-0ACCF6E9D35B}" type="slidenum">
              <a:rPr lang="ru-RU" smtClean="0"/>
              <a:t>‹#›</a:t>
            </a:fld>
            <a:endParaRPr lang="ru-RU"/>
          </a:p>
        </p:txBody>
      </p:sp>
    </p:spTree>
    <p:extLst>
      <p:ext uri="{BB962C8B-B14F-4D97-AF65-F5344CB8AC3E}">
        <p14:creationId xmlns:p14="http://schemas.microsoft.com/office/powerpoint/2010/main" val="434543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E86E126-27E6-4FBC-AD95-CEEF8B11C876}" type="datetimeFigureOut">
              <a:rPr lang="ru-RU" smtClean="0"/>
              <a:t>27.05.2013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582AAA3-1416-4E58-A30F-0ACCF6E9D35B}" type="slidenum">
              <a:rPr lang="ru-RU" smtClean="0"/>
              <a:t>‹#›</a:t>
            </a:fld>
            <a:endParaRPr lang="ru-RU"/>
          </a:p>
        </p:txBody>
      </p:sp>
    </p:spTree>
    <p:extLst>
      <p:ext uri="{BB962C8B-B14F-4D97-AF65-F5344CB8AC3E}">
        <p14:creationId xmlns:p14="http://schemas.microsoft.com/office/powerpoint/2010/main" val="2703046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E86E126-27E6-4FBC-AD95-CEEF8B11C876}" type="datetimeFigureOut">
              <a:rPr lang="ru-RU" smtClean="0"/>
              <a:t>27.05.2013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582AAA3-1416-4E58-A30F-0ACCF6E9D35B}" type="slidenum">
              <a:rPr lang="ru-RU" smtClean="0"/>
              <a:t>‹#›</a:t>
            </a:fld>
            <a:endParaRPr lang="ru-RU"/>
          </a:p>
        </p:txBody>
      </p:sp>
    </p:spTree>
    <p:extLst>
      <p:ext uri="{BB962C8B-B14F-4D97-AF65-F5344CB8AC3E}">
        <p14:creationId xmlns:p14="http://schemas.microsoft.com/office/powerpoint/2010/main" val="1793537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E86E126-27E6-4FBC-AD95-CEEF8B11C876}" type="datetimeFigureOut">
              <a:rPr lang="ru-RU" smtClean="0"/>
              <a:t>27.05.2013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582AAA3-1416-4E58-A30F-0ACCF6E9D35B}" type="slidenum">
              <a:rPr lang="ru-RU" smtClean="0"/>
              <a:t>‹#›</a:t>
            </a:fld>
            <a:endParaRPr lang="ru-RU"/>
          </a:p>
        </p:txBody>
      </p:sp>
    </p:spTree>
    <p:extLst>
      <p:ext uri="{BB962C8B-B14F-4D97-AF65-F5344CB8AC3E}">
        <p14:creationId xmlns:p14="http://schemas.microsoft.com/office/powerpoint/2010/main" val="337338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E86E126-27E6-4FBC-AD95-CEEF8B11C876}" type="datetimeFigureOut">
              <a:rPr lang="ru-RU" smtClean="0"/>
              <a:t>27.05.2013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82AAA3-1416-4E58-A30F-0ACCF6E9D35B}" type="slidenum">
              <a:rPr lang="ru-RU" smtClean="0"/>
              <a:t>‹#›</a:t>
            </a:fld>
            <a:endParaRPr lang="ru-RU"/>
          </a:p>
        </p:txBody>
      </p:sp>
    </p:spTree>
    <p:extLst>
      <p:ext uri="{BB962C8B-B14F-4D97-AF65-F5344CB8AC3E}">
        <p14:creationId xmlns:p14="http://schemas.microsoft.com/office/powerpoint/2010/main" val="353547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E86E126-27E6-4FBC-AD95-CEEF8B11C876}" type="datetimeFigureOut">
              <a:rPr lang="ru-RU" smtClean="0"/>
              <a:t>27.05.2013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82AAA3-1416-4E58-A30F-0ACCF6E9D35B}" type="slidenum">
              <a:rPr lang="ru-RU" smtClean="0"/>
              <a:t>‹#›</a:t>
            </a:fld>
            <a:endParaRPr lang="ru-RU"/>
          </a:p>
        </p:txBody>
      </p:sp>
    </p:spTree>
    <p:extLst>
      <p:ext uri="{BB962C8B-B14F-4D97-AF65-F5344CB8AC3E}">
        <p14:creationId xmlns:p14="http://schemas.microsoft.com/office/powerpoint/2010/main" val="4245741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6E126-27E6-4FBC-AD95-CEEF8B11C876}" type="datetimeFigureOut">
              <a:rPr lang="ru-RU" smtClean="0"/>
              <a:t>27.05.2013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82AAA3-1416-4E58-A30F-0ACCF6E9D35B}" type="slidenum">
              <a:rPr lang="ru-RU" smtClean="0"/>
              <a:t>‹#›</a:t>
            </a:fld>
            <a:endParaRPr lang="ru-RU"/>
          </a:p>
        </p:txBody>
      </p:sp>
    </p:spTree>
    <p:extLst>
      <p:ext uri="{BB962C8B-B14F-4D97-AF65-F5344CB8AC3E}">
        <p14:creationId xmlns:p14="http://schemas.microsoft.com/office/powerpoint/2010/main" val="693839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4E86E126-27E6-4FBC-AD95-CEEF8B11C876}" type="datetimeFigureOut">
              <a:rPr lang="ru-RU" smtClean="0"/>
              <a:t>27.05.2013</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2582AAA3-1416-4E58-A30F-0ACCF6E9D35B}" type="slidenum">
              <a:rPr lang="ru-RU" smtClean="0"/>
              <a:t>‹#›</a:t>
            </a:fld>
            <a:endParaRPr lang="ru-RU"/>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4E86E126-27E6-4FBC-AD95-CEEF8B11C876}" type="datetimeFigureOut">
              <a:rPr lang="ru-RU" smtClean="0"/>
              <a:t>27.05.2013</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2582AAA3-1416-4E58-A30F-0ACCF6E9D35B}"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0" y="274638"/>
            <a:ext cx="8229600" cy="1143000"/>
          </a:xfrm>
        </p:spPr>
        <p:txBody>
          <a:bodyPr>
            <a:normAutofit/>
          </a:bodyPr>
          <a:lstStyle/>
          <a:p>
            <a:r>
              <a:rPr lang="ru-RU" sz="6000" b="1" dirty="0" smtClean="0">
                <a:solidFill>
                  <a:srgbClr val="C00000"/>
                </a:solidFill>
              </a:rPr>
              <a:t>Красная книга растений</a:t>
            </a:r>
            <a:endParaRPr lang="ru-RU" sz="6000" b="1" dirty="0">
              <a:solidFill>
                <a:srgbClr val="C00000"/>
              </a:solidFill>
            </a:endParaRPr>
          </a:p>
        </p:txBody>
      </p:sp>
      <p:pic>
        <p:nvPicPr>
          <p:cNvPr id="10" name="Объект 9" descr="http://festival.1september.ru/articles/593825/img1.jpg"/>
          <p:cNvPicPr>
            <a:picLocks noGrp="1"/>
          </p:cNvPicPr>
          <p:nvPr>
            <p:ph sz="half" idx="4294967295"/>
          </p:nvPr>
        </p:nvPicPr>
        <p:blipFill rotWithShape="1">
          <a:blip r:embed="rId2" cstate="email">
            <a:extLst>
              <a:ext uri="{28A0092B-C50C-407E-A947-70E740481C1C}">
                <a14:useLocalDpi xmlns:a14="http://schemas.microsoft.com/office/drawing/2010/main"/>
              </a:ext>
            </a:extLst>
          </a:blip>
          <a:srcRect/>
          <a:stretch/>
        </p:blipFill>
        <p:spPr bwMode="auto">
          <a:xfrm>
            <a:off x="1259632" y="2204864"/>
            <a:ext cx="3048000" cy="3884613"/>
          </a:xfrm>
          <a:prstGeom prst="rect">
            <a:avLst/>
          </a:prstGeom>
          <a:noFill/>
          <a:ln>
            <a:noFill/>
          </a:ln>
        </p:spPr>
      </p:pic>
      <p:pic>
        <p:nvPicPr>
          <p:cNvPr id="11" name="Picture 3"/>
          <p:cNvPicPr>
            <a:picLocks noGrp="1" noChangeAspect="1" noChangeArrowheads="1"/>
          </p:cNvPicPr>
          <p:nvPr>
            <p:ph sz="quarter" idx="4294967295"/>
          </p:nvPr>
        </p:nvPicPr>
        <p:blipFill>
          <a:blip r:embed="rId3"/>
          <a:srcRect/>
          <a:stretch>
            <a:fillRect/>
          </a:stretch>
        </p:blipFill>
        <p:spPr>
          <a:xfrm>
            <a:off x="5076056" y="2132856"/>
            <a:ext cx="3024187" cy="4032250"/>
          </a:xfrm>
          <a:noFill/>
        </p:spPr>
      </p:pic>
    </p:spTree>
    <p:extLst>
      <p:ext uri="{BB962C8B-B14F-4D97-AF65-F5344CB8AC3E}">
        <p14:creationId xmlns:p14="http://schemas.microsoft.com/office/powerpoint/2010/main" val="3251491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2" name="Рисунок 1" descr="http://festival.1september.ru/articles/593825/img3.jpg"/>
          <p:cNvPicPr/>
          <p:nvPr/>
        </p:nvPicPr>
        <p:blipFill rotWithShape="1">
          <a:blip r:embed="rId2" cstate="email">
            <a:extLst>
              <a:ext uri="{28A0092B-C50C-407E-A947-70E740481C1C}">
                <a14:useLocalDpi xmlns:a14="http://schemas.microsoft.com/office/drawing/2010/main"/>
              </a:ext>
            </a:extLst>
          </a:blip>
          <a:srcRect r="-1307"/>
          <a:stretch/>
        </p:blipFill>
        <p:spPr bwMode="auto">
          <a:xfrm>
            <a:off x="1881187" y="1524000"/>
            <a:ext cx="5451942" cy="3505200"/>
          </a:xfrm>
          <a:prstGeom prst="rect">
            <a:avLst/>
          </a:prstGeom>
          <a:noFill/>
          <a:ln>
            <a:noFill/>
          </a:ln>
        </p:spPr>
      </p:pic>
      <p:sp>
        <p:nvSpPr>
          <p:cNvPr id="3" name="Заголовок 2"/>
          <p:cNvSpPr>
            <a:spLocks noGrp="1"/>
          </p:cNvSpPr>
          <p:nvPr>
            <p:ph type="title" idx="4294967295"/>
          </p:nvPr>
        </p:nvSpPr>
        <p:spPr>
          <a:xfrm>
            <a:off x="0" y="274638"/>
            <a:ext cx="8229600" cy="1143000"/>
          </a:xfrm>
        </p:spPr>
        <p:txBody>
          <a:bodyPr/>
          <a:lstStyle/>
          <a:p>
            <a:r>
              <a:rPr lang="ru-RU" b="1" dirty="0" smtClean="0">
                <a:solidFill>
                  <a:schemeClr val="accent2">
                    <a:lumMod val="75000"/>
                  </a:schemeClr>
                </a:solidFill>
              </a:rPr>
              <a:t>Венерин башмачок пятнистый</a:t>
            </a:r>
            <a:endParaRPr lang="ru-RU" b="1" dirty="0">
              <a:solidFill>
                <a:schemeClr val="accent2">
                  <a:lumMod val="75000"/>
                </a:schemeClr>
              </a:solidFill>
            </a:endParaRPr>
          </a:p>
        </p:txBody>
      </p:sp>
    </p:spTree>
    <p:extLst>
      <p:ext uri="{BB962C8B-B14F-4D97-AF65-F5344CB8AC3E}">
        <p14:creationId xmlns:p14="http://schemas.microsoft.com/office/powerpoint/2010/main" val="1452758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festival.1september.ru/articles/593825/img4.jpg"/>
          <p:cNvPicPr/>
          <p:nvPr/>
        </p:nvPicPr>
        <p:blipFill rotWithShape="1">
          <a:blip r:embed="rId2" cstate="email">
            <a:extLst>
              <a:ext uri="{28A0092B-C50C-407E-A947-70E740481C1C}">
                <a14:useLocalDpi xmlns:a14="http://schemas.microsoft.com/office/drawing/2010/main"/>
              </a:ext>
            </a:extLst>
          </a:blip>
          <a:srcRect r="-1473"/>
          <a:stretch/>
        </p:blipFill>
        <p:spPr bwMode="auto">
          <a:xfrm>
            <a:off x="1881187" y="1524000"/>
            <a:ext cx="5460907" cy="3541059"/>
          </a:xfrm>
          <a:prstGeom prst="rect">
            <a:avLst/>
          </a:prstGeom>
          <a:noFill/>
          <a:ln>
            <a:noFill/>
          </a:ln>
        </p:spPr>
      </p:pic>
      <p:sp>
        <p:nvSpPr>
          <p:cNvPr id="3" name="Заголовок 2"/>
          <p:cNvSpPr>
            <a:spLocks noGrp="1"/>
          </p:cNvSpPr>
          <p:nvPr>
            <p:ph type="title" idx="4294967295"/>
          </p:nvPr>
        </p:nvSpPr>
        <p:spPr>
          <a:xfrm>
            <a:off x="0" y="274638"/>
            <a:ext cx="8229600" cy="1143000"/>
          </a:xfrm>
        </p:spPr>
        <p:txBody>
          <a:bodyPr/>
          <a:lstStyle/>
          <a:p>
            <a:r>
              <a:rPr lang="ru-RU" dirty="0" smtClean="0"/>
              <a:t>Венерин башмачок вздутый</a:t>
            </a:r>
            <a:endParaRPr lang="ru-RU" dirty="0"/>
          </a:p>
        </p:txBody>
      </p:sp>
    </p:spTree>
    <p:extLst>
      <p:ext uri="{BB962C8B-B14F-4D97-AF65-F5344CB8AC3E}">
        <p14:creationId xmlns:p14="http://schemas.microsoft.com/office/powerpoint/2010/main" val="2569757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2" name="Рисунок 1" descr="http://festival.1september.ru/articles/593825/img5.jpg"/>
          <p:cNvPicPr/>
          <p:nvPr/>
        </p:nvPicPr>
        <p:blipFill rotWithShape="1">
          <a:blip r:embed="rId2" cstate="email">
            <a:extLst>
              <a:ext uri="{28A0092B-C50C-407E-A947-70E740481C1C}">
                <a14:useLocalDpi xmlns:a14="http://schemas.microsoft.com/office/drawing/2010/main"/>
              </a:ext>
            </a:extLst>
          </a:blip>
          <a:srcRect/>
          <a:stretch/>
        </p:blipFill>
        <p:spPr bwMode="auto">
          <a:xfrm>
            <a:off x="755576" y="764704"/>
            <a:ext cx="3810000" cy="5102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Объект 7"/>
          <p:cNvSpPr>
            <a:spLocks noGrp="1"/>
          </p:cNvSpPr>
          <p:nvPr>
            <p:ph sz="half" idx="4294967295"/>
          </p:nvPr>
        </p:nvSpPr>
        <p:spPr>
          <a:xfrm>
            <a:off x="4644008" y="1600200"/>
            <a:ext cx="4499992" cy="4525963"/>
          </a:xfrm>
        </p:spPr>
        <p:txBody>
          <a:bodyPr>
            <a:normAutofit/>
          </a:bodyPr>
          <a:lstStyle/>
          <a:p>
            <a:pPr marL="0" indent="0">
              <a:buNone/>
            </a:pPr>
            <a:r>
              <a:rPr lang="ru-RU" sz="3600" b="1" dirty="0" err="1" smtClean="0"/>
              <a:t>Ширококолокольчик</a:t>
            </a:r>
            <a:r>
              <a:rPr lang="ru-RU" sz="3600" b="1" dirty="0" smtClean="0"/>
              <a:t> крупноцветковый</a:t>
            </a:r>
            <a:endParaRPr lang="ru-RU" sz="3600" b="1" dirty="0"/>
          </a:p>
        </p:txBody>
      </p:sp>
    </p:spTree>
    <p:extLst>
      <p:ext uri="{BB962C8B-B14F-4D97-AF65-F5344CB8AC3E}">
        <p14:creationId xmlns:p14="http://schemas.microsoft.com/office/powerpoint/2010/main" val="978029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Лилия </a:t>
            </a:r>
            <a:r>
              <a:rPr lang="ru-RU" b="1" dirty="0" err="1" smtClean="0">
                <a:solidFill>
                  <a:srgbClr val="FF0000"/>
                </a:solidFill>
              </a:rPr>
              <a:t>даурская</a:t>
            </a:r>
            <a:endParaRPr lang="ru-RU" b="1" dirty="0">
              <a:solidFill>
                <a:srgbClr val="FF000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03648" y="1371001"/>
            <a:ext cx="6392381" cy="47881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96753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6146" name="Picture 2" descr="F:\Урок Красная книга\101MSDCF\DSC0641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9418"/>
            <a:ext cx="9144000" cy="685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1052736"/>
            <a:ext cx="5714855" cy="707886"/>
          </a:xfrm>
          <a:prstGeom prst="rect">
            <a:avLst/>
          </a:prstGeom>
          <a:noFill/>
        </p:spPr>
        <p:txBody>
          <a:bodyPr wrap="square" rtlCol="0">
            <a:spAutoFit/>
          </a:bodyPr>
          <a:lstStyle/>
          <a:p>
            <a:r>
              <a:rPr lang="ru-RU" sz="4000" b="1" dirty="0" smtClean="0">
                <a:solidFill>
                  <a:srgbClr val="FF0000"/>
                </a:solidFill>
                <a:latin typeface="Times New Roman" pitchFamily="18" charset="0"/>
                <a:cs typeface="Times New Roman" pitchFamily="18" charset="0"/>
              </a:rPr>
              <a:t>        Красоднев малый</a:t>
            </a:r>
            <a:endParaRPr lang="ru-RU"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94728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457200" y="274638"/>
            <a:ext cx="8229600" cy="2578100"/>
          </a:xfrm>
        </p:spPr>
        <p:txBody>
          <a:bodyPr>
            <a:normAutofit fontScale="90000"/>
          </a:bodyPr>
          <a:lstStyle/>
          <a:p>
            <a:r>
              <a:rPr lang="ru-RU" sz="2800" b="1" dirty="0" smtClean="0">
                <a:solidFill>
                  <a:srgbClr val="061DFA"/>
                </a:solidFill>
              </a:rPr>
              <a:t>Прострел многораздельный</a:t>
            </a:r>
            <a:r>
              <a:rPr lang="ru-RU" sz="2800" dirty="0" smtClean="0"/>
              <a:t/>
            </a:r>
            <a:br>
              <a:rPr lang="ru-RU" sz="2800" dirty="0" smtClean="0"/>
            </a:br>
            <a:r>
              <a:rPr lang="ru-RU" sz="2800" dirty="0" smtClean="0"/>
              <a:t>или Сон-трава. Это степное растение, которое встречается также по сухим опушкам в лесу. Цветет в апреле – мае.</a:t>
            </a:r>
            <a:br>
              <a:rPr lang="ru-RU" sz="2800" dirty="0" smtClean="0"/>
            </a:br>
            <a:r>
              <a:rPr lang="ru-RU" sz="2800" dirty="0" smtClean="0"/>
              <a:t/>
            </a:r>
            <a:br>
              <a:rPr lang="ru-RU" sz="2800" dirty="0" smtClean="0"/>
            </a:br>
            <a:endParaRPr lang="ru-RU" sz="2800" dirty="0" smtClean="0"/>
          </a:p>
        </p:txBody>
      </p:sp>
      <p:pic>
        <p:nvPicPr>
          <p:cNvPr id="24579" name="Picture 2"/>
          <p:cNvPicPr>
            <a:picLocks noGrp="1" noChangeAspect="1" noChangeArrowheads="1"/>
          </p:cNvPicPr>
          <p:nvPr>
            <p:ph idx="1"/>
          </p:nvPr>
        </p:nvPicPr>
        <p:blipFill>
          <a:blip r:embed="rId2"/>
          <a:srcRect/>
          <a:stretch>
            <a:fillRect/>
          </a:stretch>
        </p:blipFill>
        <p:spPr>
          <a:xfrm>
            <a:off x="2555776" y="2492896"/>
            <a:ext cx="3455987" cy="2808288"/>
          </a:xfrm>
          <a:noFill/>
        </p:spPr>
      </p:pic>
    </p:spTree>
    <p:extLst>
      <p:ext uri="{BB962C8B-B14F-4D97-AF65-F5344CB8AC3E}">
        <p14:creationId xmlns:p14="http://schemas.microsoft.com/office/powerpoint/2010/main" val="1971130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Прострел Турчанинова</a:t>
            </a:r>
            <a:endParaRPr lang="ru-RU" b="1" dirty="0"/>
          </a:p>
        </p:txBody>
      </p:sp>
      <p:pic>
        <p:nvPicPr>
          <p:cNvPr id="4" name="Объект 3" descr="http://festival.1september.ru/articles/593825/img8.jpg"/>
          <p:cNvPicPr>
            <a:picLocks noGrp="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835696" y="1556792"/>
            <a:ext cx="6264696" cy="4320480"/>
          </a:xfrm>
          <a:prstGeom prst="rect">
            <a:avLst/>
          </a:prstGeom>
          <a:noFill/>
          <a:ln>
            <a:noFill/>
          </a:ln>
        </p:spPr>
      </p:pic>
    </p:spTree>
    <p:extLst>
      <p:ext uri="{BB962C8B-B14F-4D97-AF65-F5344CB8AC3E}">
        <p14:creationId xmlns:p14="http://schemas.microsoft.com/office/powerpoint/2010/main" val="2566656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sp>
        <p:nvSpPr>
          <p:cNvPr id="7" name="Объект 6"/>
          <p:cNvSpPr>
            <a:spLocks noGrp="1"/>
          </p:cNvSpPr>
          <p:nvPr>
            <p:ph idx="1"/>
          </p:nvPr>
        </p:nvSpPr>
        <p:spPr/>
        <p:txBody>
          <a:bodyPr/>
          <a:lstStyle/>
          <a:p>
            <a:endParaRPr lang="ru-RU"/>
          </a:p>
        </p:txBody>
      </p:sp>
      <p:pic>
        <p:nvPicPr>
          <p:cNvPr id="1026" name="Picture 2" descr="F:\Урок Красная книга\101MSDCF\DSC0628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014070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Урок Красная книга\101MSDCF\DSC0627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203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229600" cy="1143000"/>
          </a:xfrm>
        </p:spPr>
        <p:txBody>
          <a:bodyPr/>
          <a:lstStyle/>
          <a:p>
            <a:r>
              <a:rPr lang="ru-RU" b="1" dirty="0" smtClean="0"/>
              <a:t>Ирис- касатик гладкий</a:t>
            </a:r>
            <a:endParaRPr lang="ru-RU" b="1" dirty="0"/>
          </a:p>
        </p:txBody>
      </p:sp>
      <p:pic>
        <p:nvPicPr>
          <p:cNvPr id="4" name="Рисунок 3" descr="http://festival.1september.ru/articles/593825/img9.jpg"/>
          <p:cNvPicPr/>
          <p:nvPr/>
        </p:nvPicPr>
        <p:blipFill rotWithShape="1">
          <a:blip r:embed="rId2" cstate="email">
            <a:extLst>
              <a:ext uri="{28A0092B-C50C-407E-A947-70E740481C1C}">
                <a14:useLocalDpi xmlns:a14="http://schemas.microsoft.com/office/drawing/2010/main"/>
              </a:ext>
            </a:extLst>
          </a:blip>
          <a:srcRect/>
          <a:stretch/>
        </p:blipFill>
        <p:spPr bwMode="auto">
          <a:xfrm>
            <a:off x="1876425" y="1524000"/>
            <a:ext cx="5391150" cy="3496235"/>
          </a:xfrm>
          <a:prstGeom prst="rect">
            <a:avLst/>
          </a:prstGeom>
          <a:noFill/>
          <a:ln>
            <a:noFill/>
          </a:ln>
        </p:spPr>
      </p:pic>
    </p:spTree>
    <p:extLst>
      <p:ext uri="{BB962C8B-B14F-4D97-AF65-F5344CB8AC3E}">
        <p14:creationId xmlns:p14="http://schemas.microsoft.com/office/powerpoint/2010/main" val="307979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8194" name="WordArt 4"/>
          <p:cNvSpPr>
            <a:spLocks noChangeArrowheads="1" noChangeShapeType="1" noTextEdit="1"/>
          </p:cNvSpPr>
          <p:nvPr/>
        </p:nvSpPr>
        <p:spPr bwMode="auto">
          <a:xfrm>
            <a:off x="900113" y="476250"/>
            <a:ext cx="7105650" cy="2124075"/>
          </a:xfrm>
          <a:prstGeom prst="rect">
            <a:avLst/>
          </a:prstGeom>
        </p:spPr>
        <p:txBody>
          <a:bodyPr wrap="none" fromWordArt="1">
            <a:prstTxWarp prst="textPlain">
              <a:avLst>
                <a:gd name="adj" fmla="val 50000"/>
              </a:avLst>
            </a:prstTxWarp>
          </a:bodyPr>
          <a:lstStyle/>
          <a:p>
            <a:r>
              <a:rPr lang="ru-RU" sz="3600" i="1" kern="10">
                <a:ln w="76200">
                  <a:solidFill>
                    <a:srgbClr val="800080"/>
                  </a:solidFill>
                  <a:round/>
                  <a:headEnd/>
                  <a:tailEnd/>
                </a:ln>
                <a:solidFill>
                  <a:srgbClr val="FF0000"/>
                </a:solidFill>
                <a:effectLst>
                  <a:outerShdw dist="35921" dir="2700000" algn="ctr" rotWithShape="0">
                    <a:srgbClr val="808080">
                      <a:alpha val="79999"/>
                    </a:srgbClr>
                  </a:outerShdw>
                </a:effectLst>
                <a:latin typeface="Arial Black"/>
              </a:rPr>
              <a:t>1966 г.</a:t>
            </a:r>
          </a:p>
        </p:txBody>
      </p:sp>
      <p:sp>
        <p:nvSpPr>
          <p:cNvPr id="8195" name="WordArt 5"/>
          <p:cNvSpPr>
            <a:spLocks noChangeArrowheads="1" noChangeShapeType="1" noTextEdit="1"/>
          </p:cNvSpPr>
          <p:nvPr/>
        </p:nvSpPr>
        <p:spPr bwMode="auto">
          <a:xfrm>
            <a:off x="971550" y="2924175"/>
            <a:ext cx="7416800" cy="2838450"/>
          </a:xfrm>
          <a:prstGeom prst="rect">
            <a:avLst/>
          </a:prstGeom>
        </p:spPr>
        <p:txBody>
          <a:bodyPr wrap="none" fromWordArt="1">
            <a:prstTxWarp prst="textPlain">
              <a:avLst>
                <a:gd name="adj" fmla="val 50000"/>
              </a:avLst>
            </a:prstTxWarp>
          </a:bodyPr>
          <a:lstStyle/>
          <a:p>
            <a:r>
              <a:rPr lang="ru-RU" sz="3600" i="1" kern="10">
                <a:ln w="38100">
                  <a:solidFill>
                    <a:srgbClr val="000000"/>
                  </a:solidFill>
                  <a:round/>
                  <a:headEnd/>
                  <a:tailEnd/>
                </a:ln>
                <a:solidFill>
                  <a:srgbClr val="000080"/>
                </a:solidFill>
                <a:effectLst>
                  <a:outerShdw dist="35921" dir="2700000" algn="ctr" rotWithShape="0">
                    <a:srgbClr val="808080">
                      <a:alpha val="79999"/>
                    </a:srgbClr>
                  </a:outerShdw>
                </a:effectLst>
                <a:latin typeface="Arial"/>
                <a:cs typeface="Arial"/>
              </a:rPr>
              <a:t>Международный союз</a:t>
            </a:r>
          </a:p>
          <a:p>
            <a:r>
              <a:rPr lang="ru-RU" sz="3600" i="1" kern="10">
                <a:ln w="38100">
                  <a:solidFill>
                    <a:srgbClr val="000000"/>
                  </a:solidFill>
                  <a:round/>
                  <a:headEnd/>
                  <a:tailEnd/>
                </a:ln>
                <a:solidFill>
                  <a:srgbClr val="000080"/>
                </a:solidFill>
                <a:effectLst>
                  <a:outerShdw dist="35921" dir="2700000" algn="ctr" rotWithShape="0">
                    <a:srgbClr val="808080">
                      <a:alpha val="79999"/>
                    </a:srgbClr>
                  </a:outerShdw>
                </a:effectLst>
                <a:latin typeface="Arial"/>
                <a:cs typeface="Arial"/>
              </a:rPr>
              <a:t>охраны природы</a:t>
            </a:r>
          </a:p>
        </p:txBody>
      </p:sp>
    </p:spTree>
    <p:extLst>
      <p:ext uri="{BB962C8B-B14F-4D97-AF65-F5344CB8AC3E}">
        <p14:creationId xmlns:p14="http://schemas.microsoft.com/office/powerpoint/2010/main" val="17125494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5122" name="Picture 2" descr="F:\Урок Красная книга\101MSDCF\DSC0640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819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2" name="Рисунок 1" descr="http://festival.1september.ru/articles/593825/img10.jpg"/>
          <p:cNvPicPr/>
          <p:nvPr/>
        </p:nvPicPr>
        <p:blipFill rotWithShape="1">
          <a:blip r:embed="rId2" cstate="email">
            <a:extLst>
              <a:ext uri="{28A0092B-C50C-407E-A947-70E740481C1C}">
                <a14:useLocalDpi xmlns:a14="http://schemas.microsoft.com/office/drawing/2010/main"/>
              </a:ext>
            </a:extLst>
          </a:blip>
          <a:srcRect/>
          <a:stretch/>
        </p:blipFill>
        <p:spPr bwMode="auto">
          <a:xfrm>
            <a:off x="1876425" y="1524000"/>
            <a:ext cx="5391150" cy="3523129"/>
          </a:xfrm>
          <a:prstGeom prst="rect">
            <a:avLst/>
          </a:prstGeom>
          <a:noFill/>
          <a:ln>
            <a:noFill/>
          </a:ln>
        </p:spPr>
      </p:pic>
      <p:sp>
        <p:nvSpPr>
          <p:cNvPr id="3" name="Заголовок 2"/>
          <p:cNvSpPr>
            <a:spLocks noGrp="1"/>
          </p:cNvSpPr>
          <p:nvPr>
            <p:ph type="title" idx="4294967295"/>
          </p:nvPr>
        </p:nvSpPr>
        <p:spPr>
          <a:xfrm>
            <a:off x="0" y="274638"/>
            <a:ext cx="8229600" cy="1143000"/>
          </a:xfrm>
        </p:spPr>
        <p:txBody>
          <a:bodyPr/>
          <a:lstStyle/>
          <a:p>
            <a:r>
              <a:rPr lang="ru-RU" b="1" dirty="0" smtClean="0"/>
              <a:t>Ирис- касатик низкий</a:t>
            </a:r>
            <a:endParaRPr lang="ru-RU" b="1" dirty="0"/>
          </a:p>
        </p:txBody>
      </p:sp>
      <p:pic>
        <p:nvPicPr>
          <p:cNvPr id="5" name="Рисунок 4" descr="http://festival.1september.ru/articles/593825/img10.jpg"/>
          <p:cNvPicPr/>
          <p:nvPr/>
        </p:nvPicPr>
        <p:blipFill rotWithShape="1">
          <a:blip r:embed="rId2" cstate="email">
            <a:extLst>
              <a:ext uri="{28A0092B-C50C-407E-A947-70E740481C1C}">
                <a14:useLocalDpi xmlns:a14="http://schemas.microsoft.com/office/drawing/2010/main"/>
              </a:ext>
            </a:extLst>
          </a:blip>
          <a:srcRect/>
          <a:stretch/>
        </p:blipFill>
        <p:spPr bwMode="auto">
          <a:xfrm>
            <a:off x="1870945" y="1541185"/>
            <a:ext cx="5391150" cy="3523129"/>
          </a:xfrm>
          <a:prstGeom prst="rect">
            <a:avLst/>
          </a:prstGeom>
          <a:noFill/>
          <a:ln>
            <a:noFill/>
          </a:ln>
        </p:spPr>
      </p:pic>
    </p:spTree>
    <p:extLst>
      <p:ext uri="{BB962C8B-B14F-4D97-AF65-F5344CB8AC3E}">
        <p14:creationId xmlns:p14="http://schemas.microsoft.com/office/powerpoint/2010/main" val="3767839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 name="Рисунок 1" descr="http://festival.1september.ru/articles/593825/img11.jpg"/>
          <p:cNvPicPr/>
          <p:nvPr/>
        </p:nvPicPr>
        <p:blipFill rotWithShape="1">
          <a:blip r:embed="rId2" cstate="email">
            <a:extLst>
              <a:ext uri="{28A0092B-C50C-407E-A947-70E740481C1C}">
                <a14:useLocalDpi xmlns:a14="http://schemas.microsoft.com/office/drawing/2010/main"/>
              </a:ext>
            </a:extLst>
          </a:blip>
          <a:srcRect/>
          <a:stretch/>
        </p:blipFill>
        <p:spPr bwMode="auto">
          <a:xfrm>
            <a:off x="1876425" y="1524000"/>
            <a:ext cx="5391150" cy="3514165"/>
          </a:xfrm>
          <a:prstGeom prst="rect">
            <a:avLst/>
          </a:prstGeom>
          <a:noFill/>
          <a:ln>
            <a:noFill/>
          </a:ln>
        </p:spPr>
      </p:pic>
      <p:sp>
        <p:nvSpPr>
          <p:cNvPr id="3" name="Заголовок 2"/>
          <p:cNvSpPr>
            <a:spLocks noGrp="1"/>
          </p:cNvSpPr>
          <p:nvPr>
            <p:ph type="title" idx="4294967295"/>
          </p:nvPr>
        </p:nvSpPr>
        <p:spPr>
          <a:xfrm>
            <a:off x="0" y="274638"/>
            <a:ext cx="8229600" cy="1143000"/>
          </a:xfrm>
        </p:spPr>
        <p:txBody>
          <a:bodyPr/>
          <a:lstStyle/>
          <a:p>
            <a:r>
              <a:rPr lang="ru-RU" b="1" dirty="0" smtClean="0"/>
              <a:t>Ирис-касатик мечевидный</a:t>
            </a:r>
            <a:endParaRPr lang="ru-RU" b="1" dirty="0"/>
          </a:p>
        </p:txBody>
      </p:sp>
    </p:spTree>
    <p:extLst>
      <p:ext uri="{BB962C8B-B14F-4D97-AF65-F5344CB8AC3E}">
        <p14:creationId xmlns:p14="http://schemas.microsoft.com/office/powerpoint/2010/main" val="3351952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0" y="274638"/>
            <a:ext cx="8229600" cy="1143000"/>
          </a:xfrm>
        </p:spPr>
        <p:txBody>
          <a:bodyPr/>
          <a:lstStyle/>
          <a:p>
            <a:r>
              <a:rPr lang="ru-RU" b="1" dirty="0" smtClean="0"/>
              <a:t>Пион молочноцветковый</a:t>
            </a:r>
            <a:endParaRPr lang="ru-RU" b="1" dirty="0"/>
          </a:p>
        </p:txBody>
      </p:sp>
      <p:pic>
        <p:nvPicPr>
          <p:cNvPr id="4" name="Picture 2" descr="F:\Урок Красная книга\101MSDCF\DSC0648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9592" y="1236875"/>
            <a:ext cx="7200800" cy="53777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48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Рисунок 1" descr="http://festival.1september.ru/articles/593825/img13.jpg"/>
          <p:cNvPicPr/>
          <p:nvPr/>
        </p:nvPicPr>
        <p:blipFill rotWithShape="1">
          <a:blip r:embed="rId2" cstate="email">
            <a:extLst>
              <a:ext uri="{28A0092B-C50C-407E-A947-70E740481C1C}">
                <a14:useLocalDpi xmlns:a14="http://schemas.microsoft.com/office/drawing/2010/main"/>
              </a:ext>
            </a:extLst>
          </a:blip>
          <a:srcRect/>
          <a:stretch/>
        </p:blipFill>
        <p:spPr bwMode="auto">
          <a:xfrm>
            <a:off x="683568" y="1524000"/>
            <a:ext cx="7344815" cy="45692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Заголовок 2"/>
          <p:cNvSpPr>
            <a:spLocks noGrp="1"/>
          </p:cNvSpPr>
          <p:nvPr>
            <p:ph type="title" idx="4294967295"/>
          </p:nvPr>
        </p:nvSpPr>
        <p:spPr>
          <a:xfrm>
            <a:off x="0" y="274638"/>
            <a:ext cx="8229600" cy="1143000"/>
          </a:xfrm>
        </p:spPr>
        <p:txBody>
          <a:bodyPr/>
          <a:lstStyle/>
          <a:p>
            <a:r>
              <a:rPr lang="ru-RU" dirty="0" smtClean="0"/>
              <a:t>Пион обратнояйцевидный</a:t>
            </a:r>
            <a:endParaRPr lang="ru-RU" dirty="0"/>
          </a:p>
        </p:txBody>
      </p:sp>
    </p:spTree>
    <p:extLst>
      <p:ext uri="{BB962C8B-B14F-4D97-AF65-F5344CB8AC3E}">
        <p14:creationId xmlns:p14="http://schemas.microsoft.com/office/powerpoint/2010/main" val="8522679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5B8EA"/>
        </a:solidFill>
        <a:effectLst/>
      </p:bgPr>
    </p:bg>
    <p:spTree>
      <p:nvGrpSpPr>
        <p:cNvPr id="1" name=""/>
        <p:cNvGrpSpPr/>
        <p:nvPr/>
      </p:nvGrpSpPr>
      <p:grpSpPr>
        <a:xfrm>
          <a:off x="0" y="0"/>
          <a:ext cx="0" cy="0"/>
          <a:chOff x="0" y="0"/>
          <a:chExt cx="0" cy="0"/>
        </a:xfrm>
      </p:grpSpPr>
      <p:sp>
        <p:nvSpPr>
          <p:cNvPr id="18434" name="Заголовок 4"/>
          <p:cNvSpPr>
            <a:spLocks noGrp="1"/>
          </p:cNvSpPr>
          <p:nvPr>
            <p:ph type="title" idx="4294967295"/>
          </p:nvPr>
        </p:nvSpPr>
        <p:spPr>
          <a:xfrm>
            <a:off x="0" y="273050"/>
            <a:ext cx="6635750" cy="1162050"/>
          </a:xfrm>
        </p:spPr>
        <p:txBody>
          <a:bodyPr>
            <a:noAutofit/>
          </a:bodyPr>
          <a:lstStyle/>
          <a:p>
            <a:r>
              <a:rPr lang="ru-RU" sz="6000" b="1" dirty="0" smtClean="0">
                <a:solidFill>
                  <a:srgbClr val="FF0000"/>
                </a:solidFill>
              </a:rPr>
              <a:t>                                                         Ландыш </a:t>
            </a:r>
            <a:r>
              <a:rPr lang="ru-RU" sz="6000" b="1" dirty="0" err="1" smtClean="0">
                <a:solidFill>
                  <a:srgbClr val="FF0000"/>
                </a:solidFill>
              </a:rPr>
              <a:t>Кейске</a:t>
            </a:r>
            <a:endParaRPr lang="ru-RU" sz="6000" dirty="0" smtClean="0">
              <a:solidFill>
                <a:srgbClr val="FF0000"/>
              </a:solidFill>
            </a:endParaRPr>
          </a:p>
        </p:txBody>
      </p:sp>
      <p:pic>
        <p:nvPicPr>
          <p:cNvPr id="18435" name="Picture 2"/>
          <p:cNvPicPr>
            <a:picLocks noGrp="1" noChangeAspect="1" noChangeArrowheads="1"/>
          </p:cNvPicPr>
          <p:nvPr>
            <p:ph idx="4294967295"/>
          </p:nvPr>
        </p:nvPicPr>
        <p:blipFill>
          <a:blip r:embed="rId2"/>
          <a:stretch>
            <a:fillRect/>
          </a:stretch>
        </p:blipFill>
        <p:spPr>
          <a:xfrm>
            <a:off x="4598988" y="1700808"/>
            <a:ext cx="4221484" cy="3636962"/>
          </a:xfrm>
          <a:noFill/>
        </p:spPr>
      </p:pic>
      <p:sp>
        <p:nvSpPr>
          <p:cNvPr id="2" name="Текст 1"/>
          <p:cNvSpPr>
            <a:spLocks noGrp="1"/>
          </p:cNvSpPr>
          <p:nvPr>
            <p:ph type="body" sz="half" idx="4294967295"/>
          </p:nvPr>
        </p:nvSpPr>
        <p:spPr>
          <a:xfrm>
            <a:off x="1547664" y="1412776"/>
            <a:ext cx="2736304" cy="4691063"/>
          </a:xfrm>
        </p:spPr>
        <p:txBody>
          <a:bodyPr>
            <a:normAutofit/>
          </a:bodyPr>
          <a:lstStyle/>
          <a:p>
            <a:endParaRPr lang="ru-RU" sz="1800" b="1" dirty="0" smtClean="0"/>
          </a:p>
          <a:p>
            <a:endParaRPr lang="ru-RU" sz="1800" b="1" dirty="0"/>
          </a:p>
          <a:p>
            <a:endParaRPr lang="ru-RU" sz="1800" b="1" dirty="0" smtClean="0"/>
          </a:p>
          <a:p>
            <a:pPr marL="0" indent="0">
              <a:buNone/>
            </a:pPr>
            <a:r>
              <a:rPr lang="ru-RU" sz="2000" b="1" dirty="0" smtClean="0"/>
              <a:t>О </a:t>
            </a:r>
            <a:r>
              <a:rPr lang="ru-RU" sz="2000" b="1" dirty="0"/>
              <a:t>первый ландыш</a:t>
            </a:r>
            <a:r>
              <a:rPr lang="ru-RU" sz="2000" b="1" dirty="0" smtClean="0"/>
              <a:t>!</a:t>
            </a:r>
          </a:p>
          <a:p>
            <a:pPr marL="0" indent="0">
              <a:buNone/>
            </a:pPr>
            <a:r>
              <a:rPr lang="ru-RU" sz="2000" b="1" dirty="0" smtClean="0"/>
              <a:t> </a:t>
            </a:r>
            <a:r>
              <a:rPr lang="ru-RU" sz="2000" b="1" dirty="0"/>
              <a:t>Из - под снега</a:t>
            </a:r>
            <a:br>
              <a:rPr lang="ru-RU" sz="2000" b="1" dirty="0"/>
            </a:br>
            <a:r>
              <a:rPr lang="ru-RU" sz="2000" b="1" dirty="0"/>
              <a:t>Ты просишь солнечных лучей;</a:t>
            </a:r>
            <a:br>
              <a:rPr lang="ru-RU" sz="2000" b="1" dirty="0"/>
            </a:br>
            <a:r>
              <a:rPr lang="ru-RU" sz="2000" b="1" dirty="0"/>
              <a:t>Какая девственная нега</a:t>
            </a:r>
            <a:br>
              <a:rPr lang="ru-RU" sz="2000" b="1" dirty="0"/>
            </a:br>
            <a:r>
              <a:rPr lang="ru-RU" sz="2000" b="1" dirty="0"/>
              <a:t>В душистой чистоте твоей!</a:t>
            </a:r>
            <a:br>
              <a:rPr lang="ru-RU" sz="2000" b="1" dirty="0"/>
            </a:br>
            <a:r>
              <a:rPr lang="ru-RU" sz="2000" b="1" dirty="0"/>
              <a:t>А. Фет.</a:t>
            </a:r>
          </a:p>
          <a:p>
            <a:endParaRPr lang="ru-RU" sz="2000" dirty="0"/>
          </a:p>
        </p:txBody>
      </p:sp>
    </p:spTree>
    <p:extLst>
      <p:ext uri="{BB962C8B-B14F-4D97-AF65-F5344CB8AC3E}">
        <p14:creationId xmlns:p14="http://schemas.microsoft.com/office/powerpoint/2010/main" val="3686667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lstStyle/>
          <a:p>
            <a:endParaRPr lang="ru-RU"/>
          </a:p>
        </p:txBody>
      </p:sp>
      <p:sp>
        <p:nvSpPr>
          <p:cNvPr id="4" name="Объект 3"/>
          <p:cNvSpPr>
            <a:spLocks noGrp="1"/>
          </p:cNvSpPr>
          <p:nvPr>
            <p:ph sz="half" idx="2"/>
          </p:nvPr>
        </p:nvSpPr>
        <p:spPr/>
        <p:txBody>
          <a:bodyPr/>
          <a:lstStyle/>
          <a:p>
            <a:endParaRPr lang="ru-RU"/>
          </a:p>
        </p:txBody>
      </p:sp>
      <p:pic>
        <p:nvPicPr>
          <p:cNvPr id="4098" name="Picture 2" descr="F:\Урок Красная книга\101MSDCF\DSC0639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46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r>
              <a:rPr lang="ru-RU" b="1" smtClean="0">
                <a:solidFill>
                  <a:srgbClr val="7030A0"/>
                </a:solidFill>
              </a:rPr>
              <a:t>Кувшинка белая</a:t>
            </a:r>
            <a:endParaRPr lang="ru-RU" smtClean="0">
              <a:solidFill>
                <a:srgbClr val="7030A0"/>
              </a:solidFill>
            </a:endParaRPr>
          </a:p>
        </p:txBody>
      </p:sp>
      <p:pic>
        <p:nvPicPr>
          <p:cNvPr id="19459" name="Picture 2"/>
          <p:cNvPicPr>
            <a:picLocks noGrp="1" noChangeAspect="1" noChangeArrowheads="1"/>
          </p:cNvPicPr>
          <p:nvPr>
            <p:ph sz="half" idx="1"/>
          </p:nvPr>
        </p:nvPicPr>
        <p:blipFill>
          <a:blip r:embed="rId2"/>
          <a:srcRect/>
          <a:stretch>
            <a:fillRect/>
          </a:stretch>
        </p:blipFill>
        <p:spPr>
          <a:xfrm>
            <a:off x="468313" y="2133600"/>
            <a:ext cx="3887787" cy="2185988"/>
          </a:xfrm>
          <a:noFill/>
        </p:spPr>
      </p:pic>
      <p:pic>
        <p:nvPicPr>
          <p:cNvPr id="19460" name="Picture 3"/>
          <p:cNvPicPr>
            <a:picLocks noGrp="1" noChangeAspect="1" noChangeArrowheads="1"/>
          </p:cNvPicPr>
          <p:nvPr>
            <p:ph sz="half" idx="2"/>
          </p:nvPr>
        </p:nvPicPr>
        <p:blipFill>
          <a:blip r:embed="rId3"/>
          <a:srcRect/>
          <a:stretch>
            <a:fillRect/>
          </a:stretch>
        </p:blipFill>
        <p:spPr>
          <a:xfrm>
            <a:off x="5364163" y="1773238"/>
            <a:ext cx="3240087" cy="2628900"/>
          </a:xfrm>
          <a:noFill/>
        </p:spPr>
      </p:pic>
    </p:spTree>
    <p:extLst>
      <p:ext uri="{BB962C8B-B14F-4D97-AF65-F5344CB8AC3E}">
        <p14:creationId xmlns:p14="http://schemas.microsoft.com/office/powerpoint/2010/main" val="36501357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5B8EA"/>
        </a:solidFill>
        <a:effectLst/>
      </p:bgPr>
    </p:bg>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noAutofit/>
          </a:bodyPr>
          <a:lstStyle/>
          <a:p>
            <a:r>
              <a:rPr lang="ru-RU" sz="4800" dirty="0" smtClean="0"/>
              <a:t>Кувшинка     белая</a:t>
            </a:r>
            <a:endParaRPr lang="ru-RU" sz="4800" dirty="0"/>
          </a:p>
        </p:txBody>
      </p:sp>
      <p:pic>
        <p:nvPicPr>
          <p:cNvPr id="5" name="Объект 4"/>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a:xfrm>
            <a:off x="1547664" y="1340768"/>
            <a:ext cx="6096000" cy="4206240"/>
          </a:xfrm>
          <a:prstGeom prst="rect">
            <a:avLst/>
          </a:prstGeom>
        </p:spPr>
      </p:pic>
    </p:spTree>
    <p:extLst>
      <p:ext uri="{BB962C8B-B14F-4D97-AF65-F5344CB8AC3E}">
        <p14:creationId xmlns:p14="http://schemas.microsoft.com/office/powerpoint/2010/main" val="35181094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A11EF"/>
        </a:solidFill>
        <a:effectLst/>
      </p:bgPr>
    </p:bg>
    <p:spTree>
      <p:nvGrpSpPr>
        <p:cNvPr id="1" name=""/>
        <p:cNvGrpSpPr/>
        <p:nvPr/>
      </p:nvGrpSpPr>
      <p:grpSpPr>
        <a:xfrm>
          <a:off x="0" y="0"/>
          <a:ext cx="0" cy="0"/>
          <a:chOff x="0" y="0"/>
          <a:chExt cx="0" cy="0"/>
        </a:xfrm>
      </p:grpSpPr>
      <p:pic>
        <p:nvPicPr>
          <p:cNvPr id="3074" name="Picture 2" descr="F:\Урок Красная книга\101MSDCF\DSC0628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1680" y="1520788"/>
            <a:ext cx="6264694" cy="469852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 name="Заголовок 1"/>
          <p:cNvSpPr>
            <a:spLocks noGrp="1"/>
          </p:cNvSpPr>
          <p:nvPr>
            <p:ph type="title"/>
          </p:nvPr>
        </p:nvSpPr>
        <p:spPr/>
        <p:txBody>
          <a:bodyPr/>
          <a:lstStyle/>
          <a:p>
            <a:r>
              <a:rPr lang="ru-RU" dirty="0" smtClean="0"/>
              <a:t>Рододендрон </a:t>
            </a:r>
            <a:r>
              <a:rPr lang="ru-RU" dirty="0" err="1" smtClean="0"/>
              <a:t>даурский</a:t>
            </a:r>
            <a:endParaRPr lang="ru-RU" dirty="0"/>
          </a:p>
        </p:txBody>
      </p:sp>
    </p:spTree>
    <p:extLst>
      <p:ext uri="{BB962C8B-B14F-4D97-AF65-F5344CB8AC3E}">
        <p14:creationId xmlns:p14="http://schemas.microsoft.com/office/powerpoint/2010/main" val="2094402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7170" name="WordArt 4"/>
          <p:cNvSpPr>
            <a:spLocks noChangeArrowheads="1" noChangeShapeType="1" noTextEdit="1"/>
          </p:cNvSpPr>
          <p:nvPr/>
        </p:nvSpPr>
        <p:spPr bwMode="auto">
          <a:xfrm>
            <a:off x="1403350" y="836613"/>
            <a:ext cx="6697663" cy="5113337"/>
          </a:xfrm>
          <a:prstGeom prst="rect">
            <a:avLst/>
          </a:prstGeom>
        </p:spPr>
        <p:txBody>
          <a:bodyPr wrap="none" fromWordArt="1">
            <a:prstTxWarp prst="textPlain">
              <a:avLst>
                <a:gd name="adj" fmla="val 50000"/>
              </a:avLst>
            </a:prstTxWarp>
          </a:bodyPr>
          <a:lstStyle/>
          <a:p>
            <a:r>
              <a:rPr lang="ru-RU" sz="3600" b="1" i="1" kern="10" dirty="0">
                <a:ln w="76200">
                  <a:solidFill>
                    <a:srgbClr val="000000"/>
                  </a:solidFill>
                  <a:round/>
                  <a:headEnd/>
                  <a:tailEnd/>
                </a:ln>
                <a:solidFill>
                  <a:srgbClr val="FF0000"/>
                </a:solidFill>
                <a:effectLst>
                  <a:outerShdw dist="35921" dir="2700000" algn="ctr" rotWithShape="0">
                    <a:srgbClr val="808080">
                      <a:alpha val="79999"/>
                    </a:srgbClr>
                  </a:outerShdw>
                </a:effectLst>
                <a:latin typeface="Arial Black"/>
              </a:rPr>
              <a:t>Красная</a:t>
            </a:r>
          </a:p>
          <a:p>
            <a:r>
              <a:rPr lang="ru-RU" sz="3600" b="1" i="1" kern="10" dirty="0" smtClean="0">
                <a:ln w="76200">
                  <a:solidFill>
                    <a:srgbClr val="000000"/>
                  </a:solidFill>
                  <a:round/>
                  <a:headEnd/>
                  <a:tailEnd/>
                </a:ln>
                <a:solidFill>
                  <a:srgbClr val="FF0000"/>
                </a:solidFill>
                <a:effectLst>
                  <a:outerShdw dist="35921" dir="2700000" algn="ctr" rotWithShape="0">
                    <a:srgbClr val="808080">
                      <a:alpha val="79999"/>
                    </a:srgbClr>
                  </a:outerShdw>
                </a:effectLst>
                <a:latin typeface="Arial Black"/>
              </a:rPr>
              <a:t>книга</a:t>
            </a:r>
            <a:endParaRPr lang="ru-RU" sz="3600" b="1" i="1" kern="10" dirty="0">
              <a:ln w="76200">
                <a:solidFill>
                  <a:srgbClr val="000000"/>
                </a:solidFill>
                <a:round/>
                <a:headEnd/>
                <a:tailEnd/>
              </a:ln>
              <a:solidFill>
                <a:srgbClr val="FF0000"/>
              </a:solidFill>
              <a:effectLst>
                <a:outerShdw dist="35921" dir="2700000" algn="ctr" rotWithShape="0">
                  <a:srgbClr val="808080">
                    <a:alpha val="79999"/>
                  </a:srgbClr>
                </a:outerShdw>
              </a:effectLst>
              <a:latin typeface="Arial Black"/>
            </a:endParaRPr>
          </a:p>
        </p:txBody>
      </p:sp>
    </p:spTree>
    <p:extLst>
      <p:ext uri="{BB962C8B-B14F-4D97-AF65-F5344CB8AC3E}">
        <p14:creationId xmlns:p14="http://schemas.microsoft.com/office/powerpoint/2010/main" val="26857352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457200" y="274638"/>
            <a:ext cx="8229600" cy="4378325"/>
          </a:xfrm>
        </p:spPr>
        <p:txBody>
          <a:bodyPr>
            <a:normAutofit fontScale="90000"/>
          </a:bodyPr>
          <a:lstStyle/>
          <a:p>
            <a:r>
              <a:rPr lang="ru-RU" sz="3600" b="1" smtClean="0">
                <a:solidFill>
                  <a:srgbClr val="061DFA"/>
                </a:solidFill>
              </a:rPr>
              <a:t>Кубышка желтая</a:t>
            </a:r>
            <a:r>
              <a:rPr lang="ru-RU" sz="2000" b="1" smtClean="0">
                <a:solidFill>
                  <a:srgbClr val="061DFA"/>
                </a:solidFill>
              </a:rPr>
              <a:t/>
            </a:r>
            <a:br>
              <a:rPr lang="ru-RU" sz="2000" b="1" smtClean="0">
                <a:solidFill>
                  <a:srgbClr val="061DFA"/>
                </a:solidFill>
              </a:rPr>
            </a:br>
            <a:r>
              <a:rPr lang="ru-RU" sz="2000" smtClean="0"/>
              <a:t>Кубышка – обычное водное растение. Встречается в прудах, озерах, и реках со спокойным течением. Цветет в мае – августе. Его красивые желтые цветки чуть поднимаются над поверхностью воды. Листья у этого растения крупные и плавают на поверхности воды. Цветок находится на длинной ножке, которая отрастает от корневища, лежащего на дне водоема. Срывая цветок, мы наносим большой вред самому растению, так как через место разрыва вода попадает внутрь. А это приводит к загниванию подводной части растения и гибели всего растения.</a:t>
            </a:r>
            <a:r>
              <a:rPr lang="ru-RU" sz="1800" smtClean="0"/>
              <a:t/>
            </a:r>
            <a:br>
              <a:rPr lang="ru-RU" sz="1800" smtClean="0"/>
            </a:br>
            <a:r>
              <a:rPr lang="ru-RU" b="1" smtClean="0">
                <a:solidFill>
                  <a:srgbClr val="061DFA"/>
                </a:solidFill>
              </a:rPr>
              <a:t/>
            </a:r>
            <a:br>
              <a:rPr lang="ru-RU" b="1" smtClean="0">
                <a:solidFill>
                  <a:srgbClr val="061DFA"/>
                </a:solidFill>
              </a:rPr>
            </a:br>
            <a:endParaRPr lang="ru-RU" smtClean="0">
              <a:solidFill>
                <a:srgbClr val="061DFA"/>
              </a:solidFill>
            </a:endParaRPr>
          </a:p>
        </p:txBody>
      </p:sp>
      <p:pic>
        <p:nvPicPr>
          <p:cNvPr id="22531" name="Picture 2"/>
          <p:cNvPicPr>
            <a:picLocks noGrp="1" noChangeAspect="1" noChangeArrowheads="1"/>
          </p:cNvPicPr>
          <p:nvPr>
            <p:ph sz="half" idx="1"/>
          </p:nvPr>
        </p:nvPicPr>
        <p:blipFill>
          <a:blip r:embed="rId2"/>
          <a:srcRect/>
          <a:stretch>
            <a:fillRect/>
          </a:stretch>
        </p:blipFill>
        <p:spPr>
          <a:xfrm>
            <a:off x="684213" y="3573463"/>
            <a:ext cx="3079750" cy="3095625"/>
          </a:xfrm>
          <a:noFill/>
        </p:spPr>
      </p:pic>
      <p:pic>
        <p:nvPicPr>
          <p:cNvPr id="22532" name="Picture 3"/>
          <p:cNvPicPr>
            <a:picLocks noGrp="1" noChangeAspect="1" noChangeArrowheads="1"/>
          </p:cNvPicPr>
          <p:nvPr>
            <p:ph sz="half" idx="2"/>
          </p:nvPr>
        </p:nvPicPr>
        <p:blipFill>
          <a:blip r:embed="rId3"/>
          <a:srcRect/>
          <a:stretch>
            <a:fillRect/>
          </a:stretch>
        </p:blipFill>
        <p:spPr>
          <a:xfrm>
            <a:off x="4643438" y="3789363"/>
            <a:ext cx="3889375" cy="2808287"/>
          </a:xfrm>
          <a:noFill/>
        </p:spPr>
      </p:pic>
    </p:spTree>
    <p:extLst>
      <p:ext uri="{BB962C8B-B14F-4D97-AF65-F5344CB8AC3E}">
        <p14:creationId xmlns:p14="http://schemas.microsoft.com/office/powerpoint/2010/main" val="34381433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 name="Прямоугольник 4"/>
          <p:cNvSpPr/>
          <p:nvPr/>
        </p:nvSpPr>
        <p:spPr>
          <a:xfrm>
            <a:off x="179512" y="2967335"/>
            <a:ext cx="8568952"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3600" b="1" dirty="0" smtClean="0">
                <a:solidFill>
                  <a:schemeClr val="accent6">
                    <a:lumMod val="50000"/>
                  </a:schemeClr>
                </a:solidFill>
                <a:latin typeface="Times New Roman" pitchFamily="18" charset="0"/>
                <a:cs typeface="Times New Roman" pitchFamily="18" charset="0"/>
              </a:rPr>
              <a:t>ЧТО </a:t>
            </a:r>
            <a:r>
              <a:rPr lang="ru-RU" sz="3600" b="1" dirty="0">
                <a:solidFill>
                  <a:schemeClr val="accent6">
                    <a:lumMod val="50000"/>
                  </a:schemeClr>
                </a:solidFill>
                <a:latin typeface="Times New Roman" pitchFamily="18" charset="0"/>
                <a:cs typeface="Times New Roman" pitchFamily="18" charset="0"/>
              </a:rPr>
              <a:t>КАЖДЫЙ ИЗ НАС МОЖЕТ СДЕЛАТЬ ДЛЯ СОХРАНЕНИЯ РАСТЕНИЙ, ВКЛЮЧЕННЫХ В КРАСНУЮ КНИГУ? </a:t>
            </a:r>
          </a:p>
        </p:txBody>
      </p:sp>
    </p:spTree>
    <p:extLst>
      <p:ext uri="{BB962C8B-B14F-4D97-AF65-F5344CB8AC3E}">
        <p14:creationId xmlns:p14="http://schemas.microsoft.com/office/powerpoint/2010/main" val="24667593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Прямоугольник 1"/>
          <p:cNvSpPr/>
          <p:nvPr/>
        </p:nvSpPr>
        <p:spPr>
          <a:xfrm>
            <a:off x="683568" y="2413338"/>
            <a:ext cx="7704856" cy="3539430"/>
          </a:xfrm>
          <a:prstGeom prst="rect">
            <a:avLst/>
          </a:prstGeom>
        </p:spPr>
        <p:txBody>
          <a:bodyPr wrap="square">
            <a:spAutoFit/>
          </a:bodyPr>
          <a:lstStyle/>
          <a:p>
            <a:r>
              <a:rPr lang="ru-RU" sz="3200" b="1" dirty="0">
                <a:solidFill>
                  <a:srgbClr val="FF0000"/>
                </a:solidFill>
                <a:latin typeface="Times New Roman" pitchFamily="18" charset="0"/>
                <a:cs typeface="Times New Roman" pitchFamily="18" charset="0"/>
              </a:rPr>
              <a:t>• Не рвать и не уничтожать названные растения. </a:t>
            </a:r>
            <a:br>
              <a:rPr lang="ru-RU" sz="3200" b="1" dirty="0">
                <a:solidFill>
                  <a:srgbClr val="FF0000"/>
                </a:solidFill>
                <a:latin typeface="Times New Roman" pitchFamily="18" charset="0"/>
                <a:cs typeface="Times New Roman" pitchFamily="18" charset="0"/>
              </a:rPr>
            </a:br>
            <a:r>
              <a:rPr lang="ru-RU" sz="3200" b="1" dirty="0">
                <a:solidFill>
                  <a:srgbClr val="FF0000"/>
                </a:solidFill>
                <a:latin typeface="Times New Roman" pitchFamily="18" charset="0"/>
                <a:cs typeface="Times New Roman" pitchFamily="18" charset="0"/>
              </a:rPr>
              <a:t>• Говорить о бережном отношении к ним другим людям, даже взрослым. </a:t>
            </a:r>
            <a:br>
              <a:rPr lang="ru-RU" sz="3200" b="1" dirty="0">
                <a:solidFill>
                  <a:srgbClr val="FF0000"/>
                </a:solidFill>
                <a:latin typeface="Times New Roman" pitchFamily="18" charset="0"/>
                <a:cs typeface="Times New Roman" pitchFamily="18" charset="0"/>
              </a:rPr>
            </a:br>
            <a:r>
              <a:rPr lang="ru-RU" sz="3200" b="1" dirty="0">
                <a:solidFill>
                  <a:srgbClr val="FF0000"/>
                </a:solidFill>
                <a:latin typeface="Times New Roman" pitchFamily="18" charset="0"/>
                <a:cs typeface="Times New Roman" pitchFamily="18" charset="0"/>
              </a:rPr>
              <a:t>• А радоваться ими и любоваться можно, бывая на природе. </a:t>
            </a:r>
            <a:br>
              <a:rPr lang="ru-RU" sz="3200" b="1" dirty="0">
                <a:solidFill>
                  <a:srgbClr val="FF0000"/>
                </a:solidFill>
                <a:latin typeface="Times New Roman" pitchFamily="18" charset="0"/>
                <a:cs typeface="Times New Roman" pitchFamily="18" charset="0"/>
              </a:rPr>
            </a:br>
            <a:endParaRPr lang="ru-RU"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619304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229600" cy="1143000"/>
          </a:xfrm>
        </p:spPr>
        <p:txBody>
          <a:bodyPr/>
          <a:lstStyle/>
          <a:p>
            <a:r>
              <a:rPr lang="ru-RU" dirty="0">
                <a:solidFill>
                  <a:srgbClr val="FF0000"/>
                </a:solidFill>
              </a:rPr>
              <a:t>О</a:t>
            </a:r>
            <a:r>
              <a:rPr lang="ru-RU" dirty="0" smtClean="0">
                <a:solidFill>
                  <a:srgbClr val="FF0000"/>
                </a:solidFill>
              </a:rPr>
              <a:t>ткрытка послание</a:t>
            </a:r>
            <a:endParaRPr lang="ru-RU" dirty="0">
              <a:solidFill>
                <a:srgbClr val="FF0000"/>
              </a:solidFill>
            </a:endParaRPr>
          </a:p>
        </p:txBody>
      </p:sp>
      <p:pic>
        <p:nvPicPr>
          <p:cNvPr id="4" name="Объект 3"/>
          <p:cNvPicPr>
            <a:picLocks noGrp="1" noChangeAspect="1"/>
          </p:cNvPicPr>
          <p:nvPr>
            <p:ph sz="half" idx="4294967295"/>
          </p:nvPr>
        </p:nvPicPr>
        <p:blipFill>
          <a:blip r:embed="rId2" cstate="email">
            <a:extLst>
              <a:ext uri="{28A0092B-C50C-407E-A947-70E740481C1C}">
                <a14:useLocalDpi xmlns:a14="http://schemas.microsoft.com/office/drawing/2010/main"/>
              </a:ext>
            </a:extLst>
          </a:blip>
          <a:stretch>
            <a:fillRect/>
          </a:stretch>
        </p:blipFill>
        <p:spPr>
          <a:xfrm>
            <a:off x="683568" y="1484784"/>
            <a:ext cx="4038600" cy="30289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Объект 4"/>
          <p:cNvSpPr>
            <a:spLocks noGrp="1"/>
          </p:cNvSpPr>
          <p:nvPr>
            <p:ph sz="half" idx="4294967295"/>
          </p:nvPr>
        </p:nvSpPr>
        <p:spPr>
          <a:xfrm>
            <a:off x="5105400" y="1600200"/>
            <a:ext cx="4038600" cy="4525963"/>
          </a:xfrm>
        </p:spPr>
        <p:txBody>
          <a:bodyPr/>
          <a:lstStyle/>
          <a:p>
            <a:r>
              <a:rPr lang="ru-RU" dirty="0" smtClean="0"/>
              <a:t>Прострел</a:t>
            </a:r>
          </a:p>
          <a:p>
            <a:r>
              <a:rPr lang="ru-RU" dirty="0" smtClean="0"/>
              <a:t>Сон трава</a:t>
            </a:r>
          </a:p>
          <a:p>
            <a:r>
              <a:rPr lang="ru-RU" dirty="0" smtClean="0"/>
              <a:t>Подснежник</a:t>
            </a:r>
            <a:endParaRPr lang="ru-RU" dirty="0"/>
          </a:p>
        </p:txBody>
      </p:sp>
    </p:spTree>
    <p:extLst>
      <p:ext uri="{BB962C8B-B14F-4D97-AF65-F5344CB8AC3E}">
        <p14:creationId xmlns:p14="http://schemas.microsoft.com/office/powerpoint/2010/main" val="25149369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gs>
            <a:gs pos="92000">
              <a:schemeClr val="bg2">
                <a:shade val="88000"/>
                <a:hueMod val="96000"/>
                <a:satMod val="120000"/>
                <a:lumMod val="74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827584" y="2690336"/>
            <a:ext cx="7848872" cy="2554545"/>
          </a:xfrm>
          <a:prstGeom prst="rect">
            <a:avLst/>
          </a:prstGeom>
        </p:spPr>
        <p:txBody>
          <a:bodyPr wrap="square">
            <a:spAutoFit/>
          </a:bodyPr>
          <a:lstStyle/>
          <a:p>
            <a:pPr algn="ctr"/>
            <a:r>
              <a:rPr lang="ru-RU"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Дерево, трава и птица </a:t>
            </a:r>
            <a:br>
              <a:rPr lang="ru-RU"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ru-RU"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Не всегда умеют защититься. </a:t>
            </a:r>
            <a:br>
              <a:rPr lang="ru-RU"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ru-RU"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Если будут уничтожены они, </a:t>
            </a:r>
            <a:br>
              <a:rPr lang="ru-RU"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r>
              <a:rPr lang="ru-RU"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На планете мы останемся одни. </a:t>
            </a:r>
            <a:br>
              <a:rPr lang="ru-RU"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br>
            <a:endParaRPr lang="ru-RU"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7485480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Заголовок 2"/>
          <p:cNvSpPr>
            <a:spLocks noGrp="1"/>
          </p:cNvSpPr>
          <p:nvPr>
            <p:ph type="title" idx="4294967295"/>
          </p:nvPr>
        </p:nvSpPr>
        <p:spPr>
          <a:xfrm>
            <a:off x="0" y="274638"/>
            <a:ext cx="8229600" cy="1143000"/>
          </a:xfrm>
        </p:spPr>
        <p:txBody>
          <a:bodyPr>
            <a:noAutofit/>
          </a:bodyPr>
          <a:lstStyle/>
          <a:p>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800" b="1" dirty="0" smtClean="0">
                <a:solidFill>
                  <a:srgbClr val="FF0000"/>
                </a:solidFill>
                <a:latin typeface="Times New Roman" pitchFamily="18" charset="0"/>
                <a:cs typeface="Times New Roman" pitchFamily="18" charset="0"/>
              </a:rPr>
              <a:t>         Зеленые </a:t>
            </a:r>
            <a:r>
              <a:rPr lang="ru-RU" sz="2800" b="1" dirty="0">
                <a:solidFill>
                  <a:srgbClr val="FF0000"/>
                </a:solidFill>
                <a:latin typeface="Times New Roman" pitchFamily="18" charset="0"/>
                <a:cs typeface="Times New Roman" pitchFamily="18" charset="0"/>
              </a:rPr>
              <a:t>растения обогащают воздух </a:t>
            </a:r>
            <a:r>
              <a:rPr lang="ru-RU" sz="2800" b="1" dirty="0" smtClean="0">
                <a:solidFill>
                  <a:srgbClr val="FF0000"/>
                </a:solidFill>
                <a:latin typeface="Times New Roman" pitchFamily="18" charset="0"/>
                <a:cs typeface="Times New Roman" pitchFamily="18" charset="0"/>
              </a:rPr>
              <a:t>  кислородом, необходимым </a:t>
            </a:r>
            <a:r>
              <a:rPr lang="ru-RU" sz="2800" b="1" dirty="0">
                <a:solidFill>
                  <a:srgbClr val="FF0000"/>
                </a:solidFill>
                <a:latin typeface="Times New Roman" pitchFamily="18" charset="0"/>
                <a:cs typeface="Times New Roman" pitchFamily="18" charset="0"/>
              </a:rPr>
              <a:t>для дыхания. </a:t>
            </a:r>
            <a:br>
              <a:rPr lang="ru-RU" sz="2800" b="1" dirty="0">
                <a:solidFill>
                  <a:srgbClr val="FF0000"/>
                </a:solidFill>
                <a:latin typeface="Times New Roman" pitchFamily="18" charset="0"/>
                <a:cs typeface="Times New Roman" pitchFamily="18" charset="0"/>
              </a:rPr>
            </a:br>
            <a:r>
              <a:rPr lang="ru-RU" sz="2800" b="1" dirty="0" smtClean="0">
                <a:solidFill>
                  <a:srgbClr val="FF0000"/>
                </a:solidFill>
                <a:latin typeface="Times New Roman" pitchFamily="18" charset="0"/>
                <a:cs typeface="Times New Roman" pitchFamily="18" charset="0"/>
              </a:rPr>
              <a:t>       </a:t>
            </a:r>
            <a:br>
              <a:rPr lang="ru-RU" sz="2800" b="1" dirty="0" smtClean="0">
                <a:solidFill>
                  <a:srgbClr val="FF0000"/>
                </a:solidFill>
                <a:latin typeface="Times New Roman" pitchFamily="18" charset="0"/>
                <a:cs typeface="Times New Roman" pitchFamily="18" charset="0"/>
              </a:rPr>
            </a:br>
            <a:r>
              <a:rPr lang="ru-RU" sz="2800" b="1" dirty="0" smtClean="0">
                <a:solidFill>
                  <a:srgbClr val="FF0000"/>
                </a:solidFill>
                <a:latin typeface="Times New Roman" pitchFamily="18" charset="0"/>
                <a:cs typeface="Times New Roman" pitchFamily="18" charset="0"/>
              </a:rPr>
              <a:t>    Каждое </a:t>
            </a:r>
            <a:r>
              <a:rPr lang="ru-RU" sz="2800" b="1" dirty="0">
                <a:solidFill>
                  <a:srgbClr val="FF0000"/>
                </a:solidFill>
                <a:latin typeface="Times New Roman" pitchFamily="18" charset="0"/>
                <a:cs typeface="Times New Roman" pitchFamily="18" charset="0"/>
              </a:rPr>
              <a:t>растение по своей значимости достойно Красной книги и его необходимо беречь, а не ждать, когда его занесут в Красную книгу. </a:t>
            </a:r>
            <a:br>
              <a:rPr lang="ru-RU" sz="2800" b="1" dirty="0">
                <a:solidFill>
                  <a:srgbClr val="FF0000"/>
                </a:solidFill>
                <a:latin typeface="Times New Roman" pitchFamily="18" charset="0"/>
                <a:cs typeface="Times New Roman" pitchFamily="18" charset="0"/>
              </a:rPr>
            </a:br>
            <a:endParaRPr lang="ru-RU"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934154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Их нужно сберечь</a:t>
            </a:r>
            <a:endParaRPr lang="ru-RU" dirty="0">
              <a:solidFill>
                <a:srgbClr val="FF0000"/>
              </a:solidFill>
            </a:endParaRPr>
          </a:p>
        </p:txBody>
      </p:sp>
      <p:sp>
        <p:nvSpPr>
          <p:cNvPr id="3" name="Объект 2"/>
          <p:cNvSpPr>
            <a:spLocks noGrp="1"/>
          </p:cNvSpPr>
          <p:nvPr>
            <p:ph idx="1"/>
          </p:nvPr>
        </p:nvSpPr>
        <p:spPr/>
        <p:txBody>
          <a:bodyPr>
            <a:normAutofit lnSpcReduction="10000"/>
          </a:bodyPr>
          <a:lstStyle/>
          <a:p>
            <a:r>
              <a:rPr lang="ru-RU" sz="2400" b="1" dirty="0" smtClean="0">
                <a:solidFill>
                  <a:srgbClr val="7030A0"/>
                </a:solidFill>
              </a:rPr>
              <a:t>Прострел Турчанинова ( подснежник, сон трава)</a:t>
            </a:r>
          </a:p>
          <a:p>
            <a:r>
              <a:rPr lang="ru-RU" sz="2400" b="1" dirty="0" smtClean="0">
                <a:solidFill>
                  <a:srgbClr val="7030A0"/>
                </a:solidFill>
              </a:rPr>
              <a:t>Лилия </a:t>
            </a:r>
            <a:r>
              <a:rPr lang="ru-RU" sz="2400" b="1" dirty="0" err="1" smtClean="0">
                <a:solidFill>
                  <a:srgbClr val="7030A0"/>
                </a:solidFill>
              </a:rPr>
              <a:t>даурская</a:t>
            </a:r>
            <a:endParaRPr lang="ru-RU" sz="2400" b="1" dirty="0" smtClean="0">
              <a:solidFill>
                <a:srgbClr val="7030A0"/>
              </a:solidFill>
            </a:endParaRPr>
          </a:p>
          <a:p>
            <a:r>
              <a:rPr lang="ru-RU" sz="2400" b="1" dirty="0" smtClean="0">
                <a:solidFill>
                  <a:srgbClr val="7030A0"/>
                </a:solidFill>
              </a:rPr>
              <a:t>Рододендрон </a:t>
            </a:r>
            <a:r>
              <a:rPr lang="ru-RU" sz="2400" b="1" dirty="0" err="1" smtClean="0">
                <a:solidFill>
                  <a:srgbClr val="7030A0"/>
                </a:solidFill>
              </a:rPr>
              <a:t>даурский</a:t>
            </a:r>
            <a:endParaRPr lang="ru-RU" sz="2400" b="1" dirty="0" smtClean="0">
              <a:solidFill>
                <a:srgbClr val="7030A0"/>
              </a:solidFill>
            </a:endParaRPr>
          </a:p>
          <a:p>
            <a:r>
              <a:rPr lang="ru-RU" sz="2400" b="1" dirty="0" smtClean="0">
                <a:solidFill>
                  <a:srgbClr val="7030A0"/>
                </a:solidFill>
              </a:rPr>
              <a:t>Касатик гладкий</a:t>
            </a:r>
          </a:p>
          <a:p>
            <a:r>
              <a:rPr lang="ru-RU" sz="2400" b="1" dirty="0" smtClean="0">
                <a:solidFill>
                  <a:srgbClr val="7030A0"/>
                </a:solidFill>
              </a:rPr>
              <a:t>Ландыш майский(</a:t>
            </a:r>
            <a:r>
              <a:rPr lang="ru-RU" sz="2400" b="1" dirty="0" err="1" smtClean="0">
                <a:solidFill>
                  <a:srgbClr val="7030A0"/>
                </a:solidFill>
              </a:rPr>
              <a:t>Кейске</a:t>
            </a:r>
            <a:r>
              <a:rPr lang="ru-RU" sz="2400" b="1" dirty="0" smtClean="0">
                <a:solidFill>
                  <a:srgbClr val="7030A0"/>
                </a:solidFill>
              </a:rPr>
              <a:t>)</a:t>
            </a:r>
          </a:p>
          <a:p>
            <a:r>
              <a:rPr lang="ru-RU" sz="2400" b="1" dirty="0" smtClean="0">
                <a:solidFill>
                  <a:srgbClr val="7030A0"/>
                </a:solidFill>
              </a:rPr>
              <a:t>Пион молочноцветковый</a:t>
            </a:r>
          </a:p>
          <a:p>
            <a:r>
              <a:rPr lang="ru-RU" sz="2400" b="1" dirty="0" smtClean="0">
                <a:solidFill>
                  <a:srgbClr val="7030A0"/>
                </a:solidFill>
              </a:rPr>
              <a:t>Красоднев малый</a:t>
            </a:r>
          </a:p>
          <a:p>
            <a:r>
              <a:rPr lang="ru-RU" sz="2400" b="1" dirty="0" smtClean="0">
                <a:solidFill>
                  <a:srgbClr val="7030A0"/>
                </a:solidFill>
              </a:rPr>
              <a:t>Кувшинка белая</a:t>
            </a:r>
            <a:endParaRPr lang="ru-RU" sz="2400" b="1" dirty="0">
              <a:solidFill>
                <a:srgbClr val="7030A0"/>
              </a:solidFill>
            </a:endParaRPr>
          </a:p>
          <a:p>
            <a:r>
              <a:rPr lang="ru-RU" sz="2400" b="1" dirty="0" err="1" smtClean="0">
                <a:solidFill>
                  <a:srgbClr val="7030A0"/>
                </a:solidFill>
              </a:rPr>
              <a:t>Ширококолокольчик</a:t>
            </a:r>
            <a:r>
              <a:rPr lang="ru-RU" sz="2400" b="1" dirty="0" smtClean="0">
                <a:solidFill>
                  <a:srgbClr val="7030A0"/>
                </a:solidFill>
              </a:rPr>
              <a:t>  крупноцветковый</a:t>
            </a:r>
          </a:p>
          <a:p>
            <a:r>
              <a:rPr lang="ru-RU" sz="2400" b="1" dirty="0" smtClean="0">
                <a:solidFill>
                  <a:srgbClr val="7030A0"/>
                </a:solidFill>
              </a:rPr>
              <a:t>Венерины башмачки</a:t>
            </a:r>
          </a:p>
          <a:p>
            <a:r>
              <a:rPr lang="ru-RU" sz="2400" b="1" dirty="0" smtClean="0">
                <a:solidFill>
                  <a:srgbClr val="7030A0"/>
                </a:solidFill>
              </a:rPr>
              <a:t>Кубышка желтая</a:t>
            </a:r>
            <a:endParaRPr lang="ru-RU" sz="2400" b="1" dirty="0">
              <a:solidFill>
                <a:srgbClr val="7030A0"/>
              </a:solidFill>
            </a:endParaRPr>
          </a:p>
        </p:txBody>
      </p:sp>
    </p:spTree>
    <p:extLst>
      <p:ext uri="{BB962C8B-B14F-4D97-AF65-F5344CB8AC3E}">
        <p14:creationId xmlns:p14="http://schemas.microsoft.com/office/powerpoint/2010/main" val="30387727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5">
                <a:lumMod val="40000"/>
                <a:lumOff val="60000"/>
              </a:schemeClr>
            </a:gs>
            <a:gs pos="88000">
              <a:schemeClr val="bg2">
                <a:tint val="90000"/>
                <a:shade val="68000"/>
                <a:hueMod val="100000"/>
                <a:satMod val="114000"/>
                <a:lumMod val="74000"/>
              </a:schemeClr>
            </a:gs>
          </a:gsLst>
          <a:lin ang="5400000" scaled="1"/>
        </a:gradFill>
        <a:effectLst/>
      </p:bgPr>
    </p:bg>
    <p:spTree>
      <p:nvGrpSpPr>
        <p:cNvPr id="1" name=""/>
        <p:cNvGrpSpPr/>
        <p:nvPr/>
      </p:nvGrpSpPr>
      <p:grpSpPr>
        <a:xfrm>
          <a:off x="0" y="0"/>
          <a:ext cx="0" cy="0"/>
          <a:chOff x="0" y="0"/>
          <a:chExt cx="0" cy="0"/>
        </a:xfrm>
      </p:grpSpPr>
      <p:sp>
        <p:nvSpPr>
          <p:cNvPr id="2" name="Прямоугольник 1"/>
          <p:cNvSpPr/>
          <p:nvPr/>
        </p:nvSpPr>
        <p:spPr>
          <a:xfrm>
            <a:off x="971600" y="908721"/>
            <a:ext cx="7920880" cy="3816429"/>
          </a:xfrm>
          <a:prstGeom prst="rect">
            <a:avLst/>
          </a:prstGeom>
        </p:spPr>
        <p:txBody>
          <a:bodyPr wrap="square">
            <a:spAutoFit/>
          </a:bodyPr>
          <a:lstStyle/>
          <a:p>
            <a:r>
              <a:rPr lang="ru-RU"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Любите родную природу – </a:t>
            </a:r>
            <a:br>
              <a:rPr lang="ru-RU"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ru-RU"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Озера, леса и поля. </a:t>
            </a:r>
            <a:br>
              <a:rPr lang="ru-RU"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ru-RU"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Ведь это же наша с тобою </a:t>
            </a:r>
            <a:br>
              <a:rPr lang="ru-RU"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ru-RU"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Навеки родная земля. </a:t>
            </a:r>
            <a:br>
              <a:rPr lang="ru-RU"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ru-RU"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На ней мы с тобою родились, </a:t>
            </a:r>
            <a:br>
              <a:rPr lang="ru-RU"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ru-RU"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Живем мы с тобою на ней! </a:t>
            </a:r>
            <a:br>
              <a:rPr lang="ru-RU"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ru-RU"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Так будем же, люди, все вместе </a:t>
            </a:r>
            <a:br>
              <a:rPr lang="ru-RU"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ru-RU"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Мы к ней относиться добрей. </a:t>
            </a:r>
            <a:r>
              <a:rPr lang="ru-RU" dirty="0"/>
              <a:t/>
            </a:r>
            <a:br>
              <a:rPr lang="ru-RU" dirty="0"/>
            </a:br>
            <a:endParaRPr lang="ru-RU" dirty="0"/>
          </a:p>
        </p:txBody>
      </p:sp>
    </p:spTree>
    <p:extLst>
      <p:ext uri="{BB962C8B-B14F-4D97-AF65-F5344CB8AC3E}">
        <p14:creationId xmlns:p14="http://schemas.microsoft.com/office/powerpoint/2010/main" val="14489811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2050" name="Рисунок 15" descr="Описание: слайды.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43100" y="457200"/>
            <a:ext cx="5257800" cy="32956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20" descr="Описание: кроссворд.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1720" y="3573016"/>
            <a:ext cx="5943600" cy="30289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140732"/>
            <a:ext cx="911749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tabLst/>
            </a:pPr>
            <a:r>
              <a:rPr kumimoji="0" lang="ru-RU"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Кроссворд </a:t>
            </a:r>
            <a:r>
              <a:rPr kumimoji="0" lang="ru-RU" sz="2400" b="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ru-RU"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Редкие и охраняемые растения Амурской области</a:t>
            </a:r>
            <a:r>
              <a:rPr kumimoji="0" lang="ru-RU" sz="2400" b="0" i="0" u="none" strike="noStrike" cap="none" normalizeH="0" baseline="0" dirty="0" smtClean="0">
                <a:ln>
                  <a:noFill/>
                </a:ln>
                <a:solidFill>
                  <a:srgbClr val="FF0000"/>
                </a:solidFill>
                <a:effectLst/>
                <a:latin typeface="Calibri"/>
                <a:ea typeface="Calibri" pitchFamily="34" charset="0"/>
                <a:cs typeface="Times New Roman" pitchFamily="18" charset="0"/>
              </a:rPr>
              <a:t>»</a:t>
            </a:r>
            <a:endParaRPr kumimoji="0" lang="ru-RU"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5975835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86000" y="1582341"/>
            <a:ext cx="4572000" cy="3693319"/>
          </a:xfrm>
          <a:prstGeom prst="rect">
            <a:avLst/>
          </a:prstGeom>
        </p:spPr>
        <p:txBody>
          <a:bodyPr>
            <a:spAutoFit/>
          </a:bodyPr>
          <a:lstStyle/>
          <a:p>
            <a:r>
              <a:rPr lang="ru-RU" dirty="0" smtClean="0"/>
              <a:t>Ответы к </a:t>
            </a:r>
            <a:r>
              <a:rPr lang="ru-RU" dirty="0" err="1" smtClean="0"/>
              <a:t>фотокроссворду</a:t>
            </a:r>
            <a:endParaRPr lang="ru-RU" dirty="0"/>
          </a:p>
          <a:p>
            <a:pPr lvl="0"/>
            <a:r>
              <a:rPr lang="ru-RU" dirty="0"/>
              <a:t/>
            </a:r>
            <a:br>
              <a:rPr lang="ru-RU" dirty="0"/>
            </a:br>
            <a:r>
              <a:rPr lang="ru-RU" dirty="0" smtClean="0"/>
              <a:t>1.Касатик</a:t>
            </a:r>
            <a:endParaRPr lang="ru-RU" dirty="0"/>
          </a:p>
          <a:p>
            <a:pPr lvl="0"/>
            <a:r>
              <a:rPr lang="ru-RU" dirty="0" smtClean="0"/>
              <a:t>2.Ширококолокольчик</a:t>
            </a:r>
            <a:endParaRPr lang="ru-RU" dirty="0"/>
          </a:p>
          <a:p>
            <a:pPr lvl="0"/>
            <a:r>
              <a:rPr lang="ru-RU" dirty="0" smtClean="0"/>
              <a:t>3.Ландыш</a:t>
            </a:r>
            <a:endParaRPr lang="ru-RU" dirty="0"/>
          </a:p>
          <a:p>
            <a:pPr lvl="0"/>
            <a:r>
              <a:rPr lang="ru-RU" dirty="0" smtClean="0"/>
              <a:t>4.Прострел</a:t>
            </a:r>
            <a:endParaRPr lang="ru-RU" dirty="0"/>
          </a:p>
          <a:p>
            <a:pPr lvl="0"/>
            <a:r>
              <a:rPr lang="ru-RU" dirty="0" smtClean="0"/>
              <a:t>5.Пион</a:t>
            </a:r>
            <a:endParaRPr lang="ru-RU" dirty="0"/>
          </a:p>
          <a:p>
            <a:pPr lvl="0"/>
            <a:r>
              <a:rPr lang="ru-RU" dirty="0" smtClean="0"/>
              <a:t>6.Башмачок</a:t>
            </a:r>
            <a:endParaRPr lang="ru-RU" dirty="0"/>
          </a:p>
          <a:p>
            <a:pPr lvl="0"/>
            <a:r>
              <a:rPr lang="ru-RU" dirty="0" smtClean="0"/>
              <a:t>7.Лилия</a:t>
            </a:r>
            <a:endParaRPr lang="ru-RU" dirty="0"/>
          </a:p>
          <a:p>
            <a:pPr lvl="0"/>
            <a:r>
              <a:rPr lang="ru-RU" dirty="0" smtClean="0"/>
              <a:t>8.Кубышка</a:t>
            </a:r>
            <a:endParaRPr lang="ru-RU" dirty="0"/>
          </a:p>
          <a:p>
            <a:pPr lvl="0"/>
            <a:r>
              <a:rPr lang="ru-RU" dirty="0" smtClean="0"/>
              <a:t>9.Рододендрон</a:t>
            </a:r>
            <a:endParaRPr lang="ru-RU" dirty="0"/>
          </a:p>
          <a:p>
            <a:pPr lvl="0"/>
            <a:r>
              <a:rPr lang="ru-RU" dirty="0" smtClean="0"/>
              <a:t>10.Ирис</a:t>
            </a:r>
            <a:endParaRPr lang="ru-RU" dirty="0"/>
          </a:p>
          <a:p>
            <a:r>
              <a:rPr lang="ru-RU" dirty="0" smtClean="0"/>
              <a:t>11.Красоднев</a:t>
            </a:r>
            <a:endParaRPr lang="ru-RU" dirty="0"/>
          </a:p>
        </p:txBody>
      </p:sp>
    </p:spTree>
    <p:extLst>
      <p:ext uri="{BB962C8B-B14F-4D97-AF65-F5344CB8AC3E}">
        <p14:creationId xmlns:p14="http://schemas.microsoft.com/office/powerpoint/2010/main" val="3040395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468313" y="620713"/>
            <a:ext cx="7343775" cy="6001643"/>
          </a:xfrm>
          <a:prstGeom prst="rect">
            <a:avLst/>
          </a:prstGeom>
          <a:noFill/>
          <a:ln w="9525">
            <a:noFill/>
            <a:miter lim="800000"/>
            <a:headEnd/>
            <a:tailEnd/>
          </a:ln>
        </p:spPr>
        <p:txBody>
          <a:bodyPr>
            <a:spAutoFit/>
          </a:bodyPr>
          <a:lstStyle/>
          <a:p>
            <a:pPr>
              <a:spcBef>
                <a:spcPct val="50000"/>
              </a:spcBef>
            </a:pPr>
            <a:r>
              <a:rPr lang="ru-RU" sz="9600" b="1" dirty="0" smtClean="0">
                <a:solidFill>
                  <a:srgbClr val="F91E07"/>
                </a:solidFill>
              </a:rPr>
              <a:t>Растения, </a:t>
            </a:r>
            <a:r>
              <a:rPr lang="ru-RU" sz="9600" b="1" dirty="0">
                <a:solidFill>
                  <a:srgbClr val="F91E07"/>
                </a:solidFill>
              </a:rPr>
              <a:t>которых уже нет на Земле!</a:t>
            </a:r>
          </a:p>
        </p:txBody>
      </p:sp>
    </p:spTree>
    <p:extLst>
      <p:ext uri="{BB962C8B-B14F-4D97-AF65-F5344CB8AC3E}">
        <p14:creationId xmlns:p14="http://schemas.microsoft.com/office/powerpoint/2010/main" val="2051649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1042988" y="620713"/>
            <a:ext cx="7129462" cy="5632311"/>
          </a:xfrm>
          <a:prstGeom prst="rect">
            <a:avLst/>
          </a:prstGeom>
          <a:noFill/>
          <a:ln w="9525">
            <a:noFill/>
            <a:miter lim="800000"/>
            <a:headEnd/>
            <a:tailEnd/>
          </a:ln>
        </p:spPr>
        <p:txBody>
          <a:bodyPr>
            <a:spAutoFit/>
          </a:bodyPr>
          <a:lstStyle/>
          <a:p>
            <a:pPr>
              <a:spcBef>
                <a:spcPct val="50000"/>
              </a:spcBef>
            </a:pPr>
            <a:r>
              <a:rPr lang="ru-RU" sz="7200" b="1" dirty="0" smtClean="0"/>
              <a:t>Растения, </a:t>
            </a:r>
            <a:r>
              <a:rPr lang="ru-RU" sz="7200" b="1" dirty="0"/>
              <a:t>количество которых стремительно снижается!</a:t>
            </a:r>
          </a:p>
        </p:txBody>
      </p:sp>
    </p:spTree>
    <p:extLst>
      <p:ext uri="{BB962C8B-B14F-4D97-AF65-F5344CB8AC3E}">
        <p14:creationId xmlns:p14="http://schemas.microsoft.com/office/powerpoint/2010/main" val="3860281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611188" y="620713"/>
            <a:ext cx="7993062" cy="3785652"/>
          </a:xfrm>
          <a:prstGeom prst="rect">
            <a:avLst/>
          </a:prstGeom>
          <a:noFill/>
          <a:ln w="9525">
            <a:noFill/>
            <a:miter lim="800000"/>
            <a:headEnd/>
            <a:tailEnd/>
          </a:ln>
        </p:spPr>
        <p:txBody>
          <a:bodyPr>
            <a:spAutoFit/>
          </a:bodyPr>
          <a:lstStyle/>
          <a:p>
            <a:pPr>
              <a:spcBef>
                <a:spcPct val="50000"/>
              </a:spcBef>
            </a:pPr>
            <a:r>
              <a:rPr lang="ru-RU" sz="6000" b="1" dirty="0" smtClean="0"/>
              <a:t>Растения, </a:t>
            </a:r>
            <a:r>
              <a:rPr lang="ru-RU" sz="6000" b="1" dirty="0"/>
              <a:t>которых удалось спасти </a:t>
            </a:r>
            <a:r>
              <a:rPr lang="ru-RU" sz="6000" b="1" dirty="0" smtClean="0"/>
              <a:t> </a:t>
            </a:r>
            <a:r>
              <a:rPr lang="ru-RU" sz="6000" b="1" dirty="0"/>
              <a:t>и сохранить их численность.</a:t>
            </a:r>
          </a:p>
        </p:txBody>
      </p:sp>
    </p:spTree>
    <p:extLst>
      <p:ext uri="{BB962C8B-B14F-4D97-AF65-F5344CB8AC3E}">
        <p14:creationId xmlns:p14="http://schemas.microsoft.com/office/powerpoint/2010/main" val="911333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475656" y="1600200"/>
            <a:ext cx="6753944" cy="4525963"/>
          </a:xfrm>
        </p:spPr>
        <p:txBody>
          <a:bodyPr>
            <a:normAutofit/>
          </a:bodyPr>
          <a:lstStyle/>
          <a:p>
            <a:pPr marL="0" indent="0">
              <a:buNone/>
            </a:pPr>
            <a:r>
              <a:rPr lang="ru-RU" sz="5400" b="1" dirty="0" smtClean="0">
                <a:solidFill>
                  <a:srgbClr val="C00000"/>
                </a:solidFill>
              </a:rPr>
              <a:t>  217 видов растений      Амурской области нуждаются в охране</a:t>
            </a:r>
            <a:endParaRPr lang="ru-RU" sz="5400" b="1" dirty="0">
              <a:solidFill>
                <a:srgbClr val="C00000"/>
              </a:solidFill>
            </a:endParaRPr>
          </a:p>
        </p:txBody>
      </p:sp>
    </p:spTree>
    <p:extLst>
      <p:ext uri="{BB962C8B-B14F-4D97-AF65-F5344CB8AC3E}">
        <p14:creationId xmlns:p14="http://schemas.microsoft.com/office/powerpoint/2010/main" val="1738752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74638"/>
            <a:ext cx="8229600" cy="1143000"/>
          </a:xfrm>
        </p:spPr>
        <p:txBody>
          <a:bodyPr/>
          <a:lstStyle/>
          <a:p>
            <a:r>
              <a:rPr lang="ru-RU" b="1" dirty="0" smtClean="0">
                <a:solidFill>
                  <a:srgbClr val="EA11EF"/>
                </a:solidFill>
              </a:rPr>
              <a:t>Башмачок крупноцветковый</a:t>
            </a:r>
            <a:endParaRPr lang="ru-RU" b="1" dirty="0">
              <a:solidFill>
                <a:srgbClr val="EA11EF"/>
              </a:solidFill>
            </a:endParaRPr>
          </a:p>
        </p:txBody>
      </p:sp>
      <p:pic>
        <p:nvPicPr>
          <p:cNvPr id="4" name="Рисунок 3" descr="http://festival.1september.ru/articles/593825/img1.jpg"/>
          <p:cNvPicPr/>
          <p:nvPr/>
        </p:nvPicPr>
        <p:blipFill rotWithShape="1">
          <a:blip r:embed="rId2" cstate="email">
            <a:extLst>
              <a:ext uri="{28A0092B-C50C-407E-A947-70E740481C1C}">
                <a14:useLocalDpi xmlns:a14="http://schemas.microsoft.com/office/drawing/2010/main"/>
              </a:ext>
            </a:extLst>
          </a:blip>
          <a:srcRect/>
          <a:stretch/>
        </p:blipFill>
        <p:spPr bwMode="auto">
          <a:xfrm>
            <a:off x="2771800" y="1484784"/>
            <a:ext cx="3810000" cy="485578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58343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2" name="Рисунок 1" descr="http://festival.1september.ru/articles/593825/img2.jpg"/>
          <p:cNvPicPr/>
          <p:nvPr/>
        </p:nvPicPr>
        <p:blipFill rotWithShape="1">
          <a:blip r:embed="rId2" cstate="email">
            <a:extLst>
              <a:ext uri="{28A0092B-C50C-407E-A947-70E740481C1C}">
                <a14:useLocalDpi xmlns:a14="http://schemas.microsoft.com/office/drawing/2010/main"/>
              </a:ext>
            </a:extLst>
          </a:blip>
          <a:srcRect/>
          <a:stretch/>
        </p:blipFill>
        <p:spPr bwMode="auto">
          <a:xfrm>
            <a:off x="2843808" y="1412776"/>
            <a:ext cx="3810000" cy="4806763"/>
          </a:xfrm>
          <a:prstGeom prst="rect">
            <a:avLst/>
          </a:prstGeom>
          <a:noFill/>
          <a:ln>
            <a:noFill/>
          </a:ln>
        </p:spPr>
      </p:pic>
      <p:sp>
        <p:nvSpPr>
          <p:cNvPr id="3" name="Заголовок 2"/>
          <p:cNvSpPr>
            <a:spLocks noGrp="1"/>
          </p:cNvSpPr>
          <p:nvPr>
            <p:ph type="title" idx="4294967295"/>
          </p:nvPr>
        </p:nvSpPr>
        <p:spPr>
          <a:xfrm>
            <a:off x="0" y="274638"/>
            <a:ext cx="8229600" cy="1143000"/>
          </a:xfrm>
        </p:spPr>
        <p:txBody>
          <a:bodyPr/>
          <a:lstStyle/>
          <a:p>
            <a:r>
              <a:rPr lang="ru-RU" b="1" dirty="0" smtClean="0">
                <a:solidFill>
                  <a:schemeClr val="accent2">
                    <a:lumMod val="75000"/>
                  </a:schemeClr>
                </a:solidFill>
              </a:rPr>
              <a:t>Венерин  башмачок настоящий</a:t>
            </a:r>
            <a:endParaRPr lang="ru-RU" b="1" dirty="0">
              <a:solidFill>
                <a:schemeClr val="accent2">
                  <a:lumMod val="75000"/>
                </a:schemeClr>
              </a:solidFill>
            </a:endParaRPr>
          </a:p>
        </p:txBody>
      </p:sp>
    </p:spTree>
    <p:extLst>
      <p:ext uri="{BB962C8B-B14F-4D97-AF65-F5344CB8AC3E}">
        <p14:creationId xmlns:p14="http://schemas.microsoft.com/office/powerpoint/2010/main" val="223291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3.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865</TotalTime>
  <Words>184</Words>
  <Application>Microsoft Office PowerPoint</Application>
  <PresentationFormat>Экран (4:3)</PresentationFormat>
  <Paragraphs>69</Paragraphs>
  <Slides>39</Slides>
  <Notes>1</Notes>
  <HiddenSlides>0</HiddenSlides>
  <MMClips>0</MMClips>
  <ScaleCrop>false</ScaleCrop>
  <HeadingPairs>
    <vt:vector size="4" baseType="variant">
      <vt:variant>
        <vt:lpstr>Тема</vt:lpstr>
      </vt:variant>
      <vt:variant>
        <vt:i4>3</vt:i4>
      </vt:variant>
      <vt:variant>
        <vt:lpstr>Заголовки слайдов</vt:lpstr>
      </vt:variant>
      <vt:variant>
        <vt:i4>39</vt:i4>
      </vt:variant>
    </vt:vector>
  </HeadingPairs>
  <TitlesOfParts>
    <vt:vector size="42" baseType="lpstr">
      <vt:lpstr>Тема Office</vt:lpstr>
      <vt:lpstr>Autumn</vt:lpstr>
      <vt:lpstr>Spring</vt:lpstr>
      <vt:lpstr>Красная книга растений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Башмачок крупноцветковый</vt:lpstr>
      <vt:lpstr>Венерин  башмачок настоящий</vt:lpstr>
      <vt:lpstr>Венерин башмачок пятнистый</vt:lpstr>
      <vt:lpstr>Венерин башмачок вздутый</vt:lpstr>
      <vt:lpstr>Презентация PowerPoint</vt:lpstr>
      <vt:lpstr>Лилия даурская</vt:lpstr>
      <vt:lpstr>Презентация PowerPoint</vt:lpstr>
      <vt:lpstr>Прострел многораздельный или Сон-трава. Это степное растение, которое встречается также по сухим опушкам в лесу. Цветет в апреле – мае.  </vt:lpstr>
      <vt:lpstr>Прострел Турчанинова</vt:lpstr>
      <vt:lpstr>Презентация PowerPoint</vt:lpstr>
      <vt:lpstr>Презентация PowerPoint</vt:lpstr>
      <vt:lpstr>Ирис- касатик гладкий</vt:lpstr>
      <vt:lpstr>Презентация PowerPoint</vt:lpstr>
      <vt:lpstr>Ирис- касатик низкий</vt:lpstr>
      <vt:lpstr>Ирис-касатик мечевидный</vt:lpstr>
      <vt:lpstr>Пион молочноцветковый</vt:lpstr>
      <vt:lpstr>Пион обратнояйцевидный</vt:lpstr>
      <vt:lpstr>                                                         Ландыш Кейске</vt:lpstr>
      <vt:lpstr>Презентация PowerPoint</vt:lpstr>
      <vt:lpstr>Кувшинка белая</vt:lpstr>
      <vt:lpstr>Кувшинка     белая</vt:lpstr>
      <vt:lpstr>Рододендрон даурский</vt:lpstr>
      <vt:lpstr>Кубышка желтая Кубышка – обычное водное растение. Встречается в прудах, озерах, и реках со спокойным течением. Цветет в мае – августе. Его красивые желтые цветки чуть поднимаются над поверхностью воды. Листья у этого растения крупные и плавают на поверхности воды. Цветок находится на длинной ножке, которая отрастает от корневища, лежащего на дне водоема. Срывая цветок, мы наносим большой вред самому растению, так как через место разрыва вода попадает внутрь. А это приводит к загниванию подводной части растения и гибели всего растения.  </vt:lpstr>
      <vt:lpstr>Презентация PowerPoint</vt:lpstr>
      <vt:lpstr>Презентация PowerPoint</vt:lpstr>
      <vt:lpstr>Открытка послание</vt:lpstr>
      <vt:lpstr>Презентация PowerPoint</vt:lpstr>
      <vt:lpstr>                         Зеленые растения обогащают воздух   кислородом, необходимым для дыхания.              Каждое растение по своей значимости достойно Красной книги и его необходимо беречь, а не ждать, когда его занесут в Красную книгу.  </vt:lpstr>
      <vt:lpstr>Их нужно сберечь</vt:lpstr>
      <vt:lpstr>Презентация PowerPoint</vt:lpstr>
      <vt:lpstr>Презентация PowerPoint</vt:lpstr>
      <vt:lpstr>Презентация PowerPoint</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Красная книга растений</dc:title>
  <dc:creator>Супер</dc:creator>
  <cp:lastModifiedBy>Супер</cp:lastModifiedBy>
  <cp:revision>38</cp:revision>
  <dcterms:created xsi:type="dcterms:W3CDTF">2012-03-31T22:11:10Z</dcterms:created>
  <dcterms:modified xsi:type="dcterms:W3CDTF">2013-05-27T09:59:00Z</dcterms:modified>
</cp:coreProperties>
</file>