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9FDE44-E1C8-4F8D-8C87-7D10E8172A3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DF4CA-36F0-48A5-9D0C-A07A145A9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3462349"/>
          </a:xfrm>
        </p:spPr>
        <p:txBody>
          <a:bodyPr>
            <a:normAutofit/>
          </a:bodyPr>
          <a:lstStyle/>
          <a:p>
            <a:r>
              <a:rPr lang="ru-RU" dirty="0" smtClean="0"/>
              <a:t>ТЕОРИЯ </a:t>
            </a:r>
            <a:r>
              <a:rPr lang="ru-RU" dirty="0" smtClean="0"/>
              <a:t>ВЕРОЯТНОСТЕЙ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0" i="1" dirty="0" smtClean="0"/>
              <a:t>Модуль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57166"/>
            <a:ext cx="6400800" cy="1752600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Случайным</a:t>
            </a:r>
            <a:r>
              <a:rPr lang="ru-RU" dirty="0" smtClean="0"/>
              <a:t> называют событие, которое может произойти или не произойти во время наблюдения или испытания.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Вероятностью события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называется отношение числа благоприятных для этого события исходов</a:t>
            </a:r>
            <a:r>
              <a:rPr lang="ru-RU" i="1" dirty="0" smtClean="0"/>
              <a:t>(</a:t>
            </a:r>
            <a:r>
              <a:rPr lang="en-US" i="1" dirty="0" smtClean="0"/>
              <a:t>m</a:t>
            </a:r>
            <a:r>
              <a:rPr lang="ru-RU" i="1" dirty="0" smtClean="0"/>
              <a:t>)</a:t>
            </a:r>
            <a:r>
              <a:rPr lang="en-US" i="1" dirty="0" smtClean="0"/>
              <a:t> </a:t>
            </a:r>
            <a:r>
              <a:rPr lang="ru-RU" dirty="0" smtClean="0"/>
              <a:t>к общему числу равновозможных исходов</a:t>
            </a:r>
            <a:r>
              <a:rPr lang="en-US" i="1" dirty="0" smtClean="0"/>
              <a:t>(n)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Теоретическая часть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572125" y="1928813"/>
          <a:ext cx="531813" cy="1098550"/>
        </p:xfrm>
        <a:graphic>
          <a:graphicData uri="http://schemas.openxmlformats.org/presentationml/2006/ole">
            <p:oleObj spid="_x0000_s1026" name="Формула" r:id="rId3" imgW="19044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 (A)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r>
              <a:rPr lang="ru-RU" dirty="0" smtClean="0"/>
              <a:t>События А и В называются </a:t>
            </a:r>
            <a:r>
              <a:rPr lang="ru-RU" b="1" dirty="0" smtClean="0">
                <a:solidFill>
                  <a:srgbClr val="C00000"/>
                </a:solidFill>
              </a:rPr>
              <a:t>противоположными</a:t>
            </a:r>
            <a:r>
              <a:rPr lang="ru-RU" dirty="0" smtClean="0"/>
              <a:t> друг другу, если любой исход благоприятен ровно для одного из них.</a:t>
            </a:r>
          </a:p>
          <a:p>
            <a:r>
              <a:rPr lang="ru-RU" dirty="0" smtClean="0">
                <a:solidFill>
                  <a:srgbClr val="008000"/>
                </a:solidFill>
              </a:rPr>
              <a:t>Обозначение: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el-GR" dirty="0" smtClean="0"/>
              <a:t>Ᾱ</a:t>
            </a:r>
            <a:r>
              <a:rPr lang="ru-RU" dirty="0" smtClean="0"/>
              <a:t> - событие противоположное событию А.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Р(А) + Р(</a:t>
            </a:r>
            <a:r>
              <a:rPr lang="el-GR" dirty="0" smtClean="0"/>
              <a:t>Ᾱ</a:t>
            </a:r>
            <a:r>
              <a:rPr lang="ru-RU" dirty="0" smtClean="0"/>
              <a:t>) = 1.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чемпионате мира участвуют 24 команды. С помощью жребия их нужно разделить на четыре группы по шесть человек в каждой. В ящике вперемешку лежат карточки с номерами групп: 1,1,1,1,1,1,2,2,2,2,2,2,3,3,3,3,3,3,4,4,4,4,4,4.</a:t>
            </a:r>
          </a:p>
          <a:p>
            <a:pPr marL="514350" indent="-514350">
              <a:buNone/>
            </a:pPr>
            <a:r>
              <a:rPr lang="ru-RU" dirty="0" smtClean="0"/>
              <a:t>         Капитаны команд тянут по одной карточке. Какова вероятность того, что команда из России окажется в третьей группе?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C00000"/>
                </a:solidFill>
              </a:rPr>
              <a:t>Задачи о выборе объектов из набора</a:t>
            </a:r>
            <a:endParaRPr lang="ru-RU" sz="3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5857892"/>
            <a:ext cx="2129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</a:rPr>
              <a:t>Ответ: 0,25</a:t>
            </a:r>
            <a:endParaRPr lang="ru-RU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3643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 клавиатуре телефона 10 цифр, от 0 до 9. Какова вероятность того, что случайно нажатая цифра будет чётной и больше 5?</a:t>
            </a:r>
          </a:p>
          <a:p>
            <a:pPr marL="514350" indent="-514350" algn="r">
              <a:buNone/>
            </a:pPr>
            <a:endParaRPr lang="ru-RU" b="1" dirty="0" smtClean="0">
              <a:solidFill>
                <a:srgbClr val="008000"/>
              </a:solidFill>
            </a:endParaRPr>
          </a:p>
          <a:p>
            <a:pPr marL="514350" indent="-514350" algn="r">
              <a:buNone/>
            </a:pPr>
            <a:r>
              <a:rPr lang="ru-RU" b="1" dirty="0" smtClean="0">
                <a:solidFill>
                  <a:srgbClr val="008000"/>
                </a:solidFill>
              </a:rPr>
              <a:t>Ответ: 0,2</a:t>
            </a:r>
          </a:p>
          <a:p>
            <a:pPr marL="514350" indent="-51435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В чемпионате по художественной гимнастике участвуют 20 спортсменок: 6 из России, 5 из Германии, остальные из Франции. Порядок, в котором выступают гимнастки, определяется жребием. Найдите вероятность того, что спортсменка, выступающая седьмой, окажется из Франции.</a:t>
            </a:r>
            <a:r>
              <a:rPr lang="ru-RU" b="1" dirty="0" smtClean="0">
                <a:solidFill>
                  <a:srgbClr val="008000"/>
                </a:solidFill>
              </a:rPr>
              <a:t>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8000"/>
                </a:solidFill>
              </a:rPr>
              <a:t>Ответ: 0,45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Из 1000 собранных на заводе кофемолок 7 штук бракованных. Эксперт проверяет одну наугад выбранную кофемолку из этой тысячи. Найдите вероятность того, что проверяемая кофемолка окажется бракованной.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5143512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Ответ: 0,007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Завод производит холодильники. В среднем на 100 качественных холодильников приходится 15 холодильников со скрытыми дефектами. Найдите вероятность того, что купленный холодильник окажется качественным. Результат округлите до сотых.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18901" y="5357826"/>
            <a:ext cx="1886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Ответ: 0,87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u-RU" dirty="0" smtClean="0"/>
              <a:t>Перед началом первого тура чемпионата по теннису участников разбивают на игровые пары случайным образом с помощью жребия. Всего в чемпионате участвует 16 теннисистов, среди которых 7 участников из России, в том числе Максим Зайцев. Найдите вероятность того, что в первом туре Максим Зайцев будет играть с каким-либо теннисистом из России.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5889" y="5715016"/>
            <a:ext cx="1703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Ответ: 0,4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Футбольную секцию посещают 33 человека, среди них два брата – Антон и Дмитрий. Посещающих секцию случайным образом делят на три команды по 11 человек в каждой. Найдите вероятность того, что Антон и Дмитрий окажутся в одной команде.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81911" y="5643578"/>
            <a:ext cx="2251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Ответ: 0,3125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стоянке 56 автомобилей, из них в 42-х есть кондиционер. Найдите вероятность того, что в случайно выбранном на стоянке автомобиле есть кондиционер.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Диагностическая работа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ru-RU" dirty="0" smtClean="0"/>
              <a:t>Механические часы с двенадцатичасовым циферблатом в какой-то момент сломались  и перестали ходить. Найдите вероятность того, что часовая стрелка застыла, достигнув отметки 11, но не дойдя до отметки </a:t>
            </a:r>
            <a:r>
              <a:rPr lang="ru-RU" smtClean="0"/>
              <a:t>2 часа.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47395" y="5143512"/>
            <a:ext cx="1886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Ответ</a:t>
            </a:r>
            <a:r>
              <a:rPr lang="ru-RU" sz="2800" b="1" smtClean="0">
                <a:solidFill>
                  <a:srgbClr val="008000"/>
                </a:solidFill>
              </a:rPr>
              <a:t>: 0,25</a:t>
            </a:r>
            <a:endParaRPr lang="ru-RU" sz="28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В среднем из 1000 садовых шлангов, поступивших в продажу, 16 подтекают. Найдите вероятность того, что один случайно выбранный для контроля шланг не подтекает.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Фабрика выпускает рюкзаки. В среднем на 100 качественных рюкзаков приходится восемнадцать рюкзаков со скрытыми дефектами. Найдите вероятность того, что купленный рюкзак окажется качественным. Ответ округлите до сотых.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В случайном эксперименте симметричную монету бросают трижды. Найдите вероятность того, что в первый раз выпадет орёл, а во второй и третий – решка.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 случайном эксперименте бросают две игральные кости. Найдите вероятность того, что в сумме выпадет 7 очков. Результат округлите до сотых.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u-RU" dirty="0" smtClean="0"/>
              <a:t>На клавиатуре телефона 10 цифр, от 0 до 9. какова вероятность того, что случайно нажатая цифра будет нечётной и меньшей 8?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На экзамене участников рассаживают по семи аудиториям. В первых шести по 15 человек, оставшихся проводят в запасную аудиторию на другом этаже. При подсчёте выяснилось, что всего было 100 участников. Найдите вероятность того, что случайно выбранный участник писал работу в запасной аудитории.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rowSpan="2">
                  <a:txBody>
                    <a:bodyPr/>
                    <a:lstStyle/>
                    <a:p>
                      <a:endParaRPr lang="ru-RU" sz="3200" dirty="0">
                        <a:latin typeface="Arial Narrow" pitchFamily="34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№ задания</a:t>
                      </a:r>
                      <a:endParaRPr lang="ru-RU" sz="32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1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2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3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4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5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6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Narrow" pitchFamily="34" charset="0"/>
                        </a:rPr>
                        <a:t>7</a:t>
                      </a:r>
                      <a:endParaRPr lang="ru-RU" sz="32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0,75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0,984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0,85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0,125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0,17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0,4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0,1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660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Формула</vt:lpstr>
      <vt:lpstr>ТЕОРИЯ ВЕРОЯТНОСТЕЙ  Модуль 1</vt:lpstr>
      <vt:lpstr>Диагностическая работа</vt:lpstr>
      <vt:lpstr>Слайд 3</vt:lpstr>
      <vt:lpstr>Слайд 4</vt:lpstr>
      <vt:lpstr>Слайд 5</vt:lpstr>
      <vt:lpstr>Слайд 6</vt:lpstr>
      <vt:lpstr>Слайд 7</vt:lpstr>
      <vt:lpstr>Слайд 8</vt:lpstr>
      <vt:lpstr>Ответы</vt:lpstr>
      <vt:lpstr>Теоретическая часть</vt:lpstr>
      <vt:lpstr>P (A) = </vt:lpstr>
      <vt:lpstr>Слайд 12</vt:lpstr>
      <vt:lpstr>Задачи о выборе объектов из набора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ВЕРОЯТНОСТЕЙ</dc:title>
  <dc:creator>Леночек</dc:creator>
  <cp:lastModifiedBy>Леночек</cp:lastModifiedBy>
  <cp:revision>12</cp:revision>
  <dcterms:created xsi:type="dcterms:W3CDTF">2014-02-02T17:09:20Z</dcterms:created>
  <dcterms:modified xsi:type="dcterms:W3CDTF">2014-02-09T12:01:50Z</dcterms:modified>
</cp:coreProperties>
</file>